
<file path=[Content_Types].xml><?xml version="1.0" encoding="utf-8"?>
<Types xmlns="http://schemas.openxmlformats.org/package/2006/content-types">
  <Default Extension="xml" ContentType="application/xml"/>
  <Default Extension="jpeg" ContentType="image/jpeg"/>
  <Default Extension="png" ContentType="image/png"/>
  <Default Extension="rels" ContentType="application/vnd.openxmlformats-package.relationships+xml"/>
  <Default Extension="emf" ContentType="image/x-em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8" r:id="rId2"/>
    <p:sldMasterId id="2147483761" r:id="rId3"/>
  </p:sldMasterIdLst>
  <p:notesMasterIdLst>
    <p:notesMasterId r:id="rId77"/>
  </p:notesMasterIdLst>
  <p:handoutMasterIdLst>
    <p:handoutMasterId r:id="rId78"/>
  </p:handoutMasterIdLst>
  <p:sldIdLst>
    <p:sldId id="454" r:id="rId4"/>
    <p:sldId id="385" r:id="rId5"/>
    <p:sldId id="455" r:id="rId6"/>
    <p:sldId id="475" r:id="rId7"/>
    <p:sldId id="548" r:id="rId8"/>
    <p:sldId id="511" r:id="rId9"/>
    <p:sldId id="512" r:id="rId10"/>
    <p:sldId id="549" r:id="rId11"/>
    <p:sldId id="550" r:id="rId12"/>
    <p:sldId id="551" r:id="rId13"/>
    <p:sldId id="552" r:id="rId14"/>
    <p:sldId id="553" r:id="rId15"/>
    <p:sldId id="555" r:id="rId16"/>
    <p:sldId id="556" r:id="rId17"/>
    <p:sldId id="557" r:id="rId18"/>
    <p:sldId id="558" r:id="rId19"/>
    <p:sldId id="559" r:id="rId20"/>
    <p:sldId id="560" r:id="rId21"/>
    <p:sldId id="562" r:id="rId22"/>
    <p:sldId id="563" r:id="rId23"/>
    <p:sldId id="566" r:id="rId24"/>
    <p:sldId id="564" r:id="rId25"/>
    <p:sldId id="565" r:id="rId26"/>
    <p:sldId id="567" r:id="rId27"/>
    <p:sldId id="604" r:id="rId28"/>
    <p:sldId id="568" r:id="rId29"/>
    <p:sldId id="569" r:id="rId30"/>
    <p:sldId id="570" r:id="rId31"/>
    <p:sldId id="571" r:id="rId32"/>
    <p:sldId id="572" r:id="rId33"/>
    <p:sldId id="573" r:id="rId34"/>
    <p:sldId id="574" r:id="rId35"/>
    <p:sldId id="575" r:id="rId36"/>
    <p:sldId id="577" r:id="rId37"/>
    <p:sldId id="586" r:id="rId38"/>
    <p:sldId id="578" r:id="rId39"/>
    <p:sldId id="592" r:id="rId40"/>
    <p:sldId id="591" r:id="rId41"/>
    <p:sldId id="593" r:id="rId42"/>
    <p:sldId id="594" r:id="rId43"/>
    <p:sldId id="595" r:id="rId44"/>
    <p:sldId id="596" r:id="rId45"/>
    <p:sldId id="597" r:id="rId46"/>
    <p:sldId id="598" r:id="rId47"/>
    <p:sldId id="599" r:id="rId48"/>
    <p:sldId id="600" r:id="rId49"/>
    <p:sldId id="601" r:id="rId50"/>
    <p:sldId id="602" r:id="rId51"/>
    <p:sldId id="603" r:id="rId52"/>
    <p:sldId id="579" r:id="rId53"/>
    <p:sldId id="576" r:id="rId54"/>
    <p:sldId id="580" r:id="rId55"/>
    <p:sldId id="581" r:id="rId56"/>
    <p:sldId id="582" r:id="rId57"/>
    <p:sldId id="584" r:id="rId58"/>
    <p:sldId id="583" r:id="rId59"/>
    <p:sldId id="585" r:id="rId60"/>
    <p:sldId id="587" r:id="rId61"/>
    <p:sldId id="590" r:id="rId62"/>
    <p:sldId id="588" r:id="rId63"/>
    <p:sldId id="408" r:id="rId64"/>
    <p:sldId id="407" r:id="rId65"/>
    <p:sldId id="589" r:id="rId66"/>
    <p:sldId id="516" r:id="rId67"/>
    <p:sldId id="517" r:id="rId68"/>
    <p:sldId id="482" r:id="rId69"/>
    <p:sldId id="399" r:id="rId70"/>
    <p:sldId id="436" r:id="rId71"/>
    <p:sldId id="409" r:id="rId72"/>
    <p:sldId id="518" r:id="rId73"/>
    <p:sldId id="491" r:id="rId74"/>
    <p:sldId id="538" r:id="rId75"/>
    <p:sldId id="467" r:id="rId76"/>
  </p:sldIdLst>
  <p:sldSz cx="19007138" cy="10691813"/>
  <p:notesSz cx="6735763" cy="9866313"/>
  <p:defaultTextStyle/>
  <p:extLst>
    <p:ext uri="{EFAFB233-063F-42B5-8137-9DF3F51BA10A}">
      <p15:sldGuideLst xmlns:p15="http://schemas.microsoft.com/office/powerpoint/2012/main">
        <p15:guide id="1" orient="horz" pos="3367">
          <p15:clr>
            <a:srgbClr val="A4A3A4"/>
          </p15:clr>
        </p15:guide>
        <p15:guide id="2" pos="5986">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6598" autoAdjust="0"/>
    <p:restoredTop sz="87742" autoAdjust="0"/>
  </p:normalViewPr>
  <p:slideViewPr>
    <p:cSldViewPr snapToGrid="0">
      <p:cViewPr varScale="1">
        <p:scale>
          <a:sx n="59" d="100"/>
          <a:sy n="59" d="100"/>
        </p:scale>
        <p:origin x="504" y="200"/>
      </p:cViewPr>
      <p:guideLst>
        <p:guide orient="horz" pos="3367"/>
        <p:guide pos="5986"/>
      </p:guideLst>
    </p:cSldViewPr>
  </p:slideViewPr>
  <p:notesTextViewPr>
    <p:cViewPr>
      <p:scale>
        <a:sx n="1" d="1"/>
        <a:sy n="1" d="1"/>
      </p:scale>
      <p:origin x="0" y="0"/>
    </p:cViewPr>
  </p:notesTextViewPr>
  <p:sorterViewPr>
    <p:cViewPr>
      <p:scale>
        <a:sx n="74" d="100"/>
        <a:sy n="74" d="100"/>
      </p:scale>
      <p:origin x="0" y="-46176"/>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63" Type="http://schemas.openxmlformats.org/officeDocument/2006/relationships/slide" Target="slides/slide60.xml"/><Relationship Id="rId64" Type="http://schemas.openxmlformats.org/officeDocument/2006/relationships/slide" Target="slides/slide61.xml"/><Relationship Id="rId65" Type="http://schemas.openxmlformats.org/officeDocument/2006/relationships/slide" Target="slides/slide62.xml"/><Relationship Id="rId66" Type="http://schemas.openxmlformats.org/officeDocument/2006/relationships/slide" Target="slides/slide63.xml"/><Relationship Id="rId67" Type="http://schemas.openxmlformats.org/officeDocument/2006/relationships/slide" Target="slides/slide64.xml"/><Relationship Id="rId68" Type="http://schemas.openxmlformats.org/officeDocument/2006/relationships/slide" Target="slides/slide65.xml"/><Relationship Id="rId69" Type="http://schemas.openxmlformats.org/officeDocument/2006/relationships/slide" Target="slides/slide66.xml"/><Relationship Id="rId50" Type="http://schemas.openxmlformats.org/officeDocument/2006/relationships/slide" Target="slides/slide47.xml"/><Relationship Id="rId51" Type="http://schemas.openxmlformats.org/officeDocument/2006/relationships/slide" Target="slides/slide48.xml"/><Relationship Id="rId52" Type="http://schemas.openxmlformats.org/officeDocument/2006/relationships/slide" Target="slides/slide49.xml"/><Relationship Id="rId53" Type="http://schemas.openxmlformats.org/officeDocument/2006/relationships/slide" Target="slides/slide50.xml"/><Relationship Id="rId54" Type="http://schemas.openxmlformats.org/officeDocument/2006/relationships/slide" Target="slides/slide51.xml"/><Relationship Id="rId55" Type="http://schemas.openxmlformats.org/officeDocument/2006/relationships/slide" Target="slides/slide52.xml"/><Relationship Id="rId56" Type="http://schemas.openxmlformats.org/officeDocument/2006/relationships/slide" Target="slides/slide53.xml"/><Relationship Id="rId57" Type="http://schemas.openxmlformats.org/officeDocument/2006/relationships/slide" Target="slides/slide54.xml"/><Relationship Id="rId58" Type="http://schemas.openxmlformats.org/officeDocument/2006/relationships/slide" Target="slides/slide55.xml"/><Relationship Id="rId59" Type="http://schemas.openxmlformats.org/officeDocument/2006/relationships/slide" Target="slides/slide56.xml"/><Relationship Id="rId40" Type="http://schemas.openxmlformats.org/officeDocument/2006/relationships/slide" Target="slides/slide37.xml"/><Relationship Id="rId41" Type="http://schemas.openxmlformats.org/officeDocument/2006/relationships/slide" Target="slides/slide38.xml"/><Relationship Id="rId42" Type="http://schemas.openxmlformats.org/officeDocument/2006/relationships/slide" Target="slides/slide39.xml"/><Relationship Id="rId43" Type="http://schemas.openxmlformats.org/officeDocument/2006/relationships/slide" Target="slides/slide40.xml"/><Relationship Id="rId44" Type="http://schemas.openxmlformats.org/officeDocument/2006/relationships/slide" Target="slides/slide41.xml"/><Relationship Id="rId45" Type="http://schemas.openxmlformats.org/officeDocument/2006/relationships/slide" Target="slides/slide42.xml"/><Relationship Id="rId46" Type="http://schemas.openxmlformats.org/officeDocument/2006/relationships/slide" Target="slides/slide43.xml"/><Relationship Id="rId47" Type="http://schemas.openxmlformats.org/officeDocument/2006/relationships/slide" Target="slides/slide44.xml"/><Relationship Id="rId48" Type="http://schemas.openxmlformats.org/officeDocument/2006/relationships/slide" Target="slides/slide45.xml"/><Relationship Id="rId49" Type="http://schemas.openxmlformats.org/officeDocument/2006/relationships/slide" Target="slides/slide46.xml"/><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Master" Target="slideMasters/slideMaster3.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30" Type="http://schemas.openxmlformats.org/officeDocument/2006/relationships/slide" Target="slides/slide27.xml"/><Relationship Id="rId31" Type="http://schemas.openxmlformats.org/officeDocument/2006/relationships/slide" Target="slides/slide28.xml"/><Relationship Id="rId32" Type="http://schemas.openxmlformats.org/officeDocument/2006/relationships/slide" Target="slides/slide29.xml"/><Relationship Id="rId33" Type="http://schemas.openxmlformats.org/officeDocument/2006/relationships/slide" Target="slides/slide30.xml"/><Relationship Id="rId34" Type="http://schemas.openxmlformats.org/officeDocument/2006/relationships/slide" Target="slides/slide31.xml"/><Relationship Id="rId35" Type="http://schemas.openxmlformats.org/officeDocument/2006/relationships/slide" Target="slides/slide32.xml"/><Relationship Id="rId36" Type="http://schemas.openxmlformats.org/officeDocument/2006/relationships/slide" Target="slides/slide33.xml"/><Relationship Id="rId37" Type="http://schemas.openxmlformats.org/officeDocument/2006/relationships/slide" Target="slides/slide34.xml"/><Relationship Id="rId38" Type="http://schemas.openxmlformats.org/officeDocument/2006/relationships/slide" Target="slides/slide35.xml"/><Relationship Id="rId39" Type="http://schemas.openxmlformats.org/officeDocument/2006/relationships/slide" Target="slides/slide36.xml"/><Relationship Id="rId80" Type="http://schemas.openxmlformats.org/officeDocument/2006/relationships/viewProps" Target="viewProps.xml"/><Relationship Id="rId81" Type="http://schemas.openxmlformats.org/officeDocument/2006/relationships/theme" Target="theme/theme1.xml"/><Relationship Id="rId82" Type="http://schemas.openxmlformats.org/officeDocument/2006/relationships/tableStyles" Target="tableStyles.xml"/><Relationship Id="rId118" Type="http://schemas.microsoft.com/office/2015/10/relationships/revisionInfo" Target="revisionInfo.xml"/><Relationship Id="rId70" Type="http://schemas.openxmlformats.org/officeDocument/2006/relationships/slide" Target="slides/slide67.xml"/><Relationship Id="rId71" Type="http://schemas.openxmlformats.org/officeDocument/2006/relationships/slide" Target="slides/slide68.xml"/><Relationship Id="rId72" Type="http://schemas.openxmlformats.org/officeDocument/2006/relationships/slide" Target="slides/slide69.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slide" Target="slides/slide25.xml"/><Relationship Id="rId29" Type="http://schemas.openxmlformats.org/officeDocument/2006/relationships/slide" Target="slides/slide26.xml"/><Relationship Id="rId73" Type="http://schemas.openxmlformats.org/officeDocument/2006/relationships/slide" Target="slides/slide70.xml"/><Relationship Id="rId74" Type="http://schemas.openxmlformats.org/officeDocument/2006/relationships/slide" Target="slides/slide71.xml"/><Relationship Id="rId75" Type="http://schemas.openxmlformats.org/officeDocument/2006/relationships/slide" Target="slides/slide72.xml"/><Relationship Id="rId76" Type="http://schemas.openxmlformats.org/officeDocument/2006/relationships/slide" Target="slides/slide73.xml"/><Relationship Id="rId77" Type="http://schemas.openxmlformats.org/officeDocument/2006/relationships/notesMaster" Target="notesMasters/notesMaster1.xml"/><Relationship Id="rId78" Type="http://schemas.openxmlformats.org/officeDocument/2006/relationships/handoutMaster" Target="handoutMasters/handoutMaster1.xml"/><Relationship Id="rId79" Type="http://schemas.openxmlformats.org/officeDocument/2006/relationships/presProps" Target="presProps.xml"/><Relationship Id="rId60" Type="http://schemas.openxmlformats.org/officeDocument/2006/relationships/slide" Target="slides/slide57.xml"/><Relationship Id="rId61" Type="http://schemas.openxmlformats.org/officeDocument/2006/relationships/slide" Target="slides/slide58.xml"/><Relationship Id="rId62" Type="http://schemas.openxmlformats.org/officeDocument/2006/relationships/slide" Target="slides/slide59.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1" y="1"/>
            <a:ext cx="2918831" cy="493315"/>
          </a:xfrm>
          <a:prstGeom prst="rect">
            <a:avLst/>
          </a:prstGeom>
        </p:spPr>
        <p:txBody>
          <a:bodyPr vert="horz" lIns="94851" tIns="47426" rIns="94851" bIns="47426" rtlCol="0"/>
          <a:lstStyle>
            <a:lvl1pPr algn="l">
              <a:defRPr sz="1300"/>
            </a:lvl1pPr>
          </a:lstStyle>
          <a:p>
            <a:endParaRPr lang="fr-FR"/>
          </a:p>
        </p:txBody>
      </p:sp>
      <p:sp>
        <p:nvSpPr>
          <p:cNvPr id="3" name="Espace réservé de la date 2"/>
          <p:cNvSpPr>
            <a:spLocks noGrp="1"/>
          </p:cNvSpPr>
          <p:nvPr>
            <p:ph type="dt" sz="quarter" idx="1"/>
          </p:nvPr>
        </p:nvSpPr>
        <p:spPr>
          <a:xfrm>
            <a:off x="3815765" y="1"/>
            <a:ext cx="2918831" cy="493315"/>
          </a:xfrm>
          <a:prstGeom prst="rect">
            <a:avLst/>
          </a:prstGeom>
        </p:spPr>
        <p:txBody>
          <a:bodyPr vert="horz" lIns="94851" tIns="47426" rIns="94851" bIns="47426" rtlCol="0"/>
          <a:lstStyle>
            <a:lvl1pPr algn="r">
              <a:defRPr sz="1300"/>
            </a:lvl1pPr>
          </a:lstStyle>
          <a:p>
            <a:fld id="{4A5A8C63-7B5B-4A78-8F4B-0DFF401E47E3}" type="datetimeFigureOut">
              <a:rPr lang="fr-FR" smtClean="0"/>
              <a:t>04/02/2018</a:t>
            </a:fld>
            <a:endParaRPr lang="fr-FR"/>
          </a:p>
        </p:txBody>
      </p:sp>
      <p:sp>
        <p:nvSpPr>
          <p:cNvPr id="4" name="Espace réservé du pied de page 3"/>
          <p:cNvSpPr>
            <a:spLocks noGrp="1"/>
          </p:cNvSpPr>
          <p:nvPr>
            <p:ph type="ftr" sz="quarter" idx="2"/>
          </p:nvPr>
        </p:nvSpPr>
        <p:spPr>
          <a:xfrm>
            <a:off x="1" y="9370715"/>
            <a:ext cx="2918831" cy="493315"/>
          </a:xfrm>
          <a:prstGeom prst="rect">
            <a:avLst/>
          </a:prstGeom>
        </p:spPr>
        <p:txBody>
          <a:bodyPr vert="horz" lIns="94851" tIns="47426" rIns="94851" bIns="47426" rtlCol="0" anchor="b"/>
          <a:lstStyle>
            <a:lvl1pPr algn="l">
              <a:defRPr sz="1300"/>
            </a:lvl1pPr>
          </a:lstStyle>
          <a:p>
            <a:endParaRPr lang="fr-FR"/>
          </a:p>
        </p:txBody>
      </p:sp>
      <p:sp>
        <p:nvSpPr>
          <p:cNvPr id="5" name="Espace réservé du numéro de diapositive 4"/>
          <p:cNvSpPr>
            <a:spLocks noGrp="1"/>
          </p:cNvSpPr>
          <p:nvPr>
            <p:ph type="sldNum" sz="quarter" idx="3"/>
          </p:nvPr>
        </p:nvSpPr>
        <p:spPr>
          <a:xfrm>
            <a:off x="3815765" y="9370715"/>
            <a:ext cx="2918831" cy="493315"/>
          </a:xfrm>
          <a:prstGeom prst="rect">
            <a:avLst/>
          </a:prstGeom>
        </p:spPr>
        <p:txBody>
          <a:bodyPr vert="horz" lIns="94851" tIns="47426" rIns="94851" bIns="47426" rtlCol="0" anchor="b"/>
          <a:lstStyle>
            <a:lvl1pPr algn="r">
              <a:defRPr sz="1300"/>
            </a:lvl1pPr>
          </a:lstStyle>
          <a:p>
            <a:fld id="{14BBF277-5471-4D6B-A993-A97532A270BA}" type="slidenum">
              <a:rPr lang="fr-FR" smtClean="0"/>
              <a:t>‹#›</a:t>
            </a:fld>
            <a:endParaRPr lang="fr-FR"/>
          </a:p>
        </p:txBody>
      </p:sp>
    </p:spTree>
    <p:extLst>
      <p:ext uri="{BB962C8B-B14F-4D97-AF65-F5344CB8AC3E}">
        <p14:creationId xmlns:p14="http://schemas.microsoft.com/office/powerpoint/2010/main" val="279011751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1" y="1"/>
            <a:ext cx="2918831" cy="493315"/>
          </a:xfrm>
          <a:prstGeom prst="rect">
            <a:avLst/>
          </a:prstGeom>
        </p:spPr>
        <p:txBody>
          <a:bodyPr vert="horz" lIns="94851" tIns="47426" rIns="94851" bIns="47426" rtlCol="0"/>
          <a:lstStyle>
            <a:lvl1pPr algn="l">
              <a:defRPr sz="1300"/>
            </a:lvl1pPr>
          </a:lstStyle>
          <a:p>
            <a:endParaRPr lang="fr-FR"/>
          </a:p>
        </p:txBody>
      </p:sp>
      <p:sp>
        <p:nvSpPr>
          <p:cNvPr id="3" name="Espace réservé de la date 2"/>
          <p:cNvSpPr>
            <a:spLocks noGrp="1"/>
          </p:cNvSpPr>
          <p:nvPr>
            <p:ph type="dt" idx="1"/>
          </p:nvPr>
        </p:nvSpPr>
        <p:spPr>
          <a:xfrm>
            <a:off x="3815765" y="1"/>
            <a:ext cx="2918831" cy="493315"/>
          </a:xfrm>
          <a:prstGeom prst="rect">
            <a:avLst/>
          </a:prstGeom>
        </p:spPr>
        <p:txBody>
          <a:bodyPr vert="horz" lIns="94851" tIns="47426" rIns="94851" bIns="47426" rtlCol="0"/>
          <a:lstStyle>
            <a:lvl1pPr algn="r">
              <a:defRPr sz="1300"/>
            </a:lvl1pPr>
          </a:lstStyle>
          <a:p>
            <a:fld id="{05A59BC9-C7FC-482B-A967-5423BFC0907D}" type="datetimeFigureOut">
              <a:rPr lang="fr-FR" smtClean="0"/>
              <a:t>04/02/2018</a:t>
            </a:fld>
            <a:endParaRPr lang="fr-FR"/>
          </a:p>
        </p:txBody>
      </p:sp>
      <p:sp>
        <p:nvSpPr>
          <p:cNvPr id="4" name="Espace réservé de l'image des diapositives 3"/>
          <p:cNvSpPr>
            <a:spLocks noGrp="1" noRot="1" noChangeAspect="1"/>
          </p:cNvSpPr>
          <p:nvPr>
            <p:ph type="sldImg" idx="2"/>
          </p:nvPr>
        </p:nvSpPr>
        <p:spPr>
          <a:xfrm>
            <a:off x="80963" y="739775"/>
            <a:ext cx="6573837" cy="3698875"/>
          </a:xfrm>
          <a:prstGeom prst="rect">
            <a:avLst/>
          </a:prstGeom>
          <a:noFill/>
          <a:ln w="12700">
            <a:solidFill>
              <a:prstClr val="black"/>
            </a:solidFill>
          </a:ln>
        </p:spPr>
        <p:txBody>
          <a:bodyPr vert="horz" lIns="94851" tIns="47426" rIns="94851" bIns="47426" rtlCol="0" anchor="ctr"/>
          <a:lstStyle/>
          <a:p>
            <a:endParaRPr lang="fr-FR"/>
          </a:p>
        </p:txBody>
      </p:sp>
      <p:sp>
        <p:nvSpPr>
          <p:cNvPr id="5" name="Espace réservé des commentaires 4"/>
          <p:cNvSpPr>
            <a:spLocks noGrp="1"/>
          </p:cNvSpPr>
          <p:nvPr>
            <p:ph type="body" sz="quarter" idx="3"/>
          </p:nvPr>
        </p:nvSpPr>
        <p:spPr>
          <a:xfrm>
            <a:off x="673577" y="4686499"/>
            <a:ext cx="5388610" cy="4439841"/>
          </a:xfrm>
          <a:prstGeom prst="rect">
            <a:avLst/>
          </a:prstGeom>
        </p:spPr>
        <p:txBody>
          <a:bodyPr vert="horz" lIns="94851" tIns="47426" rIns="94851" bIns="47426" rtlCol="0"/>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1" y="9370715"/>
            <a:ext cx="2918831" cy="493315"/>
          </a:xfrm>
          <a:prstGeom prst="rect">
            <a:avLst/>
          </a:prstGeom>
        </p:spPr>
        <p:txBody>
          <a:bodyPr vert="horz" lIns="94851" tIns="47426" rIns="94851" bIns="47426" rtlCol="0" anchor="b"/>
          <a:lstStyle>
            <a:lvl1pPr algn="l">
              <a:defRPr sz="1300"/>
            </a:lvl1pPr>
          </a:lstStyle>
          <a:p>
            <a:endParaRPr lang="fr-FR"/>
          </a:p>
        </p:txBody>
      </p:sp>
      <p:sp>
        <p:nvSpPr>
          <p:cNvPr id="7" name="Espace réservé du numéro de diapositive 6"/>
          <p:cNvSpPr>
            <a:spLocks noGrp="1"/>
          </p:cNvSpPr>
          <p:nvPr>
            <p:ph type="sldNum" sz="quarter" idx="5"/>
          </p:nvPr>
        </p:nvSpPr>
        <p:spPr>
          <a:xfrm>
            <a:off x="3815765" y="9370715"/>
            <a:ext cx="2918831" cy="493315"/>
          </a:xfrm>
          <a:prstGeom prst="rect">
            <a:avLst/>
          </a:prstGeom>
        </p:spPr>
        <p:txBody>
          <a:bodyPr vert="horz" lIns="94851" tIns="47426" rIns="94851" bIns="47426" rtlCol="0" anchor="b"/>
          <a:lstStyle>
            <a:lvl1pPr algn="r">
              <a:defRPr sz="1300"/>
            </a:lvl1pPr>
          </a:lstStyle>
          <a:p>
            <a:fld id="{F8272A78-9631-4FEB-902E-784ED7407A43}" type="slidenum">
              <a:rPr lang="fr-FR" smtClean="0"/>
              <a:t>‹#›</a:t>
            </a:fld>
            <a:endParaRPr lang="fr-FR"/>
          </a:p>
        </p:txBody>
      </p:sp>
    </p:spTree>
    <p:extLst>
      <p:ext uri="{BB962C8B-B14F-4D97-AF65-F5344CB8AC3E}">
        <p14:creationId xmlns:p14="http://schemas.microsoft.com/office/powerpoint/2010/main" val="18210385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4.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2F9520B7-48B7-4CA3-8E0D-EB8E803DE46D}" type="slidenum">
              <a:rPr lang="fr-FR" smtClean="0"/>
              <a:t>6</a:t>
            </a:fld>
            <a:endParaRPr lang="fr-FR" dirty="0"/>
          </a:p>
        </p:txBody>
      </p:sp>
    </p:spTree>
    <p:extLst>
      <p:ext uri="{BB962C8B-B14F-4D97-AF65-F5344CB8AC3E}">
        <p14:creationId xmlns:p14="http://schemas.microsoft.com/office/powerpoint/2010/main" val="6100279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2F9520B7-48B7-4CA3-8E0D-EB8E803DE46D}" type="slidenum">
              <a:rPr lang="fr-FR" smtClean="0"/>
              <a:t>7</a:t>
            </a:fld>
            <a:endParaRPr lang="fr-FR"/>
          </a:p>
        </p:txBody>
      </p:sp>
    </p:spTree>
    <p:extLst>
      <p:ext uri="{BB962C8B-B14F-4D97-AF65-F5344CB8AC3E}">
        <p14:creationId xmlns:p14="http://schemas.microsoft.com/office/powerpoint/2010/main" val="16746962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defTabSz="897849">
              <a:defRPr/>
            </a:pPr>
            <a:fld id="{F8272A78-9631-4FEB-902E-784ED7407A43}" type="slidenum">
              <a:rPr lang="fr-FR"/>
              <a:pPr defTabSz="897849">
                <a:defRPr/>
              </a:pPr>
              <a:t>8</a:t>
            </a:fld>
            <a:endParaRPr lang="fr-FR"/>
          </a:p>
        </p:txBody>
      </p:sp>
    </p:spTree>
    <p:extLst>
      <p:ext uri="{BB962C8B-B14F-4D97-AF65-F5344CB8AC3E}">
        <p14:creationId xmlns:p14="http://schemas.microsoft.com/office/powerpoint/2010/main" val="129066704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defTabSz="897849">
              <a:defRPr/>
            </a:pPr>
            <a:fld id="{F8272A78-9631-4FEB-902E-784ED7407A43}" type="slidenum">
              <a:rPr lang="fr-FR"/>
              <a:pPr defTabSz="897849">
                <a:defRPr/>
              </a:pPr>
              <a:t>9</a:t>
            </a:fld>
            <a:endParaRPr lang="fr-FR"/>
          </a:p>
        </p:txBody>
      </p:sp>
    </p:spTree>
    <p:extLst>
      <p:ext uri="{BB962C8B-B14F-4D97-AF65-F5344CB8AC3E}">
        <p14:creationId xmlns:p14="http://schemas.microsoft.com/office/powerpoint/2010/main" val="7574800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a:t>Organisation transversale </a:t>
            </a:r>
          </a:p>
          <a:p>
            <a:r>
              <a:rPr lang="fr-FR"/>
              <a:t>Modèle </a:t>
            </a:r>
            <a:r>
              <a:rPr lang="fr-FR" dirty="0"/>
              <a:t>applicable autant sur une ESP que sur une MSP</a:t>
            </a:r>
          </a:p>
        </p:txBody>
      </p:sp>
      <p:sp>
        <p:nvSpPr>
          <p:cNvPr id="4" name="Espace réservé du numéro de diapositive 3"/>
          <p:cNvSpPr>
            <a:spLocks noGrp="1"/>
          </p:cNvSpPr>
          <p:nvPr>
            <p:ph type="sldNum" sz="quarter" idx="10"/>
          </p:nvPr>
        </p:nvSpPr>
        <p:spPr/>
        <p:txBody>
          <a:bodyPr/>
          <a:lstStyle/>
          <a:p>
            <a:fld id="{F8272A78-9631-4FEB-902E-784ED7407A43}" type="slidenum">
              <a:rPr lang="fr-FR" smtClean="0"/>
              <a:t>13</a:t>
            </a:fld>
            <a:endParaRPr lang="fr-FR"/>
          </a:p>
        </p:txBody>
      </p:sp>
    </p:spTree>
    <p:extLst>
      <p:ext uri="{BB962C8B-B14F-4D97-AF65-F5344CB8AC3E}">
        <p14:creationId xmlns:p14="http://schemas.microsoft.com/office/powerpoint/2010/main" val="182607281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a:t>Préciser que l’on va aborder le</a:t>
            </a:r>
            <a:r>
              <a:rPr lang="fr-FR" baseline="0" dirty="0"/>
              <a:t> protocole de soins pluri professionnel et les missions complémentaires</a:t>
            </a:r>
            <a:endParaRPr lang="fr-FR" dirty="0"/>
          </a:p>
        </p:txBody>
      </p:sp>
      <p:sp>
        <p:nvSpPr>
          <p:cNvPr id="4" name="Espace réservé du numéro de diapositive 3"/>
          <p:cNvSpPr>
            <a:spLocks noGrp="1"/>
          </p:cNvSpPr>
          <p:nvPr>
            <p:ph type="sldNum" sz="quarter" idx="10"/>
          </p:nvPr>
        </p:nvSpPr>
        <p:spPr/>
        <p:txBody>
          <a:bodyPr/>
          <a:lstStyle/>
          <a:p>
            <a:fld id="{F8272A78-9631-4FEB-902E-784ED7407A43}" type="slidenum">
              <a:rPr lang="fr-FR" smtClean="0"/>
              <a:t>19</a:t>
            </a:fld>
            <a:endParaRPr lang="fr-FR"/>
          </a:p>
        </p:txBody>
      </p:sp>
    </p:spTree>
    <p:extLst>
      <p:ext uri="{BB962C8B-B14F-4D97-AF65-F5344CB8AC3E}">
        <p14:creationId xmlns:p14="http://schemas.microsoft.com/office/powerpoint/2010/main" val="155593051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F8272A78-9631-4FEB-902E-784ED7407A43}" type="slidenum">
              <a:rPr lang="fr-FR" smtClean="0"/>
              <a:t>32</a:t>
            </a:fld>
            <a:endParaRPr lang="fr-FR"/>
          </a:p>
        </p:txBody>
      </p:sp>
    </p:spTree>
    <p:extLst>
      <p:ext uri="{BB962C8B-B14F-4D97-AF65-F5344CB8AC3E}">
        <p14:creationId xmlns:p14="http://schemas.microsoft.com/office/powerpoint/2010/main" val="209162463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Espace réservé de l'image des diapositives 1"/>
          <p:cNvSpPr>
            <a:spLocks noGrp="1" noRot="1" noChangeAspect="1" noTextEdit="1"/>
          </p:cNvSpPr>
          <p:nvPr>
            <p:ph type="sldImg"/>
          </p:nvPr>
        </p:nvSpPr>
        <p:spPr bwMode="auto">
          <a:xfrm>
            <a:off x="382588" y="685800"/>
            <a:ext cx="6092825" cy="3429000"/>
          </a:xfrm>
          <a:noFill/>
          <a:ln>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59395" name="Espace réservé des commentaires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fr-FR" altLang="fr-FR" smtClean="0"/>
          </a:p>
        </p:txBody>
      </p:sp>
      <p:sp>
        <p:nvSpPr>
          <p:cNvPr id="4" name="Espace réservé du numéro de diapositive 3"/>
          <p:cNvSpPr>
            <a:spLocks noGrp="1"/>
          </p:cNvSpPr>
          <p:nvPr>
            <p:ph type="sldNum" sz="quarter" idx="5"/>
          </p:nvPr>
        </p:nvSpPr>
        <p:spPr/>
        <p:txBody>
          <a:bodyPr/>
          <a:lstStyle/>
          <a:p>
            <a:pPr>
              <a:defRPr/>
            </a:pPr>
            <a:fld id="{6A9CF10B-41CD-45B1-9E93-D062C129FA47}" type="slidenum">
              <a:rPr lang="fr-FR" smtClean="0">
                <a:solidFill>
                  <a:prstClr val="black"/>
                </a:solidFill>
              </a:rPr>
              <a:pPr>
                <a:defRPr/>
              </a:pPr>
              <a:t>37</a:t>
            </a:fld>
            <a:endParaRPr lang="fr-FR" dirty="0">
              <a:solidFill>
                <a:prstClr val="black"/>
              </a:solidFill>
            </a:endParaRPr>
          </a:p>
        </p:txBody>
      </p:sp>
    </p:spTree>
    <p:extLst>
      <p:ext uri="{BB962C8B-B14F-4D97-AF65-F5344CB8AC3E}">
        <p14:creationId xmlns:p14="http://schemas.microsoft.com/office/powerpoint/2010/main" val="48404674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Espace réservé de l'image des diapositives 1"/>
          <p:cNvSpPr>
            <a:spLocks noGrp="1" noRot="1" noChangeAspect="1" noTextEdit="1"/>
          </p:cNvSpPr>
          <p:nvPr>
            <p:ph type="sldImg"/>
          </p:nvPr>
        </p:nvSpPr>
        <p:spPr bwMode="auto">
          <a:xfrm>
            <a:off x="382588" y="685800"/>
            <a:ext cx="6092825" cy="3429000"/>
          </a:xfrm>
          <a:noFill/>
          <a:ln>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64515" name="Espace réservé des commentaires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fr-FR" altLang="fr-FR" smtClean="0"/>
          </a:p>
        </p:txBody>
      </p:sp>
      <p:sp>
        <p:nvSpPr>
          <p:cNvPr id="4" name="Espace réservé du numéro de diapositive 3"/>
          <p:cNvSpPr>
            <a:spLocks noGrp="1"/>
          </p:cNvSpPr>
          <p:nvPr>
            <p:ph type="sldNum" sz="quarter" idx="5"/>
          </p:nvPr>
        </p:nvSpPr>
        <p:spPr/>
        <p:txBody>
          <a:bodyPr/>
          <a:lstStyle/>
          <a:p>
            <a:pPr>
              <a:defRPr/>
            </a:pPr>
            <a:fld id="{6B43F418-4C40-442C-A8D3-309E5EB569C5}" type="slidenum">
              <a:rPr lang="fr-FR" smtClean="0">
                <a:solidFill>
                  <a:prstClr val="black"/>
                </a:solidFill>
              </a:rPr>
              <a:pPr>
                <a:defRPr/>
              </a:pPr>
              <a:t>38</a:t>
            </a:fld>
            <a:endParaRPr lang="fr-FR">
              <a:solidFill>
                <a:prstClr val="black"/>
              </a:solidFill>
            </a:endParaRPr>
          </a:p>
        </p:txBody>
      </p:sp>
    </p:spTree>
    <p:extLst>
      <p:ext uri="{BB962C8B-B14F-4D97-AF65-F5344CB8AC3E}">
        <p14:creationId xmlns:p14="http://schemas.microsoft.com/office/powerpoint/2010/main" val="124114227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2F9520B7-48B7-4CA3-8E0D-EB8E803DE46D}" type="slidenum">
              <a:rPr lang="fr-FR" smtClean="0"/>
              <a:t>64</a:t>
            </a:fld>
            <a:endParaRPr lang="fr-FR"/>
          </a:p>
        </p:txBody>
      </p:sp>
    </p:spTree>
    <p:extLst>
      <p:ext uri="{BB962C8B-B14F-4D97-AF65-F5344CB8AC3E}">
        <p14:creationId xmlns:p14="http://schemas.microsoft.com/office/powerpoint/2010/main" val="58433015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2F9520B7-48B7-4CA3-8E0D-EB8E803DE46D}" type="slidenum">
              <a:rPr lang="fr-FR" smtClean="0"/>
              <a:t>65</a:t>
            </a:fld>
            <a:endParaRPr lang="fr-FR" dirty="0"/>
          </a:p>
        </p:txBody>
      </p:sp>
    </p:spTree>
    <p:extLst>
      <p:ext uri="{BB962C8B-B14F-4D97-AF65-F5344CB8AC3E}">
        <p14:creationId xmlns:p14="http://schemas.microsoft.com/office/powerpoint/2010/main" val="169358531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texte 5"/>
          <p:cNvSpPr>
            <a:spLocks noGrp="1"/>
          </p:cNvSpPr>
          <p:nvPr>
            <p:ph type="body" idx="10"/>
          </p:nvPr>
        </p:nvSpPr>
        <p:spPr>
          <a:xfrm>
            <a:off x="2076262" y="1633855"/>
            <a:ext cx="14937600" cy="481330"/>
          </a:xfrm>
          <a:prstGeom prst="rect">
            <a:avLst/>
          </a:prstGeom>
          <a:noFill/>
          <a:ln w="8890" cmpd="sng">
            <a:solidFill>
              <a:srgbClr val="000000"/>
            </a:solidFill>
            <a:prstDash val="solid"/>
          </a:ln>
        </p:spPr>
        <p:txBody>
          <a:bodyPr vert="horz" lIns="0" tIns="8890" rIns="0" bIns="0" anchor="t"/>
          <a:lstStyle>
            <a:lvl1pPr marL="45720" marR="0" indent="0" algn="ctr">
              <a:lnSpc>
                <a:spcPts val="2600"/>
              </a:lnSpc>
              <a:spcAft>
                <a:spcPts val="995"/>
              </a:spcAft>
              <a:defRPr/>
            </a:lvl1pPr>
          </a:lstStyle>
          <a:p>
            <a:pPr marL="45720" marR="0" indent="0" algn="ctr">
              <a:lnSpc>
                <a:spcPts val="2600"/>
              </a:lnSpc>
              <a:spcAft>
                <a:spcPts val="995"/>
              </a:spcAft>
            </a:pPr>
            <a:r>
              <a:rPr lang="fr-FR" sz="2150" b="1" spc="5">
                <a:solidFill>
                  <a:srgbClr val="000000"/>
                </a:solidFill>
                <a:latin typeface="Tahoma" panose="02020603050405020304" pitchFamily="2"/>
              </a:rPr>
              <a:t>PROGRAMME </a:t>
            </a:r>
          </a:p>
        </p:txBody>
      </p:sp>
      <p:sp>
        <p:nvSpPr>
          <p:cNvPr id="7" name="Espace réservé du texte 6"/>
          <p:cNvSpPr>
            <a:spLocks noGrp="1"/>
          </p:cNvSpPr>
          <p:nvPr>
            <p:ph type="body" idx="10"/>
          </p:nvPr>
        </p:nvSpPr>
        <p:spPr>
          <a:xfrm>
            <a:off x="2076262" y="2330451"/>
            <a:ext cx="14937600" cy="7511415"/>
          </a:xfrm>
          <a:prstGeom prst="rect">
            <a:avLst/>
          </a:prstGeom>
          <a:noFill/>
          <a:ln w="0" cmpd="sng">
            <a:noFill/>
            <a:prstDash val="solid"/>
          </a:ln>
        </p:spPr>
        <p:txBody>
          <a:bodyPr vert="horz" lIns="0" tIns="0" rIns="0" bIns="0" anchor="t"/>
          <a:lstStyle>
            <a:lvl1pPr marL="1143000" marR="0" indent="137160" algn="l">
              <a:lnSpc>
                <a:spcPts val="1300"/>
              </a:lnSpc>
              <a:spcBef>
                <a:spcPts val="0"/>
              </a:spcBef>
              <a:spcAft>
                <a:spcPts val="4000"/>
              </a:spcAft>
              <a:buFont typeface="Calibri"/>
              <a:buAutoNum type="arabicPeriod"/>
              <a:tabLst>
                <a:tab pos="1143000" algn="l"/>
              </a:tabLst>
              <a:defRPr/>
            </a:lvl1pPr>
          </a:lstStyle>
          <a:p>
            <a:pPr marL="45720" marR="0" indent="0" algn="ctr">
              <a:lnSpc>
                <a:spcPts val="2100"/>
              </a:lnSpc>
              <a:spcAft>
                <a:spcPts val="0"/>
              </a:spcAft>
            </a:pPr>
            <a:r>
              <a:rPr lang="fr-FR" sz="1400" b="1" spc="0">
                <a:solidFill>
                  <a:srgbClr val="000000"/>
                </a:solidFill>
                <a:latin typeface="Tahoma" panose="02020603050405020304" pitchFamily="2"/>
              </a:rPr>
              <a:t>Exercice pluridisciplinaire dans le règlement arbitral </a:t>
            </a:r>
            <a:r>
              <a:t/>
            </a:r>
            <a:br/>
            <a:r>
              <a:rPr lang="fr-FR" sz="1400" b="1" spc="0">
                <a:solidFill>
                  <a:srgbClr val="000000"/>
                </a:solidFill>
                <a:latin typeface="Tahoma" panose="02020603050405020304" pitchFamily="2"/>
              </a:rPr>
              <a:t>Samedi 18 juin, DEAUVILLE </a:t>
            </a:r>
          </a:p>
          <a:p>
            <a:pPr marL="45720" marR="0" indent="0" algn="l">
              <a:lnSpc>
                <a:spcPts val="1300"/>
              </a:lnSpc>
              <a:spcBef>
                <a:spcPts val="2415"/>
              </a:spcBef>
              <a:spcAft>
                <a:spcPts val="0"/>
              </a:spcAft>
            </a:pPr>
            <a:r>
              <a:rPr lang="fr-FR" sz="1100" spc="55">
                <a:solidFill>
                  <a:srgbClr val="000000"/>
                </a:solidFill>
                <a:latin typeface="Calibri" panose="02020603050405020304" pitchFamily="2"/>
              </a:rPr>
              <a:t>08h30 – 09h00 </a:t>
            </a:r>
            <a:r>
              <a:rPr lang="fr-FR" sz="1300" b="1" spc="55">
                <a:solidFill>
                  <a:srgbClr val="000000"/>
                </a:solidFill>
                <a:latin typeface="Calibri" panose="02020603050405020304" pitchFamily="2"/>
              </a:rPr>
              <a:t>Accueil café </a:t>
            </a:r>
          </a:p>
          <a:p>
            <a:pPr marL="45720" marR="0" indent="0" algn="l">
              <a:lnSpc>
                <a:spcPts val="1100"/>
              </a:lnSpc>
              <a:spcBef>
                <a:spcPts val="1450"/>
              </a:spcBef>
              <a:spcAft>
                <a:spcPts val="0"/>
              </a:spcAft>
              <a:tabLst>
                <a:tab pos="1143000" algn="l"/>
              </a:tabLst>
            </a:pPr>
            <a:r>
              <a:rPr lang="fr-FR" sz="1100" spc="0">
                <a:solidFill>
                  <a:srgbClr val="000000"/>
                </a:solidFill>
                <a:latin typeface="Calibri" panose="02020603050405020304" pitchFamily="2"/>
              </a:rPr>
              <a:t>09h00 - 09h10 Accueil, présentation du programme et des experts, </a:t>
            </a:r>
          </a:p>
          <a:p>
            <a:pPr marL="1143000" marR="0" indent="0" algn="l">
              <a:lnSpc>
                <a:spcPts val="1100"/>
              </a:lnSpc>
              <a:spcBef>
                <a:spcPts val="215"/>
              </a:spcBef>
              <a:spcAft>
                <a:spcPts val="0"/>
              </a:spcAft>
            </a:pPr>
            <a:r>
              <a:rPr lang="fr-FR" sz="1100" spc="0">
                <a:solidFill>
                  <a:srgbClr val="000000"/>
                </a:solidFill>
                <a:latin typeface="Calibri" panose="02020603050405020304" pitchFamily="2"/>
              </a:rPr>
              <a:t>Recueil des attentes des participants regroupées au paperboard : notamment la </a:t>
            </a:r>
          </a:p>
          <a:p>
            <a:pPr marL="1143000" marR="0" indent="0" algn="l">
              <a:lnSpc>
                <a:spcPts val="1100"/>
              </a:lnSpc>
              <a:spcBef>
                <a:spcPts val="210"/>
              </a:spcBef>
              <a:spcAft>
                <a:spcPts val="0"/>
              </a:spcAft>
            </a:pPr>
            <a:r>
              <a:rPr lang="fr-FR" sz="1100" spc="0">
                <a:solidFill>
                  <a:srgbClr val="000000"/>
                </a:solidFill>
                <a:latin typeface="Calibri" panose="02020603050405020304" pitchFamily="2"/>
              </a:rPr>
              <a:t>forme juridique d’exercice actuelle de chacun, </a:t>
            </a:r>
          </a:p>
          <a:p>
            <a:pPr marL="1143000" marR="0" indent="0" algn="l">
              <a:lnSpc>
                <a:spcPts val="1100"/>
              </a:lnSpc>
              <a:spcBef>
                <a:spcPts val="210"/>
              </a:spcBef>
              <a:spcAft>
                <a:spcPts val="0"/>
              </a:spcAft>
            </a:pPr>
            <a:r>
              <a:rPr lang="fr-FR" sz="1100" spc="0">
                <a:solidFill>
                  <a:srgbClr val="000000"/>
                </a:solidFill>
                <a:latin typeface="Calibri" panose="02020603050405020304" pitchFamily="2"/>
              </a:rPr>
              <a:t>Emargement – Pré test </a:t>
            </a:r>
          </a:p>
          <a:p>
            <a:pPr marL="1143000" marR="822960" indent="0" algn="l">
              <a:lnSpc>
                <a:spcPts val="1300"/>
              </a:lnSpc>
              <a:spcBef>
                <a:spcPts val="1355"/>
              </a:spcBef>
              <a:spcAft>
                <a:spcPts val="0"/>
              </a:spcAft>
              <a:tabLst>
                <a:tab pos="1143000" algn="l"/>
              </a:tabLst>
            </a:pPr>
            <a:r>
              <a:rPr lang="fr-FR" sz="1100" spc="0">
                <a:solidFill>
                  <a:srgbClr val="000000"/>
                </a:solidFill>
                <a:latin typeface="Calibri" panose="02020603050405020304" pitchFamily="2"/>
              </a:rPr>
              <a:t>09h10 - 10h10 En plénière – Exposé de l’expert sur les formules juridiques d’exercice multidisciplinaires </a:t>
            </a:r>
          </a:p>
          <a:p>
            <a:pPr marL="1143000" marR="0" indent="137160" algn="l">
              <a:lnSpc>
                <a:spcPts val="1100"/>
              </a:lnSpc>
              <a:spcBef>
                <a:spcPts val="210"/>
              </a:spcBef>
              <a:spcAft>
                <a:spcPts val="0"/>
              </a:spcAft>
              <a:buFont typeface="Calibri"/>
              <a:buAutoNum type="arabicPeriod"/>
            </a:pPr>
            <a:r>
              <a:rPr lang="fr-FR" sz="1100" spc="0">
                <a:solidFill>
                  <a:srgbClr val="000000"/>
                </a:solidFill>
                <a:latin typeface="Calibri" panose="02020603050405020304" pitchFamily="2"/>
              </a:rPr>
              <a:t>SCM (Société civile de Moyens) mono ou pluridisciplinaire </a:t>
            </a:r>
          </a:p>
          <a:p>
            <a:pPr marL="1143000" marR="0" indent="137160" algn="l">
              <a:lnSpc>
                <a:spcPts val="1100"/>
              </a:lnSpc>
              <a:spcBef>
                <a:spcPts val="210"/>
              </a:spcBef>
              <a:spcAft>
                <a:spcPts val="0"/>
              </a:spcAft>
              <a:buFont typeface="Calibri"/>
              <a:buAutoNum type="arabicPeriod"/>
            </a:pPr>
            <a:r>
              <a:rPr lang="fr-FR" sz="1100" spc="0">
                <a:solidFill>
                  <a:srgbClr val="000000"/>
                </a:solidFill>
                <a:latin typeface="Calibri" panose="02020603050405020304" pitchFamily="2"/>
              </a:rPr>
              <a:t>SCP (Société Civile Professionnelle) </a:t>
            </a:r>
          </a:p>
          <a:p>
            <a:pPr marL="1143000" marR="0" indent="137160" algn="l">
              <a:lnSpc>
                <a:spcPts val="1100"/>
              </a:lnSpc>
              <a:spcBef>
                <a:spcPts val="230"/>
              </a:spcBef>
              <a:spcAft>
                <a:spcPts val="0"/>
              </a:spcAft>
              <a:buFont typeface="Calibri"/>
              <a:buAutoNum type="arabicPeriod"/>
            </a:pPr>
            <a:r>
              <a:rPr lang="fr-FR" sz="1100" spc="0">
                <a:solidFill>
                  <a:srgbClr val="000000"/>
                </a:solidFill>
                <a:latin typeface="Calibri" panose="02020603050405020304" pitchFamily="2"/>
              </a:rPr>
              <a:t>SEL (Société d’Exercice Libérale) </a:t>
            </a:r>
          </a:p>
          <a:p>
            <a:pPr marL="1143000" marR="0" indent="0" algn="l">
              <a:lnSpc>
                <a:spcPts val="1100"/>
              </a:lnSpc>
              <a:spcBef>
                <a:spcPts val="230"/>
              </a:spcBef>
              <a:spcAft>
                <a:spcPts val="0"/>
              </a:spcAft>
            </a:pPr>
            <a:r>
              <a:rPr lang="fr-FR" sz="1100" spc="-5">
                <a:solidFill>
                  <a:srgbClr val="000000"/>
                </a:solidFill>
                <a:latin typeface="Calibri" panose="02020603050405020304" pitchFamily="2"/>
              </a:rPr>
              <a:t>Les statuts, </a:t>
            </a:r>
          </a:p>
          <a:p>
            <a:pPr marL="1143000" marR="0" indent="0" algn="l">
              <a:lnSpc>
                <a:spcPts val="1100"/>
              </a:lnSpc>
              <a:spcBef>
                <a:spcPts val="230"/>
              </a:spcBef>
              <a:spcAft>
                <a:spcPts val="0"/>
              </a:spcAft>
            </a:pPr>
            <a:r>
              <a:rPr lang="fr-FR" sz="1100" spc="0">
                <a:solidFill>
                  <a:srgbClr val="000000"/>
                </a:solidFill>
                <a:latin typeface="Calibri" panose="02020603050405020304" pitchFamily="2"/>
              </a:rPr>
              <a:t>L’enregistrement et la déclaration de la société </a:t>
            </a:r>
          </a:p>
          <a:p>
            <a:pPr marL="1143000" marR="0" indent="0" algn="l">
              <a:lnSpc>
                <a:spcPts val="1100"/>
              </a:lnSpc>
              <a:spcBef>
                <a:spcPts val="210"/>
              </a:spcBef>
              <a:spcAft>
                <a:spcPts val="0"/>
              </a:spcAft>
            </a:pPr>
            <a:r>
              <a:rPr lang="fr-FR" sz="1100" spc="0">
                <a:solidFill>
                  <a:srgbClr val="000000"/>
                </a:solidFill>
                <a:latin typeface="Calibri" panose="02020603050405020304" pitchFamily="2"/>
              </a:rPr>
              <a:t>Les incidences fiscales : TVA, IS </a:t>
            </a:r>
          </a:p>
          <a:p>
            <a:pPr marL="1143000" marR="0" indent="0" algn="l">
              <a:lnSpc>
                <a:spcPts val="1100"/>
              </a:lnSpc>
              <a:spcBef>
                <a:spcPts val="230"/>
              </a:spcBef>
              <a:spcAft>
                <a:spcPts val="0"/>
              </a:spcAft>
            </a:pPr>
            <a:r>
              <a:rPr lang="fr-FR" sz="1100" spc="0">
                <a:solidFill>
                  <a:srgbClr val="000000"/>
                </a:solidFill>
                <a:latin typeface="Calibri" panose="02020603050405020304" pitchFamily="2"/>
              </a:rPr>
              <a:t>Les règles comptables : clés de répartition, apports en compte courant, ... </a:t>
            </a:r>
          </a:p>
          <a:p>
            <a:pPr marL="1143000" marR="182880" indent="0" algn="l">
              <a:lnSpc>
                <a:spcPts val="1300"/>
              </a:lnSpc>
              <a:spcBef>
                <a:spcPts val="1355"/>
              </a:spcBef>
              <a:spcAft>
                <a:spcPts val="0"/>
              </a:spcAft>
            </a:pPr>
            <a:r>
              <a:rPr lang="fr-FR" sz="1100" spc="0">
                <a:solidFill>
                  <a:srgbClr val="000000"/>
                </a:solidFill>
                <a:latin typeface="Calibri" panose="02020603050405020304" pitchFamily="2"/>
              </a:rPr>
              <a:t>Questions et discussion sur les avantages et les inconvénients de ces 3 formules : les obligations statutaires des associés, le rôle du gérant. </a:t>
            </a:r>
          </a:p>
          <a:p>
            <a:pPr marL="45720" marR="0" indent="0" algn="l">
              <a:lnSpc>
                <a:spcPts val="1100"/>
              </a:lnSpc>
              <a:spcBef>
                <a:spcPts val="1555"/>
              </a:spcBef>
              <a:spcAft>
                <a:spcPts val="0"/>
              </a:spcAft>
              <a:tabLst>
                <a:tab pos="1143000" algn="l"/>
              </a:tabLst>
            </a:pPr>
            <a:r>
              <a:rPr lang="fr-FR" sz="1100" spc="0">
                <a:solidFill>
                  <a:srgbClr val="000000"/>
                </a:solidFill>
                <a:latin typeface="Calibri" panose="02020603050405020304" pitchFamily="2"/>
              </a:rPr>
              <a:t>10h10 - 10h50 Travaux d’atelier en 2 sous-groupes sur les exemples d’exercices. </a:t>
            </a:r>
          </a:p>
          <a:p>
            <a:pPr marL="1143000" marR="182880" indent="0" algn="l">
              <a:lnSpc>
                <a:spcPts val="1300"/>
              </a:lnSpc>
              <a:spcBef>
                <a:spcPts val="0"/>
              </a:spcBef>
              <a:spcAft>
                <a:spcPts val="0"/>
              </a:spcAft>
            </a:pPr>
            <a:r>
              <a:rPr lang="fr-FR" sz="1100" spc="0">
                <a:solidFill>
                  <a:srgbClr val="000000"/>
                </a:solidFill>
                <a:latin typeface="Calibri" panose="02020603050405020304" pitchFamily="2"/>
              </a:rPr>
              <a:t>A partir d’exemples de statuts de contrat d’exercice réels, discussion sur les avantages et les inconvénients, les droits et les devoirs des associés et le rôle du gérant. Rôle de l’ordre des médecins, place des conseils juridiques et fiscaux. (Les modèles de statuts circulent entre les ateliers). </a:t>
            </a:r>
          </a:p>
          <a:p>
            <a:pPr marL="45720" marR="0" indent="0" algn="l">
              <a:lnSpc>
                <a:spcPts val="1300"/>
              </a:lnSpc>
              <a:spcBef>
                <a:spcPts val="1710"/>
              </a:spcBef>
              <a:spcAft>
                <a:spcPts val="0"/>
              </a:spcAft>
              <a:tabLst>
                <a:tab pos="1143000" algn="l"/>
              </a:tabLst>
            </a:pPr>
            <a:r>
              <a:rPr lang="fr-FR" sz="1100" spc="-10">
                <a:solidFill>
                  <a:srgbClr val="000000"/>
                </a:solidFill>
                <a:latin typeface="Calibri" panose="02020603050405020304" pitchFamily="2"/>
              </a:rPr>
              <a:t>10h50 - 11h10 </a:t>
            </a:r>
            <a:r>
              <a:rPr lang="fr-FR" sz="1300" b="1" spc="-10">
                <a:solidFill>
                  <a:srgbClr val="000000"/>
                </a:solidFill>
                <a:latin typeface="Calibri" panose="02020603050405020304" pitchFamily="2"/>
              </a:rPr>
              <a:t>Pause </a:t>
            </a:r>
          </a:p>
          <a:p>
            <a:pPr marL="1143000" marR="228600" indent="0" algn="l">
              <a:lnSpc>
                <a:spcPts val="1300"/>
              </a:lnSpc>
              <a:spcBef>
                <a:spcPts val="1250"/>
              </a:spcBef>
              <a:spcAft>
                <a:spcPts val="0"/>
              </a:spcAft>
              <a:tabLst>
                <a:tab pos="1143000" algn="l"/>
              </a:tabLst>
            </a:pPr>
            <a:r>
              <a:rPr lang="fr-FR" sz="1100" spc="0">
                <a:solidFill>
                  <a:srgbClr val="000000"/>
                </a:solidFill>
                <a:latin typeface="Calibri" panose="02020603050405020304" pitchFamily="2"/>
              </a:rPr>
              <a:t>11h10 - 12h10 Travail d’ateliers en 2 sous-groupes. Les sociétés d’exercice multi-professionnel. A partir d’exemples de statuts de contrats d’exercice, étude des contraintes statutaires et des modalités de gestion des sociétés d’exercice pluri-professionnels qui sont appelées à se développer. </a:t>
            </a:r>
          </a:p>
          <a:p>
            <a:pPr marL="1143000" marR="0" indent="137160" algn="l">
              <a:lnSpc>
                <a:spcPts val="1100"/>
              </a:lnSpc>
              <a:spcBef>
                <a:spcPts val="215"/>
              </a:spcBef>
              <a:spcAft>
                <a:spcPts val="0"/>
              </a:spcAft>
              <a:buFont typeface="Calibri"/>
              <a:buAutoNum type="arabicPeriod"/>
            </a:pPr>
            <a:r>
              <a:rPr lang="fr-FR" sz="1100" spc="0">
                <a:solidFill>
                  <a:srgbClr val="000000"/>
                </a:solidFill>
                <a:latin typeface="Calibri" panose="02020603050405020304" pitchFamily="2"/>
              </a:rPr>
              <a:t>SISA (Société Interprofessionnelle de Soins Ambulatoires) </a:t>
            </a:r>
          </a:p>
          <a:p>
            <a:pPr marL="1143000" marR="0" indent="137160" algn="l">
              <a:lnSpc>
                <a:spcPts val="1100"/>
              </a:lnSpc>
              <a:spcBef>
                <a:spcPts val="215"/>
              </a:spcBef>
              <a:spcAft>
                <a:spcPts val="0"/>
              </a:spcAft>
              <a:buFont typeface="Calibri"/>
              <a:buAutoNum type="arabicPeriod"/>
            </a:pPr>
            <a:r>
              <a:rPr lang="fr-FR" sz="1100" spc="0">
                <a:solidFill>
                  <a:srgbClr val="000000"/>
                </a:solidFill>
                <a:latin typeface="Calibri" panose="02020603050405020304" pitchFamily="2"/>
              </a:rPr>
              <a:t>MSP (Maison de Santé Pluridisciplinaire) soumise à Règlement arbitral </a:t>
            </a:r>
          </a:p>
          <a:p>
            <a:pPr marL="1143000" marR="0" indent="137160" algn="l">
              <a:lnSpc>
                <a:spcPts val="1300"/>
              </a:lnSpc>
              <a:spcBef>
                <a:spcPts val="0"/>
              </a:spcBef>
              <a:spcAft>
                <a:spcPts val="4000"/>
              </a:spcAft>
              <a:buFont typeface="Calibri"/>
              <a:buAutoNum type="arabicPeriod"/>
            </a:pPr>
            <a:r>
              <a:rPr lang="fr-FR" sz="1100" spc="0">
                <a:solidFill>
                  <a:srgbClr val="000000"/>
                </a:solidFill>
                <a:latin typeface="Calibri" panose="02020603050405020304" pitchFamily="2"/>
              </a:rPr>
              <a:t>Les contrats de collaboration libérale et salariée </a:t>
            </a:r>
            <a:r>
              <a:t/>
            </a:r>
            <a:br/>
            <a:r>
              <a:rPr lang="fr-FR" sz="1100" spc="0">
                <a:solidFill>
                  <a:srgbClr val="000000"/>
                </a:solidFill>
                <a:latin typeface="Calibri" panose="02020603050405020304" pitchFamily="2"/>
              </a:rPr>
              <a:t>Questions/Discussion. </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 xmlns:a16="http://schemas.microsoft.com/office/drawing/2014/main" id="{AA304375-5417-4F64-AB97-18E65D3247C8}"/>
              </a:ext>
            </a:extLst>
          </p:cNvPr>
          <p:cNvSpPr>
            <a:spLocks noGrp="1"/>
          </p:cNvSpPr>
          <p:nvPr>
            <p:ph type="ctrTitle"/>
          </p:nvPr>
        </p:nvSpPr>
        <p:spPr>
          <a:xfrm>
            <a:off x="2375892" y="1749795"/>
            <a:ext cx="14255354" cy="3722335"/>
          </a:xfrm>
        </p:spPr>
        <p:txBody>
          <a:bodyPr anchor="b"/>
          <a:lstStyle>
            <a:lvl1pPr algn="ctr">
              <a:defRPr sz="9354"/>
            </a:lvl1pPr>
          </a:lstStyle>
          <a:p>
            <a:r>
              <a:rPr lang="fr-FR"/>
              <a:t>Modifiez le style du titre</a:t>
            </a:r>
          </a:p>
        </p:txBody>
      </p:sp>
      <p:sp>
        <p:nvSpPr>
          <p:cNvPr id="3" name="Sous-titre 2">
            <a:extLst>
              <a:ext uri="{FF2B5EF4-FFF2-40B4-BE49-F238E27FC236}">
                <a16:creationId xmlns="" xmlns:a16="http://schemas.microsoft.com/office/drawing/2014/main" id="{D08754D5-346F-4ADA-B730-BFD7F1831720}"/>
              </a:ext>
            </a:extLst>
          </p:cNvPr>
          <p:cNvSpPr>
            <a:spLocks noGrp="1"/>
          </p:cNvSpPr>
          <p:nvPr>
            <p:ph type="subTitle" idx="1"/>
          </p:nvPr>
        </p:nvSpPr>
        <p:spPr>
          <a:xfrm>
            <a:off x="2375892" y="5615678"/>
            <a:ext cx="14255354" cy="2581379"/>
          </a:xfrm>
        </p:spPr>
        <p:txBody>
          <a:bodyPr/>
          <a:lstStyle>
            <a:lvl1pPr marL="0" indent="0" algn="ctr">
              <a:buNone/>
              <a:defRPr sz="3742"/>
            </a:lvl1pPr>
            <a:lvl2pPr marL="712775" indent="0" algn="ctr">
              <a:buNone/>
              <a:defRPr sz="3118"/>
            </a:lvl2pPr>
            <a:lvl3pPr marL="1425550" indent="0" algn="ctr">
              <a:buNone/>
              <a:defRPr sz="2806"/>
            </a:lvl3pPr>
            <a:lvl4pPr marL="2138324" indent="0" algn="ctr">
              <a:buNone/>
              <a:defRPr sz="2494"/>
            </a:lvl4pPr>
            <a:lvl5pPr marL="2851099" indent="0" algn="ctr">
              <a:buNone/>
              <a:defRPr sz="2494"/>
            </a:lvl5pPr>
            <a:lvl6pPr marL="3563874" indent="0" algn="ctr">
              <a:buNone/>
              <a:defRPr sz="2494"/>
            </a:lvl6pPr>
            <a:lvl7pPr marL="4276649" indent="0" algn="ctr">
              <a:buNone/>
              <a:defRPr sz="2494"/>
            </a:lvl7pPr>
            <a:lvl8pPr marL="4989424" indent="0" algn="ctr">
              <a:buNone/>
              <a:defRPr sz="2494"/>
            </a:lvl8pPr>
            <a:lvl9pPr marL="5702198" indent="0" algn="ctr">
              <a:buNone/>
              <a:defRPr sz="2494"/>
            </a:lvl9pPr>
          </a:lstStyle>
          <a:p>
            <a:r>
              <a:rPr lang="fr-FR"/>
              <a:t>Modifiez le style des sous-titres du masque</a:t>
            </a:r>
          </a:p>
        </p:txBody>
      </p:sp>
      <p:sp>
        <p:nvSpPr>
          <p:cNvPr id="4" name="Espace réservé de la date 3">
            <a:extLst>
              <a:ext uri="{FF2B5EF4-FFF2-40B4-BE49-F238E27FC236}">
                <a16:creationId xmlns="" xmlns:a16="http://schemas.microsoft.com/office/drawing/2014/main" id="{A48E2DD6-B127-463B-8135-20ED0992E4A4}"/>
              </a:ext>
            </a:extLst>
          </p:cNvPr>
          <p:cNvSpPr>
            <a:spLocks noGrp="1"/>
          </p:cNvSpPr>
          <p:nvPr>
            <p:ph type="dt" sz="half" idx="10"/>
          </p:nvPr>
        </p:nvSpPr>
        <p:spPr/>
        <p:txBody>
          <a:bodyPr/>
          <a:lstStyle/>
          <a:p>
            <a:endParaRPr lang="fr-FR"/>
          </a:p>
        </p:txBody>
      </p:sp>
      <p:sp>
        <p:nvSpPr>
          <p:cNvPr id="5" name="Espace réservé du pied de page 4">
            <a:extLst>
              <a:ext uri="{FF2B5EF4-FFF2-40B4-BE49-F238E27FC236}">
                <a16:creationId xmlns="" xmlns:a16="http://schemas.microsoft.com/office/drawing/2014/main" id="{E40D7A0F-9120-4E1A-9A1A-C0B4564BB436}"/>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 xmlns:a16="http://schemas.microsoft.com/office/drawing/2014/main" id="{5642D4A3-0A79-4E14-9964-2FA2F567A355}"/>
              </a:ext>
            </a:extLst>
          </p:cNvPr>
          <p:cNvSpPr>
            <a:spLocks noGrp="1"/>
          </p:cNvSpPr>
          <p:nvPr>
            <p:ph type="sldNum" sz="quarter" idx="12"/>
          </p:nvPr>
        </p:nvSpPr>
        <p:spPr>
          <a:xfrm>
            <a:off x="14293803" y="9909727"/>
            <a:ext cx="4276606" cy="569240"/>
          </a:xfrm>
        </p:spPr>
        <p:txBody>
          <a:bodyPr/>
          <a:lstStyle/>
          <a:p>
            <a:fld id="{1DBFEBE0-9620-4705-82B2-9BE924DB3658}" type="slidenum">
              <a:rPr lang="fr-FR" smtClean="0"/>
              <a:t>‹#›</a:t>
            </a:fld>
            <a:endParaRPr lang="fr-FR" dirty="0"/>
          </a:p>
        </p:txBody>
      </p:sp>
      <p:pic>
        <p:nvPicPr>
          <p:cNvPr id="7" name="Image 6">
            <a:extLst>
              <a:ext uri="{FF2B5EF4-FFF2-40B4-BE49-F238E27FC236}">
                <a16:creationId xmlns="" xmlns:a16="http://schemas.microsoft.com/office/drawing/2014/main" id="{EC3E0B85-E7D9-4E42-BF5A-24D1164B1D58}"/>
              </a:ext>
            </a:extLst>
          </p:cNvPr>
          <p:cNvPicPr>
            <a:picLocks noChangeAspect="1"/>
          </p:cNvPicPr>
          <p:nvPr userDrawn="1"/>
        </p:nvPicPr>
        <p:blipFill>
          <a:blip r:embed="rId2"/>
          <a:stretch>
            <a:fillRect/>
          </a:stretch>
        </p:blipFill>
        <p:spPr>
          <a:xfrm>
            <a:off x="0" y="0"/>
            <a:ext cx="6678801" cy="1020931"/>
          </a:xfrm>
          <a:prstGeom prst="rect">
            <a:avLst/>
          </a:prstGeom>
        </p:spPr>
      </p:pic>
      <p:pic>
        <p:nvPicPr>
          <p:cNvPr id="8" name="Image 7">
            <a:extLst>
              <a:ext uri="{FF2B5EF4-FFF2-40B4-BE49-F238E27FC236}">
                <a16:creationId xmlns="" xmlns:a16="http://schemas.microsoft.com/office/drawing/2014/main" id="{26DBD0B5-B5B6-4E2A-B555-D1158919C9EB}"/>
              </a:ext>
            </a:extLst>
          </p:cNvPr>
          <p:cNvPicPr>
            <a:picLocks noChangeAspect="1"/>
          </p:cNvPicPr>
          <p:nvPr userDrawn="1"/>
        </p:nvPicPr>
        <p:blipFill>
          <a:blip r:embed="rId3"/>
          <a:stretch>
            <a:fillRect/>
          </a:stretch>
        </p:blipFill>
        <p:spPr>
          <a:xfrm>
            <a:off x="15621686" y="8408215"/>
            <a:ext cx="2480758" cy="1501512"/>
          </a:xfrm>
          <a:prstGeom prst="rect">
            <a:avLst/>
          </a:prstGeom>
        </p:spPr>
      </p:pic>
    </p:spTree>
    <p:extLst>
      <p:ext uri="{BB962C8B-B14F-4D97-AF65-F5344CB8AC3E}">
        <p14:creationId xmlns:p14="http://schemas.microsoft.com/office/powerpoint/2010/main" val="37897229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 xmlns:a16="http://schemas.microsoft.com/office/drawing/2014/main" id="{F174ECF7-E433-49CF-8AD8-6C42FBE5D62F}"/>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 xmlns:a16="http://schemas.microsoft.com/office/drawing/2014/main" id="{16C82B9C-E38F-40B2-A9C9-C61A5370740E}"/>
              </a:ext>
            </a:extLst>
          </p:cNvPr>
          <p:cNvSpPr>
            <a:spLocks noGrp="1"/>
          </p:cNvSpPr>
          <p:nvPr>
            <p:ph idx="1"/>
          </p:nvPr>
        </p:nvSpPr>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 xmlns:a16="http://schemas.microsoft.com/office/drawing/2014/main" id="{B36C0B05-CEE7-499A-A8A0-920426CFFCA8}"/>
              </a:ext>
            </a:extLst>
          </p:cNvPr>
          <p:cNvSpPr>
            <a:spLocks noGrp="1"/>
          </p:cNvSpPr>
          <p:nvPr>
            <p:ph type="dt" sz="half" idx="10"/>
          </p:nvPr>
        </p:nvSpPr>
        <p:spPr/>
        <p:txBody>
          <a:bodyPr/>
          <a:lstStyle/>
          <a:p>
            <a:endParaRPr lang="fr-FR"/>
          </a:p>
        </p:txBody>
      </p:sp>
      <p:sp>
        <p:nvSpPr>
          <p:cNvPr id="5" name="Espace réservé du pied de page 4">
            <a:extLst>
              <a:ext uri="{FF2B5EF4-FFF2-40B4-BE49-F238E27FC236}">
                <a16:creationId xmlns="" xmlns:a16="http://schemas.microsoft.com/office/drawing/2014/main" id="{BF8F5AB4-8C0F-48EA-99B3-796040054432}"/>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 xmlns:a16="http://schemas.microsoft.com/office/drawing/2014/main" id="{A0B0AF42-2ECC-4535-996C-AD45363300AC}"/>
              </a:ext>
            </a:extLst>
          </p:cNvPr>
          <p:cNvSpPr>
            <a:spLocks noGrp="1"/>
          </p:cNvSpPr>
          <p:nvPr>
            <p:ph type="sldNum" sz="quarter" idx="12"/>
          </p:nvPr>
        </p:nvSpPr>
        <p:spPr/>
        <p:txBody>
          <a:bodyPr/>
          <a:lstStyle/>
          <a:p>
            <a:fld id="{1DBFEBE0-9620-4705-82B2-9BE924DB3658}" type="slidenum">
              <a:rPr lang="fr-FR" smtClean="0"/>
              <a:t>‹#›</a:t>
            </a:fld>
            <a:endParaRPr lang="fr-FR"/>
          </a:p>
        </p:txBody>
      </p:sp>
      <p:pic>
        <p:nvPicPr>
          <p:cNvPr id="7" name="Image 6">
            <a:extLst>
              <a:ext uri="{FF2B5EF4-FFF2-40B4-BE49-F238E27FC236}">
                <a16:creationId xmlns="" xmlns:a16="http://schemas.microsoft.com/office/drawing/2014/main" id="{A641E42B-A497-4E02-9F25-BF3605FDFBB9}"/>
              </a:ext>
            </a:extLst>
          </p:cNvPr>
          <p:cNvPicPr>
            <a:picLocks noChangeAspect="1"/>
          </p:cNvPicPr>
          <p:nvPr userDrawn="1"/>
        </p:nvPicPr>
        <p:blipFill>
          <a:blip r:embed="rId2"/>
          <a:stretch>
            <a:fillRect/>
          </a:stretch>
        </p:blipFill>
        <p:spPr>
          <a:xfrm>
            <a:off x="-1" y="0"/>
            <a:ext cx="6678801" cy="1020931"/>
          </a:xfrm>
          <a:prstGeom prst="rect">
            <a:avLst/>
          </a:prstGeom>
        </p:spPr>
      </p:pic>
    </p:spTree>
    <p:extLst>
      <p:ext uri="{BB962C8B-B14F-4D97-AF65-F5344CB8AC3E}">
        <p14:creationId xmlns:p14="http://schemas.microsoft.com/office/powerpoint/2010/main" val="39190204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 xmlns:a16="http://schemas.microsoft.com/office/drawing/2014/main" id="{4F4BB9CF-A329-438B-AC5A-6A2D8DAD925E}"/>
              </a:ext>
            </a:extLst>
          </p:cNvPr>
          <p:cNvSpPr>
            <a:spLocks noGrp="1"/>
          </p:cNvSpPr>
          <p:nvPr>
            <p:ph type="title"/>
          </p:nvPr>
        </p:nvSpPr>
        <p:spPr>
          <a:xfrm>
            <a:off x="1296841" y="2665530"/>
            <a:ext cx="16393657" cy="4447496"/>
          </a:xfrm>
        </p:spPr>
        <p:txBody>
          <a:bodyPr anchor="b"/>
          <a:lstStyle>
            <a:lvl1pPr>
              <a:defRPr sz="9354"/>
            </a:lvl1pPr>
          </a:lstStyle>
          <a:p>
            <a:r>
              <a:rPr lang="fr-FR"/>
              <a:t>Modifiez le style du titre</a:t>
            </a:r>
          </a:p>
        </p:txBody>
      </p:sp>
      <p:sp>
        <p:nvSpPr>
          <p:cNvPr id="3" name="Espace réservé du texte 2">
            <a:extLst>
              <a:ext uri="{FF2B5EF4-FFF2-40B4-BE49-F238E27FC236}">
                <a16:creationId xmlns="" xmlns:a16="http://schemas.microsoft.com/office/drawing/2014/main" id="{AAA18911-F405-41B7-8B1A-840D5C713F4E}"/>
              </a:ext>
            </a:extLst>
          </p:cNvPr>
          <p:cNvSpPr>
            <a:spLocks noGrp="1"/>
          </p:cNvSpPr>
          <p:nvPr>
            <p:ph type="body" idx="1"/>
          </p:nvPr>
        </p:nvSpPr>
        <p:spPr>
          <a:xfrm>
            <a:off x="1296841" y="7155102"/>
            <a:ext cx="16393657" cy="2338833"/>
          </a:xfrm>
        </p:spPr>
        <p:txBody>
          <a:bodyPr/>
          <a:lstStyle>
            <a:lvl1pPr marL="0" indent="0">
              <a:buNone/>
              <a:defRPr sz="3742">
                <a:solidFill>
                  <a:schemeClr val="tx1">
                    <a:tint val="75000"/>
                  </a:schemeClr>
                </a:solidFill>
              </a:defRPr>
            </a:lvl1pPr>
            <a:lvl2pPr marL="712775" indent="0">
              <a:buNone/>
              <a:defRPr sz="3118">
                <a:solidFill>
                  <a:schemeClr val="tx1">
                    <a:tint val="75000"/>
                  </a:schemeClr>
                </a:solidFill>
              </a:defRPr>
            </a:lvl2pPr>
            <a:lvl3pPr marL="1425550" indent="0">
              <a:buNone/>
              <a:defRPr sz="2806">
                <a:solidFill>
                  <a:schemeClr val="tx1">
                    <a:tint val="75000"/>
                  </a:schemeClr>
                </a:solidFill>
              </a:defRPr>
            </a:lvl3pPr>
            <a:lvl4pPr marL="2138324" indent="0">
              <a:buNone/>
              <a:defRPr sz="2494">
                <a:solidFill>
                  <a:schemeClr val="tx1">
                    <a:tint val="75000"/>
                  </a:schemeClr>
                </a:solidFill>
              </a:defRPr>
            </a:lvl4pPr>
            <a:lvl5pPr marL="2851099" indent="0">
              <a:buNone/>
              <a:defRPr sz="2494">
                <a:solidFill>
                  <a:schemeClr val="tx1">
                    <a:tint val="75000"/>
                  </a:schemeClr>
                </a:solidFill>
              </a:defRPr>
            </a:lvl5pPr>
            <a:lvl6pPr marL="3563874" indent="0">
              <a:buNone/>
              <a:defRPr sz="2494">
                <a:solidFill>
                  <a:schemeClr val="tx1">
                    <a:tint val="75000"/>
                  </a:schemeClr>
                </a:solidFill>
              </a:defRPr>
            </a:lvl6pPr>
            <a:lvl7pPr marL="4276649" indent="0">
              <a:buNone/>
              <a:defRPr sz="2494">
                <a:solidFill>
                  <a:schemeClr val="tx1">
                    <a:tint val="75000"/>
                  </a:schemeClr>
                </a:solidFill>
              </a:defRPr>
            </a:lvl7pPr>
            <a:lvl8pPr marL="4989424" indent="0">
              <a:buNone/>
              <a:defRPr sz="2494">
                <a:solidFill>
                  <a:schemeClr val="tx1">
                    <a:tint val="75000"/>
                  </a:schemeClr>
                </a:solidFill>
              </a:defRPr>
            </a:lvl8pPr>
            <a:lvl9pPr marL="5702198" indent="0">
              <a:buNone/>
              <a:defRPr sz="2494">
                <a:solidFill>
                  <a:schemeClr val="tx1">
                    <a:tint val="75000"/>
                  </a:schemeClr>
                </a:solidFill>
              </a:defRPr>
            </a:lvl9pPr>
          </a:lstStyle>
          <a:p>
            <a:pPr lvl="0"/>
            <a:r>
              <a:rPr lang="fr-FR"/>
              <a:t>Modifier les styles du texte du masque</a:t>
            </a:r>
          </a:p>
        </p:txBody>
      </p:sp>
      <p:sp>
        <p:nvSpPr>
          <p:cNvPr id="4" name="Espace réservé de la date 3">
            <a:extLst>
              <a:ext uri="{FF2B5EF4-FFF2-40B4-BE49-F238E27FC236}">
                <a16:creationId xmlns="" xmlns:a16="http://schemas.microsoft.com/office/drawing/2014/main" id="{5210303C-0B2B-4FCD-B5EC-AF38F0687E83}"/>
              </a:ext>
            </a:extLst>
          </p:cNvPr>
          <p:cNvSpPr>
            <a:spLocks noGrp="1"/>
          </p:cNvSpPr>
          <p:nvPr>
            <p:ph type="dt" sz="half" idx="10"/>
          </p:nvPr>
        </p:nvSpPr>
        <p:spPr/>
        <p:txBody>
          <a:bodyPr/>
          <a:lstStyle/>
          <a:p>
            <a:endParaRPr lang="fr-FR"/>
          </a:p>
        </p:txBody>
      </p:sp>
      <p:sp>
        <p:nvSpPr>
          <p:cNvPr id="5" name="Espace réservé du pied de page 4">
            <a:extLst>
              <a:ext uri="{FF2B5EF4-FFF2-40B4-BE49-F238E27FC236}">
                <a16:creationId xmlns="" xmlns:a16="http://schemas.microsoft.com/office/drawing/2014/main" id="{4B2F45EC-026C-4492-9EF0-F666A4C451C1}"/>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 xmlns:a16="http://schemas.microsoft.com/office/drawing/2014/main" id="{574D1DB8-EF79-4971-866E-018B1E73DBA6}"/>
              </a:ext>
            </a:extLst>
          </p:cNvPr>
          <p:cNvSpPr>
            <a:spLocks noGrp="1"/>
          </p:cNvSpPr>
          <p:nvPr>
            <p:ph type="sldNum" sz="quarter" idx="12"/>
          </p:nvPr>
        </p:nvSpPr>
        <p:spPr/>
        <p:txBody>
          <a:bodyPr/>
          <a:lstStyle/>
          <a:p>
            <a:fld id="{1DBFEBE0-9620-4705-82B2-9BE924DB3658}" type="slidenum">
              <a:rPr lang="fr-FR" smtClean="0"/>
              <a:t>‹#›</a:t>
            </a:fld>
            <a:endParaRPr lang="fr-FR"/>
          </a:p>
        </p:txBody>
      </p:sp>
      <p:pic>
        <p:nvPicPr>
          <p:cNvPr id="7" name="Image 6">
            <a:extLst>
              <a:ext uri="{FF2B5EF4-FFF2-40B4-BE49-F238E27FC236}">
                <a16:creationId xmlns="" xmlns:a16="http://schemas.microsoft.com/office/drawing/2014/main" id="{ADC79C98-E302-4188-B853-9B25BD874275}"/>
              </a:ext>
            </a:extLst>
          </p:cNvPr>
          <p:cNvPicPr>
            <a:picLocks noChangeAspect="1"/>
          </p:cNvPicPr>
          <p:nvPr userDrawn="1"/>
        </p:nvPicPr>
        <p:blipFill>
          <a:blip r:embed="rId2"/>
          <a:stretch>
            <a:fillRect/>
          </a:stretch>
        </p:blipFill>
        <p:spPr>
          <a:xfrm>
            <a:off x="-1" y="0"/>
            <a:ext cx="6678801" cy="1020931"/>
          </a:xfrm>
          <a:prstGeom prst="rect">
            <a:avLst/>
          </a:prstGeom>
        </p:spPr>
      </p:pic>
    </p:spTree>
    <p:extLst>
      <p:ext uri="{BB962C8B-B14F-4D97-AF65-F5344CB8AC3E}">
        <p14:creationId xmlns:p14="http://schemas.microsoft.com/office/powerpoint/2010/main" val="24885672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 xmlns:a16="http://schemas.microsoft.com/office/drawing/2014/main" id="{38616C3B-F956-439E-ABE1-CCFDB3C1C1E5}"/>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 xmlns:a16="http://schemas.microsoft.com/office/drawing/2014/main" id="{148B988B-47F0-465D-A41B-C530701CF795}"/>
              </a:ext>
            </a:extLst>
          </p:cNvPr>
          <p:cNvSpPr>
            <a:spLocks noGrp="1"/>
          </p:cNvSpPr>
          <p:nvPr>
            <p:ph sz="half" idx="1"/>
          </p:nvPr>
        </p:nvSpPr>
        <p:spPr>
          <a:xfrm>
            <a:off x="1306741" y="2846200"/>
            <a:ext cx="8078034" cy="6783857"/>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 xmlns:a16="http://schemas.microsoft.com/office/drawing/2014/main" id="{6C183819-B46A-46AF-A371-FFD4C5AC5399}"/>
              </a:ext>
            </a:extLst>
          </p:cNvPr>
          <p:cNvSpPr>
            <a:spLocks noGrp="1"/>
          </p:cNvSpPr>
          <p:nvPr>
            <p:ph sz="half" idx="2"/>
          </p:nvPr>
        </p:nvSpPr>
        <p:spPr>
          <a:xfrm>
            <a:off x="9622363" y="2846200"/>
            <a:ext cx="8078034" cy="6783857"/>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 xmlns:a16="http://schemas.microsoft.com/office/drawing/2014/main" id="{4A678085-E5E3-4962-B2DA-584B3AD89C00}"/>
              </a:ext>
            </a:extLst>
          </p:cNvPr>
          <p:cNvSpPr>
            <a:spLocks noGrp="1"/>
          </p:cNvSpPr>
          <p:nvPr>
            <p:ph type="dt" sz="half" idx="10"/>
          </p:nvPr>
        </p:nvSpPr>
        <p:spPr/>
        <p:txBody>
          <a:bodyPr/>
          <a:lstStyle/>
          <a:p>
            <a:endParaRPr lang="fr-FR"/>
          </a:p>
        </p:txBody>
      </p:sp>
      <p:sp>
        <p:nvSpPr>
          <p:cNvPr id="6" name="Espace réservé du pied de page 5">
            <a:extLst>
              <a:ext uri="{FF2B5EF4-FFF2-40B4-BE49-F238E27FC236}">
                <a16:creationId xmlns="" xmlns:a16="http://schemas.microsoft.com/office/drawing/2014/main" id="{C44DE968-6F7D-4455-96C8-7E14A76B27B9}"/>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 xmlns:a16="http://schemas.microsoft.com/office/drawing/2014/main" id="{6133039F-10BC-4D18-ADA9-F58E08F56331}"/>
              </a:ext>
            </a:extLst>
          </p:cNvPr>
          <p:cNvSpPr>
            <a:spLocks noGrp="1"/>
          </p:cNvSpPr>
          <p:nvPr>
            <p:ph type="sldNum" sz="quarter" idx="12"/>
          </p:nvPr>
        </p:nvSpPr>
        <p:spPr/>
        <p:txBody>
          <a:bodyPr/>
          <a:lstStyle/>
          <a:p>
            <a:fld id="{1DBFEBE0-9620-4705-82B2-9BE924DB3658}" type="slidenum">
              <a:rPr lang="fr-FR" smtClean="0"/>
              <a:t>‹#›</a:t>
            </a:fld>
            <a:endParaRPr lang="fr-FR"/>
          </a:p>
        </p:txBody>
      </p:sp>
      <p:pic>
        <p:nvPicPr>
          <p:cNvPr id="8" name="Image 7">
            <a:extLst>
              <a:ext uri="{FF2B5EF4-FFF2-40B4-BE49-F238E27FC236}">
                <a16:creationId xmlns="" xmlns:a16="http://schemas.microsoft.com/office/drawing/2014/main" id="{8E94D3B3-B152-4C10-9890-A8FF9F863467}"/>
              </a:ext>
            </a:extLst>
          </p:cNvPr>
          <p:cNvPicPr>
            <a:picLocks noChangeAspect="1"/>
          </p:cNvPicPr>
          <p:nvPr userDrawn="1"/>
        </p:nvPicPr>
        <p:blipFill>
          <a:blip r:embed="rId2"/>
          <a:stretch>
            <a:fillRect/>
          </a:stretch>
        </p:blipFill>
        <p:spPr>
          <a:xfrm>
            <a:off x="-1" y="0"/>
            <a:ext cx="6678801" cy="1020931"/>
          </a:xfrm>
          <a:prstGeom prst="rect">
            <a:avLst/>
          </a:prstGeom>
        </p:spPr>
      </p:pic>
    </p:spTree>
    <p:extLst>
      <p:ext uri="{BB962C8B-B14F-4D97-AF65-F5344CB8AC3E}">
        <p14:creationId xmlns:p14="http://schemas.microsoft.com/office/powerpoint/2010/main" val="18219950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 xmlns:a16="http://schemas.microsoft.com/office/drawing/2014/main" id="{D92F34A1-1054-4FFC-8D84-7D2ACEEB9482}"/>
              </a:ext>
            </a:extLst>
          </p:cNvPr>
          <p:cNvSpPr>
            <a:spLocks noGrp="1"/>
          </p:cNvSpPr>
          <p:nvPr>
            <p:ph type="title"/>
          </p:nvPr>
        </p:nvSpPr>
        <p:spPr>
          <a:xfrm>
            <a:off x="1309216" y="569241"/>
            <a:ext cx="16393657" cy="2066590"/>
          </a:xfrm>
        </p:spPr>
        <p:txBody>
          <a:bodyPr/>
          <a:lstStyle/>
          <a:p>
            <a:r>
              <a:rPr lang="fr-FR"/>
              <a:t>Modifiez le style du titre</a:t>
            </a:r>
          </a:p>
        </p:txBody>
      </p:sp>
      <p:sp>
        <p:nvSpPr>
          <p:cNvPr id="3" name="Espace réservé du texte 2">
            <a:extLst>
              <a:ext uri="{FF2B5EF4-FFF2-40B4-BE49-F238E27FC236}">
                <a16:creationId xmlns="" xmlns:a16="http://schemas.microsoft.com/office/drawing/2014/main" id="{58AC9599-B174-4BCC-BA2E-3251C5BB5EB5}"/>
              </a:ext>
            </a:extLst>
          </p:cNvPr>
          <p:cNvSpPr>
            <a:spLocks noGrp="1"/>
          </p:cNvSpPr>
          <p:nvPr>
            <p:ph type="body" idx="1"/>
          </p:nvPr>
        </p:nvSpPr>
        <p:spPr>
          <a:xfrm>
            <a:off x="1309217" y="2620980"/>
            <a:ext cx="8040910" cy="1284502"/>
          </a:xfrm>
        </p:spPr>
        <p:txBody>
          <a:bodyPr anchor="b"/>
          <a:lstStyle>
            <a:lvl1pPr marL="0" indent="0">
              <a:buNone/>
              <a:defRPr sz="3742" b="1"/>
            </a:lvl1pPr>
            <a:lvl2pPr marL="712775" indent="0">
              <a:buNone/>
              <a:defRPr sz="3118" b="1"/>
            </a:lvl2pPr>
            <a:lvl3pPr marL="1425550" indent="0">
              <a:buNone/>
              <a:defRPr sz="2806" b="1"/>
            </a:lvl3pPr>
            <a:lvl4pPr marL="2138324" indent="0">
              <a:buNone/>
              <a:defRPr sz="2494" b="1"/>
            </a:lvl4pPr>
            <a:lvl5pPr marL="2851099" indent="0">
              <a:buNone/>
              <a:defRPr sz="2494" b="1"/>
            </a:lvl5pPr>
            <a:lvl6pPr marL="3563874" indent="0">
              <a:buNone/>
              <a:defRPr sz="2494" b="1"/>
            </a:lvl6pPr>
            <a:lvl7pPr marL="4276649" indent="0">
              <a:buNone/>
              <a:defRPr sz="2494" b="1"/>
            </a:lvl7pPr>
            <a:lvl8pPr marL="4989424" indent="0">
              <a:buNone/>
              <a:defRPr sz="2494" b="1"/>
            </a:lvl8pPr>
            <a:lvl9pPr marL="5702198" indent="0">
              <a:buNone/>
              <a:defRPr sz="2494" b="1"/>
            </a:lvl9pPr>
          </a:lstStyle>
          <a:p>
            <a:pPr lvl="0"/>
            <a:r>
              <a:rPr lang="fr-FR"/>
              <a:t>Modifier les styles du texte du masque</a:t>
            </a:r>
          </a:p>
        </p:txBody>
      </p:sp>
      <p:sp>
        <p:nvSpPr>
          <p:cNvPr id="4" name="Espace réservé du contenu 3">
            <a:extLst>
              <a:ext uri="{FF2B5EF4-FFF2-40B4-BE49-F238E27FC236}">
                <a16:creationId xmlns="" xmlns:a16="http://schemas.microsoft.com/office/drawing/2014/main" id="{AE27E712-18D8-4AF8-881A-8348659632D9}"/>
              </a:ext>
            </a:extLst>
          </p:cNvPr>
          <p:cNvSpPr>
            <a:spLocks noGrp="1"/>
          </p:cNvSpPr>
          <p:nvPr>
            <p:ph sz="half" idx="2"/>
          </p:nvPr>
        </p:nvSpPr>
        <p:spPr>
          <a:xfrm>
            <a:off x="1309217" y="3905482"/>
            <a:ext cx="8040910" cy="5744375"/>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 xmlns:a16="http://schemas.microsoft.com/office/drawing/2014/main" id="{89390E31-1F79-424D-AEDD-925622491A9F}"/>
              </a:ext>
            </a:extLst>
          </p:cNvPr>
          <p:cNvSpPr>
            <a:spLocks noGrp="1"/>
          </p:cNvSpPr>
          <p:nvPr>
            <p:ph type="body" sz="quarter" idx="3"/>
          </p:nvPr>
        </p:nvSpPr>
        <p:spPr>
          <a:xfrm>
            <a:off x="9622364" y="2620980"/>
            <a:ext cx="8080509" cy="1284502"/>
          </a:xfrm>
        </p:spPr>
        <p:txBody>
          <a:bodyPr anchor="b"/>
          <a:lstStyle>
            <a:lvl1pPr marL="0" indent="0">
              <a:buNone/>
              <a:defRPr sz="3742" b="1"/>
            </a:lvl1pPr>
            <a:lvl2pPr marL="712775" indent="0">
              <a:buNone/>
              <a:defRPr sz="3118" b="1"/>
            </a:lvl2pPr>
            <a:lvl3pPr marL="1425550" indent="0">
              <a:buNone/>
              <a:defRPr sz="2806" b="1"/>
            </a:lvl3pPr>
            <a:lvl4pPr marL="2138324" indent="0">
              <a:buNone/>
              <a:defRPr sz="2494" b="1"/>
            </a:lvl4pPr>
            <a:lvl5pPr marL="2851099" indent="0">
              <a:buNone/>
              <a:defRPr sz="2494" b="1"/>
            </a:lvl5pPr>
            <a:lvl6pPr marL="3563874" indent="0">
              <a:buNone/>
              <a:defRPr sz="2494" b="1"/>
            </a:lvl6pPr>
            <a:lvl7pPr marL="4276649" indent="0">
              <a:buNone/>
              <a:defRPr sz="2494" b="1"/>
            </a:lvl7pPr>
            <a:lvl8pPr marL="4989424" indent="0">
              <a:buNone/>
              <a:defRPr sz="2494" b="1"/>
            </a:lvl8pPr>
            <a:lvl9pPr marL="5702198" indent="0">
              <a:buNone/>
              <a:defRPr sz="2494" b="1"/>
            </a:lvl9pPr>
          </a:lstStyle>
          <a:p>
            <a:pPr lvl="0"/>
            <a:r>
              <a:rPr lang="fr-FR"/>
              <a:t>Modifier les styles du texte du masque</a:t>
            </a:r>
          </a:p>
        </p:txBody>
      </p:sp>
      <p:sp>
        <p:nvSpPr>
          <p:cNvPr id="6" name="Espace réservé du contenu 5">
            <a:extLst>
              <a:ext uri="{FF2B5EF4-FFF2-40B4-BE49-F238E27FC236}">
                <a16:creationId xmlns="" xmlns:a16="http://schemas.microsoft.com/office/drawing/2014/main" id="{CDC60B0E-7893-47AF-BEA0-21A901789D22}"/>
              </a:ext>
            </a:extLst>
          </p:cNvPr>
          <p:cNvSpPr>
            <a:spLocks noGrp="1"/>
          </p:cNvSpPr>
          <p:nvPr>
            <p:ph sz="quarter" idx="4"/>
          </p:nvPr>
        </p:nvSpPr>
        <p:spPr>
          <a:xfrm>
            <a:off x="9622364" y="3905482"/>
            <a:ext cx="8080509" cy="5744375"/>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 xmlns:a16="http://schemas.microsoft.com/office/drawing/2014/main" id="{D0B33595-9BC3-46B1-B12B-73FFBAAAC4BA}"/>
              </a:ext>
            </a:extLst>
          </p:cNvPr>
          <p:cNvSpPr>
            <a:spLocks noGrp="1"/>
          </p:cNvSpPr>
          <p:nvPr>
            <p:ph type="dt" sz="half" idx="10"/>
          </p:nvPr>
        </p:nvSpPr>
        <p:spPr/>
        <p:txBody>
          <a:bodyPr/>
          <a:lstStyle/>
          <a:p>
            <a:endParaRPr lang="fr-FR"/>
          </a:p>
        </p:txBody>
      </p:sp>
      <p:sp>
        <p:nvSpPr>
          <p:cNvPr id="8" name="Espace réservé du pied de page 7">
            <a:extLst>
              <a:ext uri="{FF2B5EF4-FFF2-40B4-BE49-F238E27FC236}">
                <a16:creationId xmlns="" xmlns:a16="http://schemas.microsoft.com/office/drawing/2014/main" id="{F2D5D64A-6A1C-43BB-9DE3-D6D6975D49FF}"/>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 xmlns:a16="http://schemas.microsoft.com/office/drawing/2014/main" id="{DEA07C38-82E9-467A-8EB3-4C4E209EA790}"/>
              </a:ext>
            </a:extLst>
          </p:cNvPr>
          <p:cNvSpPr>
            <a:spLocks noGrp="1"/>
          </p:cNvSpPr>
          <p:nvPr>
            <p:ph type="sldNum" sz="quarter" idx="12"/>
          </p:nvPr>
        </p:nvSpPr>
        <p:spPr/>
        <p:txBody>
          <a:bodyPr/>
          <a:lstStyle/>
          <a:p>
            <a:fld id="{1DBFEBE0-9620-4705-82B2-9BE924DB3658}" type="slidenum">
              <a:rPr lang="fr-FR" smtClean="0"/>
              <a:t>‹#›</a:t>
            </a:fld>
            <a:endParaRPr lang="fr-FR"/>
          </a:p>
        </p:txBody>
      </p:sp>
    </p:spTree>
    <p:extLst>
      <p:ext uri="{BB962C8B-B14F-4D97-AF65-F5344CB8AC3E}">
        <p14:creationId xmlns:p14="http://schemas.microsoft.com/office/powerpoint/2010/main" val="27503092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 xmlns:a16="http://schemas.microsoft.com/office/drawing/2014/main" id="{7C77D7EA-1567-450A-AEA1-D11434857AC2}"/>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 xmlns:a16="http://schemas.microsoft.com/office/drawing/2014/main" id="{94CA2C77-5F71-445A-9702-3BB639CFBAA3}"/>
              </a:ext>
            </a:extLst>
          </p:cNvPr>
          <p:cNvSpPr>
            <a:spLocks noGrp="1"/>
          </p:cNvSpPr>
          <p:nvPr>
            <p:ph type="dt" sz="half" idx="10"/>
          </p:nvPr>
        </p:nvSpPr>
        <p:spPr/>
        <p:txBody>
          <a:bodyPr/>
          <a:lstStyle/>
          <a:p>
            <a:endParaRPr lang="fr-FR"/>
          </a:p>
        </p:txBody>
      </p:sp>
      <p:sp>
        <p:nvSpPr>
          <p:cNvPr id="4" name="Espace réservé du pied de page 3">
            <a:extLst>
              <a:ext uri="{FF2B5EF4-FFF2-40B4-BE49-F238E27FC236}">
                <a16:creationId xmlns="" xmlns:a16="http://schemas.microsoft.com/office/drawing/2014/main" id="{4089CD3D-2191-4B9E-B6F7-66AA6A069CEF}"/>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 xmlns:a16="http://schemas.microsoft.com/office/drawing/2014/main" id="{1674F9BE-0BD2-4218-A10A-BC7D3FCA44CC}"/>
              </a:ext>
            </a:extLst>
          </p:cNvPr>
          <p:cNvSpPr>
            <a:spLocks noGrp="1"/>
          </p:cNvSpPr>
          <p:nvPr>
            <p:ph type="sldNum" sz="quarter" idx="12"/>
          </p:nvPr>
        </p:nvSpPr>
        <p:spPr/>
        <p:txBody>
          <a:bodyPr/>
          <a:lstStyle/>
          <a:p>
            <a:fld id="{1DBFEBE0-9620-4705-82B2-9BE924DB3658}" type="slidenum">
              <a:rPr lang="fr-FR" smtClean="0"/>
              <a:t>‹#›</a:t>
            </a:fld>
            <a:endParaRPr lang="fr-FR"/>
          </a:p>
        </p:txBody>
      </p:sp>
    </p:spTree>
    <p:extLst>
      <p:ext uri="{BB962C8B-B14F-4D97-AF65-F5344CB8AC3E}">
        <p14:creationId xmlns:p14="http://schemas.microsoft.com/office/powerpoint/2010/main" val="30050387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 xmlns:a16="http://schemas.microsoft.com/office/drawing/2014/main" id="{6D2D3F09-85AF-4BF9-8058-7956710F61B7}"/>
              </a:ext>
            </a:extLst>
          </p:cNvPr>
          <p:cNvSpPr>
            <a:spLocks noGrp="1"/>
          </p:cNvSpPr>
          <p:nvPr>
            <p:ph type="dt" sz="half" idx="10"/>
          </p:nvPr>
        </p:nvSpPr>
        <p:spPr/>
        <p:txBody>
          <a:bodyPr/>
          <a:lstStyle/>
          <a:p>
            <a:endParaRPr lang="fr-FR"/>
          </a:p>
        </p:txBody>
      </p:sp>
      <p:sp>
        <p:nvSpPr>
          <p:cNvPr id="3" name="Espace réservé du pied de page 2">
            <a:extLst>
              <a:ext uri="{FF2B5EF4-FFF2-40B4-BE49-F238E27FC236}">
                <a16:creationId xmlns="" xmlns:a16="http://schemas.microsoft.com/office/drawing/2014/main" id="{1A930CDB-D21B-4914-A543-0AADCE4EA7B4}"/>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 xmlns:a16="http://schemas.microsoft.com/office/drawing/2014/main" id="{E0ECC893-4862-4527-B53B-5AF633B5B03E}"/>
              </a:ext>
            </a:extLst>
          </p:cNvPr>
          <p:cNvSpPr>
            <a:spLocks noGrp="1"/>
          </p:cNvSpPr>
          <p:nvPr>
            <p:ph type="sldNum" sz="quarter" idx="12"/>
          </p:nvPr>
        </p:nvSpPr>
        <p:spPr/>
        <p:txBody>
          <a:bodyPr/>
          <a:lstStyle/>
          <a:p>
            <a:fld id="{1DBFEBE0-9620-4705-82B2-9BE924DB3658}" type="slidenum">
              <a:rPr lang="fr-FR" smtClean="0"/>
              <a:t>‹#›</a:t>
            </a:fld>
            <a:endParaRPr lang="fr-FR"/>
          </a:p>
        </p:txBody>
      </p:sp>
    </p:spTree>
    <p:extLst>
      <p:ext uri="{BB962C8B-B14F-4D97-AF65-F5344CB8AC3E}">
        <p14:creationId xmlns:p14="http://schemas.microsoft.com/office/powerpoint/2010/main" val="31350425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 xmlns:a16="http://schemas.microsoft.com/office/drawing/2014/main" id="{44765B78-B222-4C19-A8F9-9CE326AC9B5B}"/>
              </a:ext>
            </a:extLst>
          </p:cNvPr>
          <p:cNvSpPr>
            <a:spLocks noGrp="1"/>
          </p:cNvSpPr>
          <p:nvPr>
            <p:ph type="title"/>
          </p:nvPr>
        </p:nvSpPr>
        <p:spPr>
          <a:xfrm>
            <a:off x="1309217" y="712788"/>
            <a:ext cx="6130296" cy="2494756"/>
          </a:xfrm>
        </p:spPr>
        <p:txBody>
          <a:bodyPr anchor="b"/>
          <a:lstStyle>
            <a:lvl1pPr>
              <a:defRPr sz="4989"/>
            </a:lvl1pPr>
          </a:lstStyle>
          <a:p>
            <a:r>
              <a:rPr lang="fr-FR"/>
              <a:t>Modifiez le style du titre</a:t>
            </a:r>
          </a:p>
        </p:txBody>
      </p:sp>
      <p:sp>
        <p:nvSpPr>
          <p:cNvPr id="3" name="Espace réservé du contenu 2">
            <a:extLst>
              <a:ext uri="{FF2B5EF4-FFF2-40B4-BE49-F238E27FC236}">
                <a16:creationId xmlns="" xmlns:a16="http://schemas.microsoft.com/office/drawing/2014/main" id="{5A929056-1157-49E9-925F-014F6E086143}"/>
              </a:ext>
            </a:extLst>
          </p:cNvPr>
          <p:cNvSpPr>
            <a:spLocks noGrp="1"/>
          </p:cNvSpPr>
          <p:nvPr>
            <p:ph idx="1"/>
          </p:nvPr>
        </p:nvSpPr>
        <p:spPr>
          <a:xfrm>
            <a:off x="8080509" y="1539424"/>
            <a:ext cx="9622364" cy="7598117"/>
          </a:xfrm>
        </p:spPr>
        <p:txBody>
          <a:bodyPr/>
          <a:lstStyle>
            <a:lvl1pPr>
              <a:defRPr sz="4989"/>
            </a:lvl1pPr>
            <a:lvl2pPr>
              <a:defRPr sz="4365"/>
            </a:lvl2pPr>
            <a:lvl3pPr>
              <a:defRPr sz="3742"/>
            </a:lvl3pPr>
            <a:lvl4pPr>
              <a:defRPr sz="3118"/>
            </a:lvl4pPr>
            <a:lvl5pPr>
              <a:defRPr sz="3118"/>
            </a:lvl5pPr>
            <a:lvl6pPr>
              <a:defRPr sz="3118"/>
            </a:lvl6pPr>
            <a:lvl7pPr>
              <a:defRPr sz="3118"/>
            </a:lvl7pPr>
            <a:lvl8pPr>
              <a:defRPr sz="3118"/>
            </a:lvl8pPr>
            <a:lvl9pPr>
              <a:defRPr sz="3118"/>
            </a:lvl9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 xmlns:a16="http://schemas.microsoft.com/office/drawing/2014/main" id="{242D46F0-58E2-40F7-A27A-A3DF7C67A577}"/>
              </a:ext>
            </a:extLst>
          </p:cNvPr>
          <p:cNvSpPr>
            <a:spLocks noGrp="1"/>
          </p:cNvSpPr>
          <p:nvPr>
            <p:ph type="body" sz="half" idx="2"/>
          </p:nvPr>
        </p:nvSpPr>
        <p:spPr>
          <a:xfrm>
            <a:off x="1309217" y="3207544"/>
            <a:ext cx="6130296" cy="5942372"/>
          </a:xfrm>
        </p:spPr>
        <p:txBody>
          <a:bodyPr/>
          <a:lstStyle>
            <a:lvl1pPr marL="0" indent="0">
              <a:buNone/>
              <a:defRPr sz="2494"/>
            </a:lvl1pPr>
            <a:lvl2pPr marL="712775" indent="0">
              <a:buNone/>
              <a:defRPr sz="2183"/>
            </a:lvl2pPr>
            <a:lvl3pPr marL="1425550" indent="0">
              <a:buNone/>
              <a:defRPr sz="1871"/>
            </a:lvl3pPr>
            <a:lvl4pPr marL="2138324" indent="0">
              <a:buNone/>
              <a:defRPr sz="1559"/>
            </a:lvl4pPr>
            <a:lvl5pPr marL="2851099" indent="0">
              <a:buNone/>
              <a:defRPr sz="1559"/>
            </a:lvl5pPr>
            <a:lvl6pPr marL="3563874" indent="0">
              <a:buNone/>
              <a:defRPr sz="1559"/>
            </a:lvl6pPr>
            <a:lvl7pPr marL="4276649" indent="0">
              <a:buNone/>
              <a:defRPr sz="1559"/>
            </a:lvl7pPr>
            <a:lvl8pPr marL="4989424" indent="0">
              <a:buNone/>
              <a:defRPr sz="1559"/>
            </a:lvl8pPr>
            <a:lvl9pPr marL="5702198" indent="0">
              <a:buNone/>
              <a:defRPr sz="1559"/>
            </a:lvl9pPr>
          </a:lstStyle>
          <a:p>
            <a:pPr lvl="0"/>
            <a:r>
              <a:rPr lang="fr-FR"/>
              <a:t>Modifier les styles du texte du masque</a:t>
            </a:r>
          </a:p>
        </p:txBody>
      </p:sp>
      <p:sp>
        <p:nvSpPr>
          <p:cNvPr id="5" name="Espace réservé de la date 4">
            <a:extLst>
              <a:ext uri="{FF2B5EF4-FFF2-40B4-BE49-F238E27FC236}">
                <a16:creationId xmlns="" xmlns:a16="http://schemas.microsoft.com/office/drawing/2014/main" id="{A5E798FE-9F1C-4FD0-A934-61BF94EDB443}"/>
              </a:ext>
            </a:extLst>
          </p:cNvPr>
          <p:cNvSpPr>
            <a:spLocks noGrp="1"/>
          </p:cNvSpPr>
          <p:nvPr>
            <p:ph type="dt" sz="half" idx="10"/>
          </p:nvPr>
        </p:nvSpPr>
        <p:spPr/>
        <p:txBody>
          <a:bodyPr/>
          <a:lstStyle/>
          <a:p>
            <a:endParaRPr lang="fr-FR"/>
          </a:p>
        </p:txBody>
      </p:sp>
      <p:sp>
        <p:nvSpPr>
          <p:cNvPr id="6" name="Espace réservé du pied de page 5">
            <a:extLst>
              <a:ext uri="{FF2B5EF4-FFF2-40B4-BE49-F238E27FC236}">
                <a16:creationId xmlns="" xmlns:a16="http://schemas.microsoft.com/office/drawing/2014/main" id="{34622054-D676-4DB4-BEFC-417025ABA001}"/>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 xmlns:a16="http://schemas.microsoft.com/office/drawing/2014/main" id="{519CE353-D654-4B12-BD5B-EC3DEE104EF0}"/>
              </a:ext>
            </a:extLst>
          </p:cNvPr>
          <p:cNvSpPr>
            <a:spLocks noGrp="1"/>
          </p:cNvSpPr>
          <p:nvPr>
            <p:ph type="sldNum" sz="quarter" idx="12"/>
          </p:nvPr>
        </p:nvSpPr>
        <p:spPr/>
        <p:txBody>
          <a:bodyPr/>
          <a:lstStyle/>
          <a:p>
            <a:fld id="{1DBFEBE0-9620-4705-82B2-9BE924DB3658}" type="slidenum">
              <a:rPr lang="fr-FR" smtClean="0"/>
              <a:t>‹#›</a:t>
            </a:fld>
            <a:endParaRPr lang="fr-FR"/>
          </a:p>
        </p:txBody>
      </p:sp>
    </p:spTree>
    <p:extLst>
      <p:ext uri="{BB962C8B-B14F-4D97-AF65-F5344CB8AC3E}">
        <p14:creationId xmlns:p14="http://schemas.microsoft.com/office/powerpoint/2010/main" val="42473071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 xmlns:a16="http://schemas.microsoft.com/office/drawing/2014/main" id="{2242C8C3-4AB8-4749-8C91-C588E7B8CE28}"/>
              </a:ext>
            </a:extLst>
          </p:cNvPr>
          <p:cNvSpPr>
            <a:spLocks noGrp="1"/>
          </p:cNvSpPr>
          <p:nvPr>
            <p:ph type="title"/>
          </p:nvPr>
        </p:nvSpPr>
        <p:spPr>
          <a:xfrm>
            <a:off x="1309217" y="712788"/>
            <a:ext cx="6130296" cy="2494756"/>
          </a:xfrm>
        </p:spPr>
        <p:txBody>
          <a:bodyPr anchor="b"/>
          <a:lstStyle>
            <a:lvl1pPr>
              <a:defRPr sz="4989"/>
            </a:lvl1pPr>
          </a:lstStyle>
          <a:p>
            <a:r>
              <a:rPr lang="fr-FR"/>
              <a:t>Modifiez le style du titre</a:t>
            </a:r>
          </a:p>
        </p:txBody>
      </p:sp>
      <p:sp>
        <p:nvSpPr>
          <p:cNvPr id="3" name="Espace réservé pour une image  2">
            <a:extLst>
              <a:ext uri="{FF2B5EF4-FFF2-40B4-BE49-F238E27FC236}">
                <a16:creationId xmlns="" xmlns:a16="http://schemas.microsoft.com/office/drawing/2014/main" id="{30706DCC-22CD-40AF-9F35-AE2D77CC9712}"/>
              </a:ext>
            </a:extLst>
          </p:cNvPr>
          <p:cNvSpPr>
            <a:spLocks noGrp="1"/>
          </p:cNvSpPr>
          <p:nvPr>
            <p:ph type="pic" idx="1"/>
          </p:nvPr>
        </p:nvSpPr>
        <p:spPr>
          <a:xfrm>
            <a:off x="8080509" y="1539424"/>
            <a:ext cx="9622364" cy="7598117"/>
          </a:xfrm>
        </p:spPr>
        <p:txBody>
          <a:bodyPr/>
          <a:lstStyle>
            <a:lvl1pPr marL="0" indent="0">
              <a:buNone/>
              <a:defRPr sz="4989"/>
            </a:lvl1pPr>
            <a:lvl2pPr marL="712775" indent="0">
              <a:buNone/>
              <a:defRPr sz="4365"/>
            </a:lvl2pPr>
            <a:lvl3pPr marL="1425550" indent="0">
              <a:buNone/>
              <a:defRPr sz="3742"/>
            </a:lvl3pPr>
            <a:lvl4pPr marL="2138324" indent="0">
              <a:buNone/>
              <a:defRPr sz="3118"/>
            </a:lvl4pPr>
            <a:lvl5pPr marL="2851099" indent="0">
              <a:buNone/>
              <a:defRPr sz="3118"/>
            </a:lvl5pPr>
            <a:lvl6pPr marL="3563874" indent="0">
              <a:buNone/>
              <a:defRPr sz="3118"/>
            </a:lvl6pPr>
            <a:lvl7pPr marL="4276649" indent="0">
              <a:buNone/>
              <a:defRPr sz="3118"/>
            </a:lvl7pPr>
            <a:lvl8pPr marL="4989424" indent="0">
              <a:buNone/>
              <a:defRPr sz="3118"/>
            </a:lvl8pPr>
            <a:lvl9pPr marL="5702198" indent="0">
              <a:buNone/>
              <a:defRPr sz="3118"/>
            </a:lvl9pPr>
          </a:lstStyle>
          <a:p>
            <a:endParaRPr lang="fr-FR"/>
          </a:p>
        </p:txBody>
      </p:sp>
      <p:sp>
        <p:nvSpPr>
          <p:cNvPr id="4" name="Espace réservé du texte 3">
            <a:extLst>
              <a:ext uri="{FF2B5EF4-FFF2-40B4-BE49-F238E27FC236}">
                <a16:creationId xmlns="" xmlns:a16="http://schemas.microsoft.com/office/drawing/2014/main" id="{F11386E7-4EF0-49F4-8FB3-FB9A4D8E3866}"/>
              </a:ext>
            </a:extLst>
          </p:cNvPr>
          <p:cNvSpPr>
            <a:spLocks noGrp="1"/>
          </p:cNvSpPr>
          <p:nvPr>
            <p:ph type="body" sz="half" idx="2"/>
          </p:nvPr>
        </p:nvSpPr>
        <p:spPr>
          <a:xfrm>
            <a:off x="1309217" y="3207544"/>
            <a:ext cx="6130296" cy="5942372"/>
          </a:xfrm>
        </p:spPr>
        <p:txBody>
          <a:bodyPr/>
          <a:lstStyle>
            <a:lvl1pPr marL="0" indent="0">
              <a:buNone/>
              <a:defRPr sz="2494"/>
            </a:lvl1pPr>
            <a:lvl2pPr marL="712775" indent="0">
              <a:buNone/>
              <a:defRPr sz="2183"/>
            </a:lvl2pPr>
            <a:lvl3pPr marL="1425550" indent="0">
              <a:buNone/>
              <a:defRPr sz="1871"/>
            </a:lvl3pPr>
            <a:lvl4pPr marL="2138324" indent="0">
              <a:buNone/>
              <a:defRPr sz="1559"/>
            </a:lvl4pPr>
            <a:lvl5pPr marL="2851099" indent="0">
              <a:buNone/>
              <a:defRPr sz="1559"/>
            </a:lvl5pPr>
            <a:lvl6pPr marL="3563874" indent="0">
              <a:buNone/>
              <a:defRPr sz="1559"/>
            </a:lvl6pPr>
            <a:lvl7pPr marL="4276649" indent="0">
              <a:buNone/>
              <a:defRPr sz="1559"/>
            </a:lvl7pPr>
            <a:lvl8pPr marL="4989424" indent="0">
              <a:buNone/>
              <a:defRPr sz="1559"/>
            </a:lvl8pPr>
            <a:lvl9pPr marL="5702198" indent="0">
              <a:buNone/>
              <a:defRPr sz="1559"/>
            </a:lvl9pPr>
          </a:lstStyle>
          <a:p>
            <a:pPr lvl="0"/>
            <a:r>
              <a:rPr lang="fr-FR"/>
              <a:t>Modifier les styles du texte du masque</a:t>
            </a:r>
          </a:p>
        </p:txBody>
      </p:sp>
      <p:sp>
        <p:nvSpPr>
          <p:cNvPr id="5" name="Espace réservé de la date 4">
            <a:extLst>
              <a:ext uri="{FF2B5EF4-FFF2-40B4-BE49-F238E27FC236}">
                <a16:creationId xmlns="" xmlns:a16="http://schemas.microsoft.com/office/drawing/2014/main" id="{9C5A6405-1B28-4F6C-84E9-9AD7C892F0C3}"/>
              </a:ext>
            </a:extLst>
          </p:cNvPr>
          <p:cNvSpPr>
            <a:spLocks noGrp="1"/>
          </p:cNvSpPr>
          <p:nvPr>
            <p:ph type="dt" sz="half" idx="10"/>
          </p:nvPr>
        </p:nvSpPr>
        <p:spPr/>
        <p:txBody>
          <a:bodyPr/>
          <a:lstStyle/>
          <a:p>
            <a:endParaRPr lang="fr-FR"/>
          </a:p>
        </p:txBody>
      </p:sp>
      <p:sp>
        <p:nvSpPr>
          <p:cNvPr id="6" name="Espace réservé du pied de page 5">
            <a:extLst>
              <a:ext uri="{FF2B5EF4-FFF2-40B4-BE49-F238E27FC236}">
                <a16:creationId xmlns="" xmlns:a16="http://schemas.microsoft.com/office/drawing/2014/main" id="{3FD680C8-ACB9-4B66-A061-C18486B04B93}"/>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 xmlns:a16="http://schemas.microsoft.com/office/drawing/2014/main" id="{8449E2A0-D046-432A-B6AB-359468A63024}"/>
              </a:ext>
            </a:extLst>
          </p:cNvPr>
          <p:cNvSpPr>
            <a:spLocks noGrp="1"/>
          </p:cNvSpPr>
          <p:nvPr>
            <p:ph type="sldNum" sz="quarter" idx="12"/>
          </p:nvPr>
        </p:nvSpPr>
        <p:spPr/>
        <p:txBody>
          <a:bodyPr/>
          <a:lstStyle/>
          <a:p>
            <a:fld id="{1DBFEBE0-9620-4705-82B2-9BE924DB3658}" type="slidenum">
              <a:rPr lang="fr-FR" smtClean="0"/>
              <a:t>‹#›</a:t>
            </a:fld>
            <a:endParaRPr lang="fr-FR"/>
          </a:p>
        </p:txBody>
      </p:sp>
    </p:spTree>
    <p:extLst>
      <p:ext uri="{BB962C8B-B14F-4D97-AF65-F5344CB8AC3E}">
        <p14:creationId xmlns:p14="http://schemas.microsoft.com/office/powerpoint/2010/main" val="30905043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 xmlns:a16="http://schemas.microsoft.com/office/drawing/2014/main" id="{43922B8D-B9D4-4910-9E78-D146B531C1C0}"/>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 xmlns:a16="http://schemas.microsoft.com/office/drawing/2014/main" id="{5E130988-4018-4471-AED7-B018FD51075A}"/>
              </a:ext>
            </a:extLst>
          </p:cNvPr>
          <p:cNvSpPr>
            <a:spLocks noGrp="1"/>
          </p:cNvSpPr>
          <p:nvPr>
            <p:ph type="body" orient="vert" idx="1"/>
          </p:nvPr>
        </p:nvSpPr>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 xmlns:a16="http://schemas.microsoft.com/office/drawing/2014/main" id="{8D1531E6-29C3-4644-9CD9-39B8B7436DC5}"/>
              </a:ext>
            </a:extLst>
          </p:cNvPr>
          <p:cNvSpPr>
            <a:spLocks noGrp="1"/>
          </p:cNvSpPr>
          <p:nvPr>
            <p:ph type="dt" sz="half" idx="10"/>
          </p:nvPr>
        </p:nvSpPr>
        <p:spPr/>
        <p:txBody>
          <a:bodyPr/>
          <a:lstStyle/>
          <a:p>
            <a:endParaRPr lang="fr-FR"/>
          </a:p>
        </p:txBody>
      </p:sp>
      <p:sp>
        <p:nvSpPr>
          <p:cNvPr id="5" name="Espace réservé du pied de page 4">
            <a:extLst>
              <a:ext uri="{FF2B5EF4-FFF2-40B4-BE49-F238E27FC236}">
                <a16:creationId xmlns="" xmlns:a16="http://schemas.microsoft.com/office/drawing/2014/main" id="{E458B3F8-98C8-493B-BF59-B712A06E94CA}"/>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 xmlns:a16="http://schemas.microsoft.com/office/drawing/2014/main" id="{EBC921E6-6EEB-462F-8CEF-4C3EB5B8CCFE}"/>
              </a:ext>
            </a:extLst>
          </p:cNvPr>
          <p:cNvSpPr>
            <a:spLocks noGrp="1"/>
          </p:cNvSpPr>
          <p:nvPr>
            <p:ph type="sldNum" sz="quarter" idx="12"/>
          </p:nvPr>
        </p:nvSpPr>
        <p:spPr/>
        <p:txBody>
          <a:bodyPr/>
          <a:lstStyle/>
          <a:p>
            <a:fld id="{1DBFEBE0-9620-4705-82B2-9BE924DB3658}" type="slidenum">
              <a:rPr lang="fr-FR" smtClean="0"/>
              <a:t>‹#›</a:t>
            </a:fld>
            <a:endParaRPr lang="fr-FR"/>
          </a:p>
        </p:txBody>
      </p:sp>
    </p:spTree>
    <p:extLst>
      <p:ext uri="{BB962C8B-B14F-4D97-AF65-F5344CB8AC3E}">
        <p14:creationId xmlns:p14="http://schemas.microsoft.com/office/powerpoint/2010/main" val="217506023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 xmlns:a16="http://schemas.microsoft.com/office/drawing/2014/main" id="{AC9C4BFC-4B07-416E-A346-A220EBC1F036}"/>
              </a:ext>
            </a:extLst>
          </p:cNvPr>
          <p:cNvSpPr>
            <a:spLocks noGrp="1"/>
          </p:cNvSpPr>
          <p:nvPr>
            <p:ph type="title" orient="vert"/>
          </p:nvPr>
        </p:nvSpPr>
        <p:spPr>
          <a:xfrm>
            <a:off x="13601983" y="569240"/>
            <a:ext cx="4098414" cy="9060817"/>
          </a:xfrm>
        </p:spPr>
        <p:txBody>
          <a:bodyPr vert="eaVert"/>
          <a:lstStyle/>
          <a:p>
            <a:r>
              <a:rPr lang="fr-FR"/>
              <a:t>Modifiez le style du titre</a:t>
            </a:r>
          </a:p>
        </p:txBody>
      </p:sp>
      <p:sp>
        <p:nvSpPr>
          <p:cNvPr id="3" name="Espace réservé du texte vertical 2">
            <a:extLst>
              <a:ext uri="{FF2B5EF4-FFF2-40B4-BE49-F238E27FC236}">
                <a16:creationId xmlns="" xmlns:a16="http://schemas.microsoft.com/office/drawing/2014/main" id="{25428132-FC82-4B2D-A70E-750E9710DFC6}"/>
              </a:ext>
            </a:extLst>
          </p:cNvPr>
          <p:cNvSpPr>
            <a:spLocks noGrp="1"/>
          </p:cNvSpPr>
          <p:nvPr>
            <p:ph type="body" orient="vert" idx="1"/>
          </p:nvPr>
        </p:nvSpPr>
        <p:spPr>
          <a:xfrm>
            <a:off x="1306741" y="569240"/>
            <a:ext cx="12057653" cy="9060817"/>
          </a:xfrm>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 xmlns:a16="http://schemas.microsoft.com/office/drawing/2014/main" id="{F7EFE834-E09C-49E0-AF6A-FEFA7C9618C9}"/>
              </a:ext>
            </a:extLst>
          </p:cNvPr>
          <p:cNvSpPr>
            <a:spLocks noGrp="1"/>
          </p:cNvSpPr>
          <p:nvPr>
            <p:ph type="dt" sz="half" idx="10"/>
          </p:nvPr>
        </p:nvSpPr>
        <p:spPr/>
        <p:txBody>
          <a:bodyPr/>
          <a:lstStyle/>
          <a:p>
            <a:endParaRPr lang="fr-FR"/>
          </a:p>
        </p:txBody>
      </p:sp>
      <p:sp>
        <p:nvSpPr>
          <p:cNvPr id="5" name="Espace réservé du pied de page 4">
            <a:extLst>
              <a:ext uri="{FF2B5EF4-FFF2-40B4-BE49-F238E27FC236}">
                <a16:creationId xmlns="" xmlns:a16="http://schemas.microsoft.com/office/drawing/2014/main" id="{CB8DEC2E-F0F0-497F-B6BC-363E225AC941}"/>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 xmlns:a16="http://schemas.microsoft.com/office/drawing/2014/main" id="{7B306AFD-6B80-4BB3-A02E-AE22CB54F18E}"/>
              </a:ext>
            </a:extLst>
          </p:cNvPr>
          <p:cNvSpPr>
            <a:spLocks noGrp="1"/>
          </p:cNvSpPr>
          <p:nvPr>
            <p:ph type="sldNum" sz="quarter" idx="12"/>
          </p:nvPr>
        </p:nvSpPr>
        <p:spPr/>
        <p:txBody>
          <a:bodyPr/>
          <a:lstStyle/>
          <a:p>
            <a:fld id="{1DBFEBE0-9620-4705-82B2-9BE924DB3658}" type="slidenum">
              <a:rPr lang="fr-FR" smtClean="0"/>
              <a:t>‹#›</a:t>
            </a:fld>
            <a:endParaRPr lang="fr-FR"/>
          </a:p>
        </p:txBody>
      </p:sp>
    </p:spTree>
    <p:extLst>
      <p:ext uri="{BB962C8B-B14F-4D97-AF65-F5344CB8AC3E}">
        <p14:creationId xmlns:p14="http://schemas.microsoft.com/office/powerpoint/2010/main" val="221358725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texte 5"/>
          <p:cNvSpPr>
            <a:spLocks noGrp="1"/>
          </p:cNvSpPr>
          <p:nvPr>
            <p:ph type="body" idx="10"/>
          </p:nvPr>
        </p:nvSpPr>
        <p:spPr>
          <a:xfrm>
            <a:off x="2076262" y="1633855"/>
            <a:ext cx="14937600" cy="481330"/>
          </a:xfrm>
          <a:prstGeom prst="rect">
            <a:avLst/>
          </a:prstGeom>
          <a:noFill/>
          <a:ln w="8890" cmpd="sng">
            <a:solidFill>
              <a:srgbClr val="000000"/>
            </a:solidFill>
            <a:prstDash val="solid"/>
          </a:ln>
        </p:spPr>
        <p:txBody>
          <a:bodyPr vert="horz" lIns="0" tIns="8890" rIns="0" bIns="0" anchor="t"/>
          <a:lstStyle>
            <a:lvl1pPr marL="45720" marR="0" indent="0" algn="ctr">
              <a:lnSpc>
                <a:spcPts val="2600"/>
              </a:lnSpc>
              <a:spcAft>
                <a:spcPts val="995"/>
              </a:spcAft>
              <a:defRPr/>
            </a:lvl1pPr>
          </a:lstStyle>
          <a:p>
            <a:pPr marL="45720" marR="0" indent="0" algn="ctr">
              <a:lnSpc>
                <a:spcPts val="2600"/>
              </a:lnSpc>
              <a:spcAft>
                <a:spcPts val="995"/>
              </a:spcAft>
            </a:pPr>
            <a:r>
              <a:rPr lang="fr-FR" sz="2150" b="1" spc="5">
                <a:solidFill>
                  <a:srgbClr val="000000"/>
                </a:solidFill>
                <a:latin typeface="Tahoma" panose="02020603050405020304" pitchFamily="2"/>
              </a:rPr>
              <a:t>PROGRAMME </a:t>
            </a:r>
          </a:p>
        </p:txBody>
      </p:sp>
      <p:sp>
        <p:nvSpPr>
          <p:cNvPr id="7" name="Espace réservé du texte 6"/>
          <p:cNvSpPr>
            <a:spLocks noGrp="1"/>
          </p:cNvSpPr>
          <p:nvPr>
            <p:ph type="body" idx="10"/>
          </p:nvPr>
        </p:nvSpPr>
        <p:spPr>
          <a:xfrm>
            <a:off x="2076262" y="2330451"/>
            <a:ext cx="14937600" cy="7511415"/>
          </a:xfrm>
          <a:prstGeom prst="rect">
            <a:avLst/>
          </a:prstGeom>
          <a:noFill/>
          <a:ln w="0" cmpd="sng">
            <a:noFill/>
            <a:prstDash val="solid"/>
          </a:ln>
        </p:spPr>
        <p:txBody>
          <a:bodyPr vert="horz" lIns="0" tIns="0" rIns="0" bIns="0" anchor="t"/>
          <a:lstStyle>
            <a:lvl1pPr marL="1143000" marR="0" indent="137160" algn="l">
              <a:lnSpc>
                <a:spcPts val="1300"/>
              </a:lnSpc>
              <a:spcBef>
                <a:spcPts val="0"/>
              </a:spcBef>
              <a:spcAft>
                <a:spcPts val="4000"/>
              </a:spcAft>
              <a:buFont typeface="Calibri"/>
              <a:buAutoNum type="arabicPeriod"/>
              <a:tabLst>
                <a:tab pos="1143000" algn="l"/>
              </a:tabLst>
              <a:defRPr/>
            </a:lvl1pPr>
          </a:lstStyle>
          <a:p>
            <a:pPr marL="45720" marR="0" indent="0" algn="ctr">
              <a:lnSpc>
                <a:spcPts val="2100"/>
              </a:lnSpc>
              <a:spcAft>
                <a:spcPts val="0"/>
              </a:spcAft>
            </a:pPr>
            <a:r>
              <a:rPr lang="fr-FR" sz="1400" b="1" spc="0">
                <a:solidFill>
                  <a:srgbClr val="000000"/>
                </a:solidFill>
                <a:latin typeface="Tahoma" panose="02020603050405020304" pitchFamily="2"/>
              </a:rPr>
              <a:t>Exercice pluridisciplinaire dans le règlement arbitral </a:t>
            </a:r>
            <a:r>
              <a:t/>
            </a:r>
            <a:br/>
            <a:r>
              <a:rPr lang="fr-FR" sz="1400" b="1" spc="0">
                <a:solidFill>
                  <a:srgbClr val="000000"/>
                </a:solidFill>
                <a:latin typeface="Tahoma" panose="02020603050405020304" pitchFamily="2"/>
              </a:rPr>
              <a:t>Samedi 18 juin, DEAUVILLE </a:t>
            </a:r>
          </a:p>
          <a:p>
            <a:pPr marL="45720" marR="0" indent="0" algn="l">
              <a:lnSpc>
                <a:spcPts val="1300"/>
              </a:lnSpc>
              <a:spcBef>
                <a:spcPts val="2415"/>
              </a:spcBef>
              <a:spcAft>
                <a:spcPts val="0"/>
              </a:spcAft>
            </a:pPr>
            <a:r>
              <a:rPr lang="fr-FR" sz="1100" spc="55">
                <a:solidFill>
                  <a:srgbClr val="000000"/>
                </a:solidFill>
                <a:latin typeface="Calibri" panose="02020603050405020304" pitchFamily="2"/>
              </a:rPr>
              <a:t>08h30 – 09h00 </a:t>
            </a:r>
            <a:r>
              <a:rPr lang="fr-FR" sz="1300" b="1" spc="55">
                <a:solidFill>
                  <a:srgbClr val="000000"/>
                </a:solidFill>
                <a:latin typeface="Calibri" panose="02020603050405020304" pitchFamily="2"/>
              </a:rPr>
              <a:t>Accueil café </a:t>
            </a:r>
          </a:p>
          <a:p>
            <a:pPr marL="45720" marR="0" indent="0" algn="l">
              <a:lnSpc>
                <a:spcPts val="1100"/>
              </a:lnSpc>
              <a:spcBef>
                <a:spcPts val="1450"/>
              </a:spcBef>
              <a:spcAft>
                <a:spcPts val="0"/>
              </a:spcAft>
              <a:tabLst>
                <a:tab pos="1143000" algn="l"/>
              </a:tabLst>
            </a:pPr>
            <a:r>
              <a:rPr lang="fr-FR" sz="1100" spc="0">
                <a:solidFill>
                  <a:srgbClr val="000000"/>
                </a:solidFill>
                <a:latin typeface="Calibri" panose="02020603050405020304" pitchFamily="2"/>
              </a:rPr>
              <a:t>09h00 - 09h10 Accueil, présentation du programme et des experts, </a:t>
            </a:r>
          </a:p>
          <a:p>
            <a:pPr marL="1143000" marR="0" indent="0" algn="l">
              <a:lnSpc>
                <a:spcPts val="1100"/>
              </a:lnSpc>
              <a:spcBef>
                <a:spcPts val="215"/>
              </a:spcBef>
              <a:spcAft>
                <a:spcPts val="0"/>
              </a:spcAft>
            </a:pPr>
            <a:r>
              <a:rPr lang="fr-FR" sz="1100" spc="0">
                <a:solidFill>
                  <a:srgbClr val="000000"/>
                </a:solidFill>
                <a:latin typeface="Calibri" panose="02020603050405020304" pitchFamily="2"/>
              </a:rPr>
              <a:t>Recueil des attentes des participants regroupées au paperboard : notamment la </a:t>
            </a:r>
          </a:p>
          <a:p>
            <a:pPr marL="1143000" marR="0" indent="0" algn="l">
              <a:lnSpc>
                <a:spcPts val="1100"/>
              </a:lnSpc>
              <a:spcBef>
                <a:spcPts val="210"/>
              </a:spcBef>
              <a:spcAft>
                <a:spcPts val="0"/>
              </a:spcAft>
            </a:pPr>
            <a:r>
              <a:rPr lang="fr-FR" sz="1100" spc="0">
                <a:solidFill>
                  <a:srgbClr val="000000"/>
                </a:solidFill>
                <a:latin typeface="Calibri" panose="02020603050405020304" pitchFamily="2"/>
              </a:rPr>
              <a:t>forme juridique d’exercice actuelle de chacun, </a:t>
            </a:r>
          </a:p>
          <a:p>
            <a:pPr marL="1143000" marR="0" indent="0" algn="l">
              <a:lnSpc>
                <a:spcPts val="1100"/>
              </a:lnSpc>
              <a:spcBef>
                <a:spcPts val="210"/>
              </a:spcBef>
              <a:spcAft>
                <a:spcPts val="0"/>
              </a:spcAft>
            </a:pPr>
            <a:r>
              <a:rPr lang="fr-FR" sz="1100" spc="0">
                <a:solidFill>
                  <a:srgbClr val="000000"/>
                </a:solidFill>
                <a:latin typeface="Calibri" panose="02020603050405020304" pitchFamily="2"/>
              </a:rPr>
              <a:t>Emargement – Pré test </a:t>
            </a:r>
          </a:p>
          <a:p>
            <a:pPr marL="1143000" marR="822960" indent="0" algn="l">
              <a:lnSpc>
                <a:spcPts val="1300"/>
              </a:lnSpc>
              <a:spcBef>
                <a:spcPts val="1355"/>
              </a:spcBef>
              <a:spcAft>
                <a:spcPts val="0"/>
              </a:spcAft>
              <a:tabLst>
                <a:tab pos="1143000" algn="l"/>
              </a:tabLst>
            </a:pPr>
            <a:r>
              <a:rPr lang="fr-FR" sz="1100" spc="0">
                <a:solidFill>
                  <a:srgbClr val="000000"/>
                </a:solidFill>
                <a:latin typeface="Calibri" panose="02020603050405020304" pitchFamily="2"/>
              </a:rPr>
              <a:t>09h10 - 10h10 En plénière – Exposé de l’expert sur les formules juridiques d’exercice multidisciplinaires </a:t>
            </a:r>
          </a:p>
          <a:p>
            <a:pPr marL="1143000" marR="0" indent="137160" algn="l">
              <a:lnSpc>
                <a:spcPts val="1100"/>
              </a:lnSpc>
              <a:spcBef>
                <a:spcPts val="210"/>
              </a:spcBef>
              <a:spcAft>
                <a:spcPts val="0"/>
              </a:spcAft>
              <a:buFont typeface="Calibri"/>
              <a:buAutoNum type="arabicPeriod"/>
            </a:pPr>
            <a:r>
              <a:rPr lang="fr-FR" sz="1100" spc="0">
                <a:solidFill>
                  <a:srgbClr val="000000"/>
                </a:solidFill>
                <a:latin typeface="Calibri" panose="02020603050405020304" pitchFamily="2"/>
              </a:rPr>
              <a:t>SCM (Société civile de Moyens) mono ou pluridisciplinaire </a:t>
            </a:r>
          </a:p>
          <a:p>
            <a:pPr marL="1143000" marR="0" indent="137160" algn="l">
              <a:lnSpc>
                <a:spcPts val="1100"/>
              </a:lnSpc>
              <a:spcBef>
                <a:spcPts val="210"/>
              </a:spcBef>
              <a:spcAft>
                <a:spcPts val="0"/>
              </a:spcAft>
              <a:buFont typeface="Calibri"/>
              <a:buAutoNum type="arabicPeriod"/>
            </a:pPr>
            <a:r>
              <a:rPr lang="fr-FR" sz="1100" spc="0">
                <a:solidFill>
                  <a:srgbClr val="000000"/>
                </a:solidFill>
                <a:latin typeface="Calibri" panose="02020603050405020304" pitchFamily="2"/>
              </a:rPr>
              <a:t>SCP (Société Civile Professionnelle) </a:t>
            </a:r>
          </a:p>
          <a:p>
            <a:pPr marL="1143000" marR="0" indent="137160" algn="l">
              <a:lnSpc>
                <a:spcPts val="1100"/>
              </a:lnSpc>
              <a:spcBef>
                <a:spcPts val="230"/>
              </a:spcBef>
              <a:spcAft>
                <a:spcPts val="0"/>
              </a:spcAft>
              <a:buFont typeface="Calibri"/>
              <a:buAutoNum type="arabicPeriod"/>
            </a:pPr>
            <a:r>
              <a:rPr lang="fr-FR" sz="1100" spc="0">
                <a:solidFill>
                  <a:srgbClr val="000000"/>
                </a:solidFill>
                <a:latin typeface="Calibri" panose="02020603050405020304" pitchFamily="2"/>
              </a:rPr>
              <a:t>SEL (Société d’Exercice Libérale) </a:t>
            </a:r>
          </a:p>
          <a:p>
            <a:pPr marL="1143000" marR="0" indent="0" algn="l">
              <a:lnSpc>
                <a:spcPts val="1100"/>
              </a:lnSpc>
              <a:spcBef>
                <a:spcPts val="230"/>
              </a:spcBef>
              <a:spcAft>
                <a:spcPts val="0"/>
              </a:spcAft>
            </a:pPr>
            <a:r>
              <a:rPr lang="fr-FR" sz="1100" spc="-5">
                <a:solidFill>
                  <a:srgbClr val="000000"/>
                </a:solidFill>
                <a:latin typeface="Calibri" panose="02020603050405020304" pitchFamily="2"/>
              </a:rPr>
              <a:t>Les statuts, </a:t>
            </a:r>
          </a:p>
          <a:p>
            <a:pPr marL="1143000" marR="0" indent="0" algn="l">
              <a:lnSpc>
                <a:spcPts val="1100"/>
              </a:lnSpc>
              <a:spcBef>
                <a:spcPts val="230"/>
              </a:spcBef>
              <a:spcAft>
                <a:spcPts val="0"/>
              </a:spcAft>
            </a:pPr>
            <a:r>
              <a:rPr lang="fr-FR" sz="1100" spc="0">
                <a:solidFill>
                  <a:srgbClr val="000000"/>
                </a:solidFill>
                <a:latin typeface="Calibri" panose="02020603050405020304" pitchFamily="2"/>
              </a:rPr>
              <a:t>L’enregistrement et la déclaration de la société </a:t>
            </a:r>
          </a:p>
          <a:p>
            <a:pPr marL="1143000" marR="0" indent="0" algn="l">
              <a:lnSpc>
                <a:spcPts val="1100"/>
              </a:lnSpc>
              <a:spcBef>
                <a:spcPts val="210"/>
              </a:spcBef>
              <a:spcAft>
                <a:spcPts val="0"/>
              </a:spcAft>
            </a:pPr>
            <a:r>
              <a:rPr lang="fr-FR" sz="1100" spc="0">
                <a:solidFill>
                  <a:srgbClr val="000000"/>
                </a:solidFill>
                <a:latin typeface="Calibri" panose="02020603050405020304" pitchFamily="2"/>
              </a:rPr>
              <a:t>Les incidences fiscales : TVA, IS </a:t>
            </a:r>
          </a:p>
          <a:p>
            <a:pPr marL="1143000" marR="0" indent="0" algn="l">
              <a:lnSpc>
                <a:spcPts val="1100"/>
              </a:lnSpc>
              <a:spcBef>
                <a:spcPts val="230"/>
              </a:spcBef>
              <a:spcAft>
                <a:spcPts val="0"/>
              </a:spcAft>
            </a:pPr>
            <a:r>
              <a:rPr lang="fr-FR" sz="1100" spc="0">
                <a:solidFill>
                  <a:srgbClr val="000000"/>
                </a:solidFill>
                <a:latin typeface="Calibri" panose="02020603050405020304" pitchFamily="2"/>
              </a:rPr>
              <a:t>Les règles comptables : clés de répartition, apports en compte courant, ... </a:t>
            </a:r>
          </a:p>
          <a:p>
            <a:pPr marL="1143000" marR="182880" indent="0" algn="l">
              <a:lnSpc>
                <a:spcPts val="1300"/>
              </a:lnSpc>
              <a:spcBef>
                <a:spcPts val="1355"/>
              </a:spcBef>
              <a:spcAft>
                <a:spcPts val="0"/>
              </a:spcAft>
            </a:pPr>
            <a:r>
              <a:rPr lang="fr-FR" sz="1100" spc="0">
                <a:solidFill>
                  <a:srgbClr val="000000"/>
                </a:solidFill>
                <a:latin typeface="Calibri" panose="02020603050405020304" pitchFamily="2"/>
              </a:rPr>
              <a:t>Questions et discussion sur les avantages et les inconvénients de ces 3 formules : les obligations statutaires des associés, le rôle du gérant. </a:t>
            </a:r>
          </a:p>
          <a:p>
            <a:pPr marL="45720" marR="0" indent="0" algn="l">
              <a:lnSpc>
                <a:spcPts val="1100"/>
              </a:lnSpc>
              <a:spcBef>
                <a:spcPts val="1555"/>
              </a:spcBef>
              <a:spcAft>
                <a:spcPts val="0"/>
              </a:spcAft>
              <a:tabLst>
                <a:tab pos="1143000" algn="l"/>
              </a:tabLst>
            </a:pPr>
            <a:r>
              <a:rPr lang="fr-FR" sz="1100" spc="0">
                <a:solidFill>
                  <a:srgbClr val="000000"/>
                </a:solidFill>
                <a:latin typeface="Calibri" panose="02020603050405020304" pitchFamily="2"/>
              </a:rPr>
              <a:t>10h10 - 10h50 Travaux d’atelier en 2 sous-groupes sur les exemples d’exercices. </a:t>
            </a:r>
          </a:p>
          <a:p>
            <a:pPr marL="1143000" marR="182880" indent="0" algn="l">
              <a:lnSpc>
                <a:spcPts val="1300"/>
              </a:lnSpc>
              <a:spcBef>
                <a:spcPts val="0"/>
              </a:spcBef>
              <a:spcAft>
                <a:spcPts val="0"/>
              </a:spcAft>
            </a:pPr>
            <a:r>
              <a:rPr lang="fr-FR" sz="1100" spc="0">
                <a:solidFill>
                  <a:srgbClr val="000000"/>
                </a:solidFill>
                <a:latin typeface="Calibri" panose="02020603050405020304" pitchFamily="2"/>
              </a:rPr>
              <a:t>A partir d’exemples de statuts de contrat d’exercice réels, discussion sur les avantages et les inconvénients, les droits et les devoirs des associés et le rôle du gérant. Rôle de l’ordre des médecins, place des conseils juridiques et fiscaux. (Les modèles de statuts circulent entre les ateliers). </a:t>
            </a:r>
          </a:p>
          <a:p>
            <a:pPr marL="45720" marR="0" indent="0" algn="l">
              <a:lnSpc>
                <a:spcPts val="1300"/>
              </a:lnSpc>
              <a:spcBef>
                <a:spcPts val="1710"/>
              </a:spcBef>
              <a:spcAft>
                <a:spcPts val="0"/>
              </a:spcAft>
              <a:tabLst>
                <a:tab pos="1143000" algn="l"/>
              </a:tabLst>
            </a:pPr>
            <a:r>
              <a:rPr lang="fr-FR" sz="1100" spc="-10">
                <a:solidFill>
                  <a:srgbClr val="000000"/>
                </a:solidFill>
                <a:latin typeface="Calibri" panose="02020603050405020304" pitchFamily="2"/>
              </a:rPr>
              <a:t>10h50 - 11h10 </a:t>
            </a:r>
            <a:r>
              <a:rPr lang="fr-FR" sz="1300" b="1" spc="-10">
                <a:solidFill>
                  <a:srgbClr val="000000"/>
                </a:solidFill>
                <a:latin typeface="Calibri" panose="02020603050405020304" pitchFamily="2"/>
              </a:rPr>
              <a:t>Pause </a:t>
            </a:r>
          </a:p>
          <a:p>
            <a:pPr marL="1143000" marR="228600" indent="0" algn="l">
              <a:lnSpc>
                <a:spcPts val="1300"/>
              </a:lnSpc>
              <a:spcBef>
                <a:spcPts val="1250"/>
              </a:spcBef>
              <a:spcAft>
                <a:spcPts val="0"/>
              </a:spcAft>
              <a:tabLst>
                <a:tab pos="1143000" algn="l"/>
              </a:tabLst>
            </a:pPr>
            <a:r>
              <a:rPr lang="fr-FR" sz="1100" spc="0">
                <a:solidFill>
                  <a:srgbClr val="000000"/>
                </a:solidFill>
                <a:latin typeface="Calibri" panose="02020603050405020304" pitchFamily="2"/>
              </a:rPr>
              <a:t>11h10 - 12h10 Travail d’ateliers en 2 sous-groupes. Les sociétés d’exercice multi-professionnel. A partir d’exemples de statuts de contrats d’exercice, étude des contraintes statutaires et des modalités de gestion des sociétés d’exercice pluri-professionnels qui sont appelées à se développer. </a:t>
            </a:r>
          </a:p>
          <a:p>
            <a:pPr marL="1143000" marR="0" indent="137160" algn="l">
              <a:lnSpc>
                <a:spcPts val="1100"/>
              </a:lnSpc>
              <a:spcBef>
                <a:spcPts val="215"/>
              </a:spcBef>
              <a:spcAft>
                <a:spcPts val="0"/>
              </a:spcAft>
              <a:buFont typeface="Calibri"/>
              <a:buAutoNum type="arabicPeriod"/>
            </a:pPr>
            <a:r>
              <a:rPr lang="fr-FR" sz="1100" spc="0">
                <a:solidFill>
                  <a:srgbClr val="000000"/>
                </a:solidFill>
                <a:latin typeface="Calibri" panose="02020603050405020304" pitchFamily="2"/>
              </a:rPr>
              <a:t>SISA (Société Interprofessionnelle de Soins Ambulatoires) </a:t>
            </a:r>
          </a:p>
          <a:p>
            <a:pPr marL="1143000" marR="0" indent="137160" algn="l">
              <a:lnSpc>
                <a:spcPts val="1100"/>
              </a:lnSpc>
              <a:spcBef>
                <a:spcPts val="215"/>
              </a:spcBef>
              <a:spcAft>
                <a:spcPts val="0"/>
              </a:spcAft>
              <a:buFont typeface="Calibri"/>
              <a:buAutoNum type="arabicPeriod"/>
            </a:pPr>
            <a:r>
              <a:rPr lang="fr-FR" sz="1100" spc="0">
                <a:solidFill>
                  <a:srgbClr val="000000"/>
                </a:solidFill>
                <a:latin typeface="Calibri" panose="02020603050405020304" pitchFamily="2"/>
              </a:rPr>
              <a:t>MSP (Maison de Santé Pluridisciplinaire) soumise à Règlement arbitral </a:t>
            </a:r>
          </a:p>
          <a:p>
            <a:pPr marL="1143000" marR="0" indent="137160" algn="l">
              <a:lnSpc>
                <a:spcPts val="1300"/>
              </a:lnSpc>
              <a:spcBef>
                <a:spcPts val="0"/>
              </a:spcBef>
              <a:spcAft>
                <a:spcPts val="4000"/>
              </a:spcAft>
              <a:buFont typeface="Calibri"/>
              <a:buAutoNum type="arabicPeriod"/>
            </a:pPr>
            <a:r>
              <a:rPr lang="fr-FR" sz="1100" spc="0">
                <a:solidFill>
                  <a:srgbClr val="000000"/>
                </a:solidFill>
                <a:latin typeface="Calibri" panose="02020603050405020304" pitchFamily="2"/>
              </a:rPr>
              <a:t>Les contrats de collaboration libérale et salariée </a:t>
            </a:r>
            <a:r>
              <a:t/>
            </a:r>
            <a:br/>
            <a:r>
              <a:rPr lang="fr-FR" sz="1100" spc="0">
                <a:solidFill>
                  <a:srgbClr val="000000"/>
                </a:solidFill>
                <a:latin typeface="Calibri" panose="02020603050405020304" pitchFamily="2"/>
              </a:rPr>
              <a:t>Questions/Discussion. </a:t>
            </a:r>
          </a:p>
        </p:txBody>
      </p:sp>
    </p:spTree>
    <p:extLst>
      <p:ext uri="{BB962C8B-B14F-4D97-AF65-F5344CB8AC3E}">
        <p14:creationId xmlns:p14="http://schemas.microsoft.com/office/powerpoint/2010/main" val="229933367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 xmlns:a16="http://schemas.microsoft.com/office/drawing/2014/main" id="{40944D8C-19ED-4568-9EAD-3AC04EE4E810}"/>
              </a:ext>
            </a:extLst>
          </p:cNvPr>
          <p:cNvSpPr>
            <a:spLocks noGrp="1"/>
          </p:cNvSpPr>
          <p:nvPr>
            <p:ph type="ctrTitle"/>
          </p:nvPr>
        </p:nvSpPr>
        <p:spPr>
          <a:xfrm>
            <a:off x="2376488" y="1749425"/>
            <a:ext cx="14254162" cy="3722688"/>
          </a:xfrm>
        </p:spPr>
        <p:txBody>
          <a:bodyPr anchor="b"/>
          <a:lstStyle>
            <a:lvl1pPr algn="ctr">
              <a:defRPr sz="6000"/>
            </a:lvl1pPr>
          </a:lstStyle>
          <a:p>
            <a:r>
              <a:rPr lang="fr-FR"/>
              <a:t>Modifiez le style du titre</a:t>
            </a:r>
          </a:p>
        </p:txBody>
      </p:sp>
      <p:sp>
        <p:nvSpPr>
          <p:cNvPr id="3" name="Sous-titre 2">
            <a:extLst>
              <a:ext uri="{FF2B5EF4-FFF2-40B4-BE49-F238E27FC236}">
                <a16:creationId xmlns="" xmlns:a16="http://schemas.microsoft.com/office/drawing/2014/main" id="{5998DB0D-688D-4499-A4FD-F308EFD19BA0}"/>
              </a:ext>
            </a:extLst>
          </p:cNvPr>
          <p:cNvSpPr>
            <a:spLocks noGrp="1"/>
          </p:cNvSpPr>
          <p:nvPr>
            <p:ph type="subTitle" idx="1"/>
          </p:nvPr>
        </p:nvSpPr>
        <p:spPr>
          <a:xfrm>
            <a:off x="2376488" y="5614988"/>
            <a:ext cx="14254162" cy="25828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 xmlns:a16="http://schemas.microsoft.com/office/drawing/2014/main" id="{EC6B8027-282A-462A-97BE-EAAB6F678FD3}"/>
              </a:ext>
            </a:extLst>
          </p:cNvPr>
          <p:cNvSpPr>
            <a:spLocks noGrp="1"/>
          </p:cNvSpPr>
          <p:nvPr>
            <p:ph type="dt" sz="half" idx="10"/>
          </p:nvPr>
        </p:nvSpPr>
        <p:spPr/>
        <p:txBody>
          <a:bodyPr/>
          <a:lstStyle/>
          <a:p>
            <a:endParaRPr lang="fr-FR"/>
          </a:p>
        </p:txBody>
      </p:sp>
      <p:sp>
        <p:nvSpPr>
          <p:cNvPr id="5" name="Espace réservé du pied de page 4">
            <a:extLst>
              <a:ext uri="{FF2B5EF4-FFF2-40B4-BE49-F238E27FC236}">
                <a16:creationId xmlns="" xmlns:a16="http://schemas.microsoft.com/office/drawing/2014/main" id="{0573C0B2-BCF3-4822-B83A-E7F652C948DB}"/>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 xmlns:a16="http://schemas.microsoft.com/office/drawing/2014/main" id="{A024426F-B58E-48F6-BC22-046A057E1D9A}"/>
              </a:ext>
            </a:extLst>
          </p:cNvPr>
          <p:cNvSpPr>
            <a:spLocks noGrp="1"/>
          </p:cNvSpPr>
          <p:nvPr>
            <p:ph type="sldNum" sz="quarter" idx="12"/>
          </p:nvPr>
        </p:nvSpPr>
        <p:spPr/>
        <p:txBody>
          <a:bodyPr/>
          <a:lstStyle/>
          <a:p>
            <a:fld id="{B2710588-D45B-4707-8FA8-E662B1BC78AC}" type="slidenum">
              <a:rPr lang="fr-FR" smtClean="0"/>
              <a:t>‹#›</a:t>
            </a:fld>
            <a:endParaRPr lang="fr-FR"/>
          </a:p>
        </p:txBody>
      </p:sp>
    </p:spTree>
    <p:extLst>
      <p:ext uri="{BB962C8B-B14F-4D97-AF65-F5344CB8AC3E}">
        <p14:creationId xmlns:p14="http://schemas.microsoft.com/office/powerpoint/2010/main" val="199391442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 xmlns:a16="http://schemas.microsoft.com/office/drawing/2014/main" id="{392F56E0-A584-47A2-B9F6-BA4878591308}"/>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 xmlns:a16="http://schemas.microsoft.com/office/drawing/2014/main" id="{7A4017EB-ACC4-4CCC-8B3C-7669F0BEB092}"/>
              </a:ext>
            </a:extLst>
          </p:cNvPr>
          <p:cNvSpPr>
            <a:spLocks noGrp="1"/>
          </p:cNvSpPr>
          <p:nvPr>
            <p:ph idx="1"/>
          </p:nvPr>
        </p:nvSpPr>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 xmlns:a16="http://schemas.microsoft.com/office/drawing/2014/main" id="{FD9B1627-788E-423E-A849-41EE3024ADAE}"/>
              </a:ext>
            </a:extLst>
          </p:cNvPr>
          <p:cNvSpPr>
            <a:spLocks noGrp="1"/>
          </p:cNvSpPr>
          <p:nvPr>
            <p:ph type="dt" sz="half" idx="10"/>
          </p:nvPr>
        </p:nvSpPr>
        <p:spPr/>
        <p:txBody>
          <a:bodyPr/>
          <a:lstStyle/>
          <a:p>
            <a:endParaRPr lang="fr-FR"/>
          </a:p>
        </p:txBody>
      </p:sp>
      <p:sp>
        <p:nvSpPr>
          <p:cNvPr id="5" name="Espace réservé du pied de page 4">
            <a:extLst>
              <a:ext uri="{FF2B5EF4-FFF2-40B4-BE49-F238E27FC236}">
                <a16:creationId xmlns="" xmlns:a16="http://schemas.microsoft.com/office/drawing/2014/main" id="{5DB98D09-BB69-4EE8-A77D-6747AFF3640C}"/>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 xmlns:a16="http://schemas.microsoft.com/office/drawing/2014/main" id="{D738EC5D-3F32-4F98-817C-131CFD0A2591}"/>
              </a:ext>
            </a:extLst>
          </p:cNvPr>
          <p:cNvSpPr>
            <a:spLocks noGrp="1"/>
          </p:cNvSpPr>
          <p:nvPr>
            <p:ph type="sldNum" sz="quarter" idx="12"/>
          </p:nvPr>
        </p:nvSpPr>
        <p:spPr/>
        <p:txBody>
          <a:bodyPr/>
          <a:lstStyle/>
          <a:p>
            <a:fld id="{B2710588-D45B-4707-8FA8-E662B1BC78AC}" type="slidenum">
              <a:rPr lang="fr-FR" smtClean="0"/>
              <a:t>‹#›</a:t>
            </a:fld>
            <a:endParaRPr lang="fr-FR"/>
          </a:p>
        </p:txBody>
      </p:sp>
    </p:spTree>
    <p:extLst>
      <p:ext uri="{BB962C8B-B14F-4D97-AF65-F5344CB8AC3E}">
        <p14:creationId xmlns:p14="http://schemas.microsoft.com/office/powerpoint/2010/main" val="94145956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 xmlns:a16="http://schemas.microsoft.com/office/drawing/2014/main" id="{55F17FA0-BD7E-401C-BB6B-119BC2F070DD}"/>
              </a:ext>
            </a:extLst>
          </p:cNvPr>
          <p:cNvSpPr>
            <a:spLocks noGrp="1"/>
          </p:cNvSpPr>
          <p:nvPr>
            <p:ph type="title"/>
          </p:nvPr>
        </p:nvSpPr>
        <p:spPr>
          <a:xfrm>
            <a:off x="1296988" y="2665413"/>
            <a:ext cx="16394112" cy="4448175"/>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 xmlns:a16="http://schemas.microsoft.com/office/drawing/2014/main" id="{5DCF9FCB-56A1-498C-8AF0-C431C5A1E597}"/>
              </a:ext>
            </a:extLst>
          </p:cNvPr>
          <p:cNvSpPr>
            <a:spLocks noGrp="1"/>
          </p:cNvSpPr>
          <p:nvPr>
            <p:ph type="body" idx="1"/>
          </p:nvPr>
        </p:nvSpPr>
        <p:spPr>
          <a:xfrm>
            <a:off x="1296988" y="7154863"/>
            <a:ext cx="16394112" cy="23383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Modifier les styles du texte du masque</a:t>
            </a:r>
          </a:p>
        </p:txBody>
      </p:sp>
      <p:sp>
        <p:nvSpPr>
          <p:cNvPr id="4" name="Espace réservé de la date 3">
            <a:extLst>
              <a:ext uri="{FF2B5EF4-FFF2-40B4-BE49-F238E27FC236}">
                <a16:creationId xmlns="" xmlns:a16="http://schemas.microsoft.com/office/drawing/2014/main" id="{13F0E6DE-0D60-4993-9967-85A05A207E30}"/>
              </a:ext>
            </a:extLst>
          </p:cNvPr>
          <p:cNvSpPr>
            <a:spLocks noGrp="1"/>
          </p:cNvSpPr>
          <p:nvPr>
            <p:ph type="dt" sz="half" idx="10"/>
          </p:nvPr>
        </p:nvSpPr>
        <p:spPr/>
        <p:txBody>
          <a:bodyPr/>
          <a:lstStyle/>
          <a:p>
            <a:endParaRPr lang="fr-FR"/>
          </a:p>
        </p:txBody>
      </p:sp>
      <p:sp>
        <p:nvSpPr>
          <p:cNvPr id="5" name="Espace réservé du pied de page 4">
            <a:extLst>
              <a:ext uri="{FF2B5EF4-FFF2-40B4-BE49-F238E27FC236}">
                <a16:creationId xmlns="" xmlns:a16="http://schemas.microsoft.com/office/drawing/2014/main" id="{FC4479DC-81E0-4034-991F-E18C26418A4E}"/>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 xmlns:a16="http://schemas.microsoft.com/office/drawing/2014/main" id="{132BC013-42B1-4920-B626-F7323027A9E6}"/>
              </a:ext>
            </a:extLst>
          </p:cNvPr>
          <p:cNvSpPr>
            <a:spLocks noGrp="1"/>
          </p:cNvSpPr>
          <p:nvPr>
            <p:ph type="sldNum" sz="quarter" idx="12"/>
          </p:nvPr>
        </p:nvSpPr>
        <p:spPr/>
        <p:txBody>
          <a:bodyPr/>
          <a:lstStyle/>
          <a:p>
            <a:fld id="{B2710588-D45B-4707-8FA8-E662B1BC78AC}" type="slidenum">
              <a:rPr lang="fr-FR" smtClean="0"/>
              <a:t>‹#›</a:t>
            </a:fld>
            <a:endParaRPr lang="fr-FR"/>
          </a:p>
        </p:txBody>
      </p:sp>
    </p:spTree>
    <p:extLst>
      <p:ext uri="{BB962C8B-B14F-4D97-AF65-F5344CB8AC3E}">
        <p14:creationId xmlns:p14="http://schemas.microsoft.com/office/powerpoint/2010/main" val="353825271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 xmlns:a16="http://schemas.microsoft.com/office/drawing/2014/main" id="{7959FED0-7951-4688-87C7-D13492C65020}"/>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 xmlns:a16="http://schemas.microsoft.com/office/drawing/2014/main" id="{8054F2EA-C318-43A0-BC0D-D09C116A502D}"/>
              </a:ext>
            </a:extLst>
          </p:cNvPr>
          <p:cNvSpPr>
            <a:spLocks noGrp="1"/>
          </p:cNvSpPr>
          <p:nvPr>
            <p:ph sz="half" idx="1"/>
          </p:nvPr>
        </p:nvSpPr>
        <p:spPr>
          <a:xfrm>
            <a:off x="1306513" y="2846388"/>
            <a:ext cx="8120062" cy="6783387"/>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 xmlns:a16="http://schemas.microsoft.com/office/drawing/2014/main" id="{B4E60929-B9DB-4F70-A32F-F34B2BB45F44}"/>
              </a:ext>
            </a:extLst>
          </p:cNvPr>
          <p:cNvSpPr>
            <a:spLocks noGrp="1"/>
          </p:cNvSpPr>
          <p:nvPr>
            <p:ph sz="half" idx="2"/>
          </p:nvPr>
        </p:nvSpPr>
        <p:spPr>
          <a:xfrm>
            <a:off x="9578975" y="2846388"/>
            <a:ext cx="8121650" cy="6783387"/>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 xmlns:a16="http://schemas.microsoft.com/office/drawing/2014/main" id="{6BDDEC05-DC68-4F15-B6EC-86FB7492694F}"/>
              </a:ext>
            </a:extLst>
          </p:cNvPr>
          <p:cNvSpPr>
            <a:spLocks noGrp="1"/>
          </p:cNvSpPr>
          <p:nvPr>
            <p:ph type="dt" sz="half" idx="10"/>
          </p:nvPr>
        </p:nvSpPr>
        <p:spPr/>
        <p:txBody>
          <a:bodyPr/>
          <a:lstStyle/>
          <a:p>
            <a:endParaRPr lang="fr-FR"/>
          </a:p>
        </p:txBody>
      </p:sp>
      <p:sp>
        <p:nvSpPr>
          <p:cNvPr id="6" name="Espace réservé du pied de page 5">
            <a:extLst>
              <a:ext uri="{FF2B5EF4-FFF2-40B4-BE49-F238E27FC236}">
                <a16:creationId xmlns="" xmlns:a16="http://schemas.microsoft.com/office/drawing/2014/main" id="{A5545F67-03DB-437D-950C-32B17CA74801}"/>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 xmlns:a16="http://schemas.microsoft.com/office/drawing/2014/main" id="{2D26D88E-177B-4870-9EED-BD1D554D4975}"/>
              </a:ext>
            </a:extLst>
          </p:cNvPr>
          <p:cNvSpPr>
            <a:spLocks noGrp="1"/>
          </p:cNvSpPr>
          <p:nvPr>
            <p:ph type="sldNum" sz="quarter" idx="12"/>
          </p:nvPr>
        </p:nvSpPr>
        <p:spPr/>
        <p:txBody>
          <a:bodyPr/>
          <a:lstStyle/>
          <a:p>
            <a:fld id="{B2710588-D45B-4707-8FA8-E662B1BC78AC}" type="slidenum">
              <a:rPr lang="fr-FR" smtClean="0"/>
              <a:t>‹#›</a:t>
            </a:fld>
            <a:endParaRPr lang="fr-FR"/>
          </a:p>
        </p:txBody>
      </p:sp>
    </p:spTree>
    <p:extLst>
      <p:ext uri="{BB962C8B-B14F-4D97-AF65-F5344CB8AC3E}">
        <p14:creationId xmlns:p14="http://schemas.microsoft.com/office/powerpoint/2010/main" val="28436832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 xmlns:a16="http://schemas.microsoft.com/office/drawing/2014/main" id="{4A9994DE-437D-4509-A8D1-BEB02D7B6342}"/>
              </a:ext>
            </a:extLst>
          </p:cNvPr>
          <p:cNvSpPr>
            <a:spLocks noGrp="1"/>
          </p:cNvSpPr>
          <p:nvPr>
            <p:ph type="title"/>
          </p:nvPr>
        </p:nvSpPr>
        <p:spPr>
          <a:xfrm>
            <a:off x="1309688" y="569913"/>
            <a:ext cx="16392525" cy="2065337"/>
          </a:xfrm>
        </p:spPr>
        <p:txBody>
          <a:bodyPr/>
          <a:lstStyle/>
          <a:p>
            <a:r>
              <a:rPr lang="fr-FR"/>
              <a:t>Modifiez le style du titre</a:t>
            </a:r>
          </a:p>
        </p:txBody>
      </p:sp>
      <p:sp>
        <p:nvSpPr>
          <p:cNvPr id="3" name="Espace réservé du texte 2">
            <a:extLst>
              <a:ext uri="{FF2B5EF4-FFF2-40B4-BE49-F238E27FC236}">
                <a16:creationId xmlns="" xmlns:a16="http://schemas.microsoft.com/office/drawing/2014/main" id="{523BB949-7796-4A02-B303-30F66FA4FBC6}"/>
              </a:ext>
            </a:extLst>
          </p:cNvPr>
          <p:cNvSpPr>
            <a:spLocks noGrp="1"/>
          </p:cNvSpPr>
          <p:nvPr>
            <p:ph type="body" idx="1"/>
          </p:nvPr>
        </p:nvSpPr>
        <p:spPr>
          <a:xfrm>
            <a:off x="1309688" y="2620963"/>
            <a:ext cx="8040687" cy="128428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4" name="Espace réservé du contenu 3">
            <a:extLst>
              <a:ext uri="{FF2B5EF4-FFF2-40B4-BE49-F238E27FC236}">
                <a16:creationId xmlns="" xmlns:a16="http://schemas.microsoft.com/office/drawing/2014/main" id="{5FB08416-07E8-4107-BAF2-EBD4E3C1357E}"/>
              </a:ext>
            </a:extLst>
          </p:cNvPr>
          <p:cNvSpPr>
            <a:spLocks noGrp="1"/>
          </p:cNvSpPr>
          <p:nvPr>
            <p:ph sz="half" idx="2"/>
          </p:nvPr>
        </p:nvSpPr>
        <p:spPr>
          <a:xfrm>
            <a:off x="1309688" y="3905250"/>
            <a:ext cx="8040687" cy="5745163"/>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 xmlns:a16="http://schemas.microsoft.com/office/drawing/2014/main" id="{9A864B59-501B-46FD-9AE5-44FA59AE5583}"/>
              </a:ext>
            </a:extLst>
          </p:cNvPr>
          <p:cNvSpPr>
            <a:spLocks noGrp="1"/>
          </p:cNvSpPr>
          <p:nvPr>
            <p:ph type="body" sz="quarter" idx="3"/>
          </p:nvPr>
        </p:nvSpPr>
        <p:spPr>
          <a:xfrm>
            <a:off x="9621838" y="2620963"/>
            <a:ext cx="8080375" cy="128428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6" name="Espace réservé du contenu 5">
            <a:extLst>
              <a:ext uri="{FF2B5EF4-FFF2-40B4-BE49-F238E27FC236}">
                <a16:creationId xmlns="" xmlns:a16="http://schemas.microsoft.com/office/drawing/2014/main" id="{B9198F77-2B80-4C07-AFC6-01101CC75F72}"/>
              </a:ext>
            </a:extLst>
          </p:cNvPr>
          <p:cNvSpPr>
            <a:spLocks noGrp="1"/>
          </p:cNvSpPr>
          <p:nvPr>
            <p:ph sz="quarter" idx="4"/>
          </p:nvPr>
        </p:nvSpPr>
        <p:spPr>
          <a:xfrm>
            <a:off x="9621838" y="3905250"/>
            <a:ext cx="8080375" cy="5745163"/>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 xmlns:a16="http://schemas.microsoft.com/office/drawing/2014/main" id="{B59DD701-B687-416D-83FA-9F0367E98DF5}"/>
              </a:ext>
            </a:extLst>
          </p:cNvPr>
          <p:cNvSpPr>
            <a:spLocks noGrp="1"/>
          </p:cNvSpPr>
          <p:nvPr>
            <p:ph type="dt" sz="half" idx="10"/>
          </p:nvPr>
        </p:nvSpPr>
        <p:spPr/>
        <p:txBody>
          <a:bodyPr/>
          <a:lstStyle/>
          <a:p>
            <a:endParaRPr lang="fr-FR"/>
          </a:p>
        </p:txBody>
      </p:sp>
      <p:sp>
        <p:nvSpPr>
          <p:cNvPr id="8" name="Espace réservé du pied de page 7">
            <a:extLst>
              <a:ext uri="{FF2B5EF4-FFF2-40B4-BE49-F238E27FC236}">
                <a16:creationId xmlns="" xmlns:a16="http://schemas.microsoft.com/office/drawing/2014/main" id="{CF8CEBF5-CD93-44D5-AF74-4371C448A53B}"/>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 xmlns:a16="http://schemas.microsoft.com/office/drawing/2014/main" id="{22CBA20F-EE3E-4977-A1CE-93B10AE912F1}"/>
              </a:ext>
            </a:extLst>
          </p:cNvPr>
          <p:cNvSpPr>
            <a:spLocks noGrp="1"/>
          </p:cNvSpPr>
          <p:nvPr>
            <p:ph type="sldNum" sz="quarter" idx="12"/>
          </p:nvPr>
        </p:nvSpPr>
        <p:spPr/>
        <p:txBody>
          <a:bodyPr/>
          <a:lstStyle/>
          <a:p>
            <a:fld id="{B2710588-D45B-4707-8FA8-E662B1BC78AC}" type="slidenum">
              <a:rPr lang="fr-FR" smtClean="0"/>
              <a:t>‹#›</a:t>
            </a:fld>
            <a:endParaRPr lang="fr-FR"/>
          </a:p>
        </p:txBody>
      </p:sp>
    </p:spTree>
    <p:extLst>
      <p:ext uri="{BB962C8B-B14F-4D97-AF65-F5344CB8AC3E}">
        <p14:creationId xmlns:p14="http://schemas.microsoft.com/office/powerpoint/2010/main" val="224274145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 xmlns:a16="http://schemas.microsoft.com/office/drawing/2014/main" id="{93BAA893-4C6B-4CC3-8C6D-167B9CE24010}"/>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 xmlns:a16="http://schemas.microsoft.com/office/drawing/2014/main" id="{DBE4678C-3F62-4735-9A98-54AAB73AAE9A}"/>
              </a:ext>
            </a:extLst>
          </p:cNvPr>
          <p:cNvSpPr>
            <a:spLocks noGrp="1"/>
          </p:cNvSpPr>
          <p:nvPr>
            <p:ph type="dt" sz="half" idx="10"/>
          </p:nvPr>
        </p:nvSpPr>
        <p:spPr/>
        <p:txBody>
          <a:bodyPr/>
          <a:lstStyle/>
          <a:p>
            <a:endParaRPr lang="fr-FR"/>
          </a:p>
        </p:txBody>
      </p:sp>
      <p:sp>
        <p:nvSpPr>
          <p:cNvPr id="4" name="Espace réservé du pied de page 3">
            <a:extLst>
              <a:ext uri="{FF2B5EF4-FFF2-40B4-BE49-F238E27FC236}">
                <a16:creationId xmlns="" xmlns:a16="http://schemas.microsoft.com/office/drawing/2014/main" id="{291D9BFF-AB5A-4C63-A9AD-4417DB71ADF7}"/>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 xmlns:a16="http://schemas.microsoft.com/office/drawing/2014/main" id="{E85C8A3E-0FB9-48B1-AC99-618F81864594}"/>
              </a:ext>
            </a:extLst>
          </p:cNvPr>
          <p:cNvSpPr>
            <a:spLocks noGrp="1"/>
          </p:cNvSpPr>
          <p:nvPr>
            <p:ph type="sldNum" sz="quarter" idx="12"/>
          </p:nvPr>
        </p:nvSpPr>
        <p:spPr/>
        <p:txBody>
          <a:bodyPr/>
          <a:lstStyle/>
          <a:p>
            <a:fld id="{B2710588-D45B-4707-8FA8-E662B1BC78AC}" type="slidenum">
              <a:rPr lang="fr-FR" smtClean="0"/>
              <a:t>‹#›</a:t>
            </a:fld>
            <a:endParaRPr lang="fr-FR"/>
          </a:p>
        </p:txBody>
      </p:sp>
    </p:spTree>
    <p:extLst>
      <p:ext uri="{BB962C8B-B14F-4D97-AF65-F5344CB8AC3E}">
        <p14:creationId xmlns:p14="http://schemas.microsoft.com/office/powerpoint/2010/main" val="163756298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 xmlns:a16="http://schemas.microsoft.com/office/drawing/2014/main" id="{B220EF57-A947-46AF-A5EC-40D29736AAC1}"/>
              </a:ext>
            </a:extLst>
          </p:cNvPr>
          <p:cNvSpPr>
            <a:spLocks noGrp="1"/>
          </p:cNvSpPr>
          <p:nvPr>
            <p:ph type="dt" sz="half" idx="10"/>
          </p:nvPr>
        </p:nvSpPr>
        <p:spPr/>
        <p:txBody>
          <a:bodyPr/>
          <a:lstStyle/>
          <a:p>
            <a:endParaRPr lang="fr-FR"/>
          </a:p>
        </p:txBody>
      </p:sp>
      <p:sp>
        <p:nvSpPr>
          <p:cNvPr id="3" name="Espace réservé du pied de page 2">
            <a:extLst>
              <a:ext uri="{FF2B5EF4-FFF2-40B4-BE49-F238E27FC236}">
                <a16:creationId xmlns="" xmlns:a16="http://schemas.microsoft.com/office/drawing/2014/main" id="{D8596D90-CA2A-4CDD-859F-8D10BB28F86A}"/>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 xmlns:a16="http://schemas.microsoft.com/office/drawing/2014/main" id="{88C98AB7-AADD-41B1-B4EB-74A17EB142E6}"/>
              </a:ext>
            </a:extLst>
          </p:cNvPr>
          <p:cNvSpPr>
            <a:spLocks noGrp="1"/>
          </p:cNvSpPr>
          <p:nvPr>
            <p:ph type="sldNum" sz="quarter" idx="12"/>
          </p:nvPr>
        </p:nvSpPr>
        <p:spPr/>
        <p:txBody>
          <a:bodyPr/>
          <a:lstStyle/>
          <a:p>
            <a:fld id="{B2710588-D45B-4707-8FA8-E662B1BC78AC}" type="slidenum">
              <a:rPr lang="fr-FR" smtClean="0"/>
              <a:t>‹#›</a:t>
            </a:fld>
            <a:endParaRPr lang="fr-FR"/>
          </a:p>
        </p:txBody>
      </p:sp>
    </p:spTree>
    <p:extLst>
      <p:ext uri="{BB962C8B-B14F-4D97-AF65-F5344CB8AC3E}">
        <p14:creationId xmlns:p14="http://schemas.microsoft.com/office/powerpoint/2010/main" val="129296364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 xmlns:a16="http://schemas.microsoft.com/office/drawing/2014/main" id="{7CCAB90D-4DA4-4BA7-A43C-D6F246BC3BEC}"/>
              </a:ext>
            </a:extLst>
          </p:cNvPr>
          <p:cNvSpPr>
            <a:spLocks noGrp="1"/>
          </p:cNvSpPr>
          <p:nvPr>
            <p:ph type="title"/>
          </p:nvPr>
        </p:nvSpPr>
        <p:spPr>
          <a:xfrm>
            <a:off x="1309688" y="712788"/>
            <a:ext cx="6129337" cy="249555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 xmlns:a16="http://schemas.microsoft.com/office/drawing/2014/main" id="{3464E6DA-0DDA-49C9-8947-100643E90048}"/>
              </a:ext>
            </a:extLst>
          </p:cNvPr>
          <p:cNvSpPr>
            <a:spLocks noGrp="1"/>
          </p:cNvSpPr>
          <p:nvPr>
            <p:ph idx="1"/>
          </p:nvPr>
        </p:nvSpPr>
        <p:spPr>
          <a:xfrm>
            <a:off x="8080375" y="1539875"/>
            <a:ext cx="9621838" cy="759777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 xmlns:a16="http://schemas.microsoft.com/office/drawing/2014/main" id="{FC840F1B-0CEE-4C95-8BB3-F655BEDEE94B}"/>
              </a:ext>
            </a:extLst>
          </p:cNvPr>
          <p:cNvSpPr>
            <a:spLocks noGrp="1"/>
          </p:cNvSpPr>
          <p:nvPr>
            <p:ph type="body" sz="half" idx="2"/>
          </p:nvPr>
        </p:nvSpPr>
        <p:spPr>
          <a:xfrm>
            <a:off x="1309688" y="3208338"/>
            <a:ext cx="6129337" cy="5942012"/>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Modifier les styles du texte du masque</a:t>
            </a:r>
          </a:p>
        </p:txBody>
      </p:sp>
      <p:sp>
        <p:nvSpPr>
          <p:cNvPr id="5" name="Espace réservé de la date 4">
            <a:extLst>
              <a:ext uri="{FF2B5EF4-FFF2-40B4-BE49-F238E27FC236}">
                <a16:creationId xmlns="" xmlns:a16="http://schemas.microsoft.com/office/drawing/2014/main" id="{FC6A3CFF-B3A3-4E6D-9EF8-F489F1248B1A}"/>
              </a:ext>
            </a:extLst>
          </p:cNvPr>
          <p:cNvSpPr>
            <a:spLocks noGrp="1"/>
          </p:cNvSpPr>
          <p:nvPr>
            <p:ph type="dt" sz="half" idx="10"/>
          </p:nvPr>
        </p:nvSpPr>
        <p:spPr/>
        <p:txBody>
          <a:bodyPr/>
          <a:lstStyle/>
          <a:p>
            <a:endParaRPr lang="fr-FR"/>
          </a:p>
        </p:txBody>
      </p:sp>
      <p:sp>
        <p:nvSpPr>
          <p:cNvPr id="6" name="Espace réservé du pied de page 5">
            <a:extLst>
              <a:ext uri="{FF2B5EF4-FFF2-40B4-BE49-F238E27FC236}">
                <a16:creationId xmlns="" xmlns:a16="http://schemas.microsoft.com/office/drawing/2014/main" id="{E952A6DD-5600-4814-8ADD-F9B1EE7FC676}"/>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 xmlns:a16="http://schemas.microsoft.com/office/drawing/2014/main" id="{AD1B6C41-B1F5-4C98-BEEA-4C1662B58358}"/>
              </a:ext>
            </a:extLst>
          </p:cNvPr>
          <p:cNvSpPr>
            <a:spLocks noGrp="1"/>
          </p:cNvSpPr>
          <p:nvPr>
            <p:ph type="sldNum" sz="quarter" idx="12"/>
          </p:nvPr>
        </p:nvSpPr>
        <p:spPr/>
        <p:txBody>
          <a:bodyPr/>
          <a:lstStyle/>
          <a:p>
            <a:fld id="{B2710588-D45B-4707-8FA8-E662B1BC78AC}" type="slidenum">
              <a:rPr lang="fr-FR" smtClean="0"/>
              <a:t>‹#›</a:t>
            </a:fld>
            <a:endParaRPr lang="fr-FR"/>
          </a:p>
        </p:txBody>
      </p:sp>
    </p:spTree>
    <p:extLst>
      <p:ext uri="{BB962C8B-B14F-4D97-AF65-F5344CB8AC3E}">
        <p14:creationId xmlns:p14="http://schemas.microsoft.com/office/powerpoint/2010/main" val="225388003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 xmlns:a16="http://schemas.microsoft.com/office/drawing/2014/main" id="{1D301885-862A-41C2-B65B-CBCC33E7892F}"/>
              </a:ext>
            </a:extLst>
          </p:cNvPr>
          <p:cNvSpPr>
            <a:spLocks noGrp="1"/>
          </p:cNvSpPr>
          <p:nvPr>
            <p:ph type="title"/>
          </p:nvPr>
        </p:nvSpPr>
        <p:spPr>
          <a:xfrm>
            <a:off x="1309688" y="712788"/>
            <a:ext cx="6129337" cy="249555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 xmlns:a16="http://schemas.microsoft.com/office/drawing/2014/main" id="{64BE911E-FE58-4335-B938-8A4EEF833402}"/>
              </a:ext>
            </a:extLst>
          </p:cNvPr>
          <p:cNvSpPr>
            <a:spLocks noGrp="1"/>
          </p:cNvSpPr>
          <p:nvPr>
            <p:ph type="pic" idx="1"/>
          </p:nvPr>
        </p:nvSpPr>
        <p:spPr>
          <a:xfrm>
            <a:off x="8080375" y="1539875"/>
            <a:ext cx="9621838" cy="759777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 xmlns:a16="http://schemas.microsoft.com/office/drawing/2014/main" id="{E29B1937-054B-454D-AE0E-79982FD6D148}"/>
              </a:ext>
            </a:extLst>
          </p:cNvPr>
          <p:cNvSpPr>
            <a:spLocks noGrp="1"/>
          </p:cNvSpPr>
          <p:nvPr>
            <p:ph type="body" sz="half" idx="2"/>
          </p:nvPr>
        </p:nvSpPr>
        <p:spPr>
          <a:xfrm>
            <a:off x="1309688" y="3208338"/>
            <a:ext cx="6129337" cy="5942012"/>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Modifier les styles du texte du masque</a:t>
            </a:r>
          </a:p>
        </p:txBody>
      </p:sp>
      <p:sp>
        <p:nvSpPr>
          <p:cNvPr id="5" name="Espace réservé de la date 4">
            <a:extLst>
              <a:ext uri="{FF2B5EF4-FFF2-40B4-BE49-F238E27FC236}">
                <a16:creationId xmlns="" xmlns:a16="http://schemas.microsoft.com/office/drawing/2014/main" id="{9CF3957F-B5F0-4A28-A12F-DB0BD211D945}"/>
              </a:ext>
            </a:extLst>
          </p:cNvPr>
          <p:cNvSpPr>
            <a:spLocks noGrp="1"/>
          </p:cNvSpPr>
          <p:nvPr>
            <p:ph type="dt" sz="half" idx="10"/>
          </p:nvPr>
        </p:nvSpPr>
        <p:spPr/>
        <p:txBody>
          <a:bodyPr/>
          <a:lstStyle/>
          <a:p>
            <a:endParaRPr lang="fr-FR"/>
          </a:p>
        </p:txBody>
      </p:sp>
      <p:sp>
        <p:nvSpPr>
          <p:cNvPr id="6" name="Espace réservé du pied de page 5">
            <a:extLst>
              <a:ext uri="{FF2B5EF4-FFF2-40B4-BE49-F238E27FC236}">
                <a16:creationId xmlns="" xmlns:a16="http://schemas.microsoft.com/office/drawing/2014/main" id="{221FB849-F175-4AE3-855B-EFF2F3B1D8F6}"/>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 xmlns:a16="http://schemas.microsoft.com/office/drawing/2014/main" id="{48128644-5B03-4755-83C4-F844D581536B}"/>
              </a:ext>
            </a:extLst>
          </p:cNvPr>
          <p:cNvSpPr>
            <a:spLocks noGrp="1"/>
          </p:cNvSpPr>
          <p:nvPr>
            <p:ph type="sldNum" sz="quarter" idx="12"/>
          </p:nvPr>
        </p:nvSpPr>
        <p:spPr/>
        <p:txBody>
          <a:bodyPr/>
          <a:lstStyle/>
          <a:p>
            <a:fld id="{B2710588-D45B-4707-8FA8-E662B1BC78AC}" type="slidenum">
              <a:rPr lang="fr-FR" smtClean="0"/>
              <a:t>‹#›</a:t>
            </a:fld>
            <a:endParaRPr lang="fr-FR"/>
          </a:p>
        </p:txBody>
      </p:sp>
    </p:spTree>
    <p:extLst>
      <p:ext uri="{BB962C8B-B14F-4D97-AF65-F5344CB8AC3E}">
        <p14:creationId xmlns:p14="http://schemas.microsoft.com/office/powerpoint/2010/main" val="105293088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 xmlns:a16="http://schemas.microsoft.com/office/drawing/2014/main" id="{5DC33073-62ED-4F32-AC44-FF0760C0B4F8}"/>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 xmlns:a16="http://schemas.microsoft.com/office/drawing/2014/main" id="{6E0F2D4A-715F-40C7-A716-C245E3D1BA65}"/>
              </a:ext>
            </a:extLst>
          </p:cNvPr>
          <p:cNvSpPr>
            <a:spLocks noGrp="1"/>
          </p:cNvSpPr>
          <p:nvPr>
            <p:ph type="body" orient="vert" idx="1"/>
          </p:nvPr>
        </p:nvSpPr>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 xmlns:a16="http://schemas.microsoft.com/office/drawing/2014/main" id="{BAE6E3DD-7C55-4771-8E70-8775F7848AD6}"/>
              </a:ext>
            </a:extLst>
          </p:cNvPr>
          <p:cNvSpPr>
            <a:spLocks noGrp="1"/>
          </p:cNvSpPr>
          <p:nvPr>
            <p:ph type="dt" sz="half" idx="10"/>
          </p:nvPr>
        </p:nvSpPr>
        <p:spPr/>
        <p:txBody>
          <a:bodyPr/>
          <a:lstStyle/>
          <a:p>
            <a:endParaRPr lang="fr-FR"/>
          </a:p>
        </p:txBody>
      </p:sp>
      <p:sp>
        <p:nvSpPr>
          <p:cNvPr id="5" name="Espace réservé du pied de page 4">
            <a:extLst>
              <a:ext uri="{FF2B5EF4-FFF2-40B4-BE49-F238E27FC236}">
                <a16:creationId xmlns="" xmlns:a16="http://schemas.microsoft.com/office/drawing/2014/main" id="{18D9313E-89AC-4088-908A-3EF9408E37BC}"/>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 xmlns:a16="http://schemas.microsoft.com/office/drawing/2014/main" id="{FCC313CC-96CF-4DA3-92B8-A216BCCED336}"/>
              </a:ext>
            </a:extLst>
          </p:cNvPr>
          <p:cNvSpPr>
            <a:spLocks noGrp="1"/>
          </p:cNvSpPr>
          <p:nvPr>
            <p:ph type="sldNum" sz="quarter" idx="12"/>
          </p:nvPr>
        </p:nvSpPr>
        <p:spPr/>
        <p:txBody>
          <a:bodyPr/>
          <a:lstStyle/>
          <a:p>
            <a:fld id="{B2710588-D45B-4707-8FA8-E662B1BC78AC}" type="slidenum">
              <a:rPr lang="fr-FR" smtClean="0"/>
              <a:t>‹#›</a:t>
            </a:fld>
            <a:endParaRPr lang="fr-FR"/>
          </a:p>
        </p:txBody>
      </p:sp>
    </p:spTree>
    <p:extLst>
      <p:ext uri="{BB962C8B-B14F-4D97-AF65-F5344CB8AC3E}">
        <p14:creationId xmlns:p14="http://schemas.microsoft.com/office/powerpoint/2010/main" val="56728177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 xmlns:a16="http://schemas.microsoft.com/office/drawing/2014/main" id="{4334E26E-4CE5-4739-8097-A695EB705008}"/>
              </a:ext>
            </a:extLst>
          </p:cNvPr>
          <p:cNvSpPr>
            <a:spLocks noGrp="1"/>
          </p:cNvSpPr>
          <p:nvPr>
            <p:ph type="title" orient="vert"/>
          </p:nvPr>
        </p:nvSpPr>
        <p:spPr>
          <a:xfrm>
            <a:off x="13603288" y="569913"/>
            <a:ext cx="4097337" cy="9059862"/>
          </a:xfrm>
        </p:spPr>
        <p:txBody>
          <a:bodyPr vert="eaVert"/>
          <a:lstStyle/>
          <a:p>
            <a:r>
              <a:rPr lang="fr-FR"/>
              <a:t>Modifiez le style du titre</a:t>
            </a:r>
          </a:p>
        </p:txBody>
      </p:sp>
      <p:sp>
        <p:nvSpPr>
          <p:cNvPr id="3" name="Espace réservé du texte vertical 2">
            <a:extLst>
              <a:ext uri="{FF2B5EF4-FFF2-40B4-BE49-F238E27FC236}">
                <a16:creationId xmlns="" xmlns:a16="http://schemas.microsoft.com/office/drawing/2014/main" id="{4D7BE211-0BCE-4E0A-AE6D-8E6D2C94A981}"/>
              </a:ext>
            </a:extLst>
          </p:cNvPr>
          <p:cNvSpPr>
            <a:spLocks noGrp="1"/>
          </p:cNvSpPr>
          <p:nvPr>
            <p:ph type="body" orient="vert" idx="1"/>
          </p:nvPr>
        </p:nvSpPr>
        <p:spPr>
          <a:xfrm>
            <a:off x="1306513" y="569913"/>
            <a:ext cx="12144375" cy="9059862"/>
          </a:xfrm>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 xmlns:a16="http://schemas.microsoft.com/office/drawing/2014/main" id="{7A9F1994-1DF0-413F-AAFE-CE7D95840025}"/>
              </a:ext>
            </a:extLst>
          </p:cNvPr>
          <p:cNvSpPr>
            <a:spLocks noGrp="1"/>
          </p:cNvSpPr>
          <p:nvPr>
            <p:ph type="dt" sz="half" idx="10"/>
          </p:nvPr>
        </p:nvSpPr>
        <p:spPr/>
        <p:txBody>
          <a:bodyPr/>
          <a:lstStyle/>
          <a:p>
            <a:endParaRPr lang="fr-FR"/>
          </a:p>
        </p:txBody>
      </p:sp>
      <p:sp>
        <p:nvSpPr>
          <p:cNvPr id="5" name="Espace réservé du pied de page 4">
            <a:extLst>
              <a:ext uri="{FF2B5EF4-FFF2-40B4-BE49-F238E27FC236}">
                <a16:creationId xmlns="" xmlns:a16="http://schemas.microsoft.com/office/drawing/2014/main" id="{B3AE4A93-F58F-4832-A586-B734A1259945}"/>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 xmlns:a16="http://schemas.microsoft.com/office/drawing/2014/main" id="{2D476DDA-B659-4B54-B4DF-0715BB0B67DF}"/>
              </a:ext>
            </a:extLst>
          </p:cNvPr>
          <p:cNvSpPr>
            <a:spLocks noGrp="1"/>
          </p:cNvSpPr>
          <p:nvPr>
            <p:ph type="sldNum" sz="quarter" idx="12"/>
          </p:nvPr>
        </p:nvSpPr>
        <p:spPr/>
        <p:txBody>
          <a:bodyPr/>
          <a:lstStyle/>
          <a:p>
            <a:fld id="{B2710588-D45B-4707-8FA8-E662B1BC78AC}" type="slidenum">
              <a:rPr lang="fr-FR" smtClean="0"/>
              <a:t>‹#›</a:t>
            </a:fld>
            <a:endParaRPr lang="fr-FR"/>
          </a:p>
        </p:txBody>
      </p:sp>
    </p:spTree>
    <p:extLst>
      <p:ext uri="{BB962C8B-B14F-4D97-AF65-F5344CB8AC3E}">
        <p14:creationId xmlns:p14="http://schemas.microsoft.com/office/powerpoint/2010/main" val="2188650089"/>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12.xml"/><Relationship Id="rId12" Type="http://schemas.openxmlformats.org/officeDocument/2006/relationships/slideLayout" Target="../slideLayouts/slideLayout13.xml"/><Relationship Id="rId13" Type="http://schemas.openxmlformats.org/officeDocument/2006/relationships/theme" Target="../theme/theme2.xml"/><Relationship Id="rId1" Type="http://schemas.openxmlformats.org/officeDocument/2006/relationships/slideLayout" Target="../slideLayouts/slideLayout2.xml"/><Relationship Id="rId2" Type="http://schemas.openxmlformats.org/officeDocument/2006/relationships/slideLayout" Target="../slideLayouts/slideLayout3.xml"/><Relationship Id="rId3" Type="http://schemas.openxmlformats.org/officeDocument/2006/relationships/slideLayout" Target="../slideLayouts/slideLayout4.xml"/><Relationship Id="rId4" Type="http://schemas.openxmlformats.org/officeDocument/2006/relationships/slideLayout" Target="../slideLayouts/slideLayout5.xml"/><Relationship Id="rId5" Type="http://schemas.openxmlformats.org/officeDocument/2006/relationships/slideLayout" Target="../slideLayouts/slideLayout6.xml"/><Relationship Id="rId6" Type="http://schemas.openxmlformats.org/officeDocument/2006/relationships/slideLayout" Target="../slideLayouts/slideLayout7.xml"/><Relationship Id="rId7" Type="http://schemas.openxmlformats.org/officeDocument/2006/relationships/slideLayout" Target="../slideLayouts/slideLayout8.xml"/><Relationship Id="rId8" Type="http://schemas.openxmlformats.org/officeDocument/2006/relationships/slideLayout" Target="../slideLayouts/slideLayout9.xml"/><Relationship Id="rId9" Type="http://schemas.openxmlformats.org/officeDocument/2006/relationships/slideLayout" Target="../slideLayouts/slideLayout10.xml"/><Relationship Id="rId10" Type="http://schemas.openxmlformats.org/officeDocument/2006/relationships/slideLayout" Target="../slideLayouts/slideLayout11.xml"/></Relationships>
</file>

<file path=ppt/slideMasters/_rels/slideMaster3.xml.rels><?xml version="1.0" encoding="UTF-8" standalone="yes"?>
<Relationships xmlns="http://schemas.openxmlformats.org/package/2006/relationships"><Relationship Id="rId11" Type="http://schemas.openxmlformats.org/officeDocument/2006/relationships/slideLayout" Target="../slideLayouts/slideLayout24.xml"/><Relationship Id="rId12" Type="http://schemas.openxmlformats.org/officeDocument/2006/relationships/theme" Target="../theme/theme3.xml"/><Relationship Id="rId1" Type="http://schemas.openxmlformats.org/officeDocument/2006/relationships/slideLayout" Target="../slideLayouts/slideLayout14.xml"/><Relationship Id="rId2" Type="http://schemas.openxmlformats.org/officeDocument/2006/relationships/slideLayout" Target="../slideLayouts/slideLayout15.xml"/><Relationship Id="rId3" Type="http://schemas.openxmlformats.org/officeDocument/2006/relationships/slideLayout" Target="../slideLayouts/slideLayout16.xml"/><Relationship Id="rId4" Type="http://schemas.openxmlformats.org/officeDocument/2006/relationships/slideLayout" Target="../slideLayouts/slideLayout17.xml"/><Relationship Id="rId5" Type="http://schemas.openxmlformats.org/officeDocument/2006/relationships/slideLayout" Target="../slideLayouts/slideLayout18.xml"/><Relationship Id="rId6" Type="http://schemas.openxmlformats.org/officeDocument/2006/relationships/slideLayout" Target="../slideLayouts/slideLayout19.xml"/><Relationship Id="rId7" Type="http://schemas.openxmlformats.org/officeDocument/2006/relationships/slideLayout" Target="../slideLayouts/slideLayout20.xml"/><Relationship Id="rId8" Type="http://schemas.openxmlformats.org/officeDocument/2006/relationships/slideLayout" Target="../slideLayouts/slideLayout21.xml"/><Relationship Id="rId9" Type="http://schemas.openxmlformats.org/officeDocument/2006/relationships/slideLayout" Target="../slideLayouts/slideLayout22.xml"/><Relationship Id="rId10" Type="http://schemas.openxmlformats.org/officeDocument/2006/relationships/slideLayout" Target="../slideLayouts/slideLayout2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5000">
              <a:srgbClr val="00B050"/>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hdr="0" ftr="0" dt="0"/>
  <p:txStyles>
    <p:titleStyle/>
    <p:bodyStyle/>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gradFill flip="none" rotWithShape="1">
          <a:gsLst>
            <a:gs pos="5000">
              <a:srgbClr val="00B050"/>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Espace réservé du titre 1">
            <a:extLst>
              <a:ext uri="{FF2B5EF4-FFF2-40B4-BE49-F238E27FC236}">
                <a16:creationId xmlns="" xmlns:a16="http://schemas.microsoft.com/office/drawing/2014/main" id="{F036BDDA-909B-4593-8FE8-0982CACAE679}"/>
              </a:ext>
            </a:extLst>
          </p:cNvPr>
          <p:cNvSpPr>
            <a:spLocks noGrp="1"/>
          </p:cNvSpPr>
          <p:nvPr>
            <p:ph type="title"/>
          </p:nvPr>
        </p:nvSpPr>
        <p:spPr>
          <a:xfrm>
            <a:off x="1306741" y="569241"/>
            <a:ext cx="16393657" cy="2066590"/>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 xmlns:a16="http://schemas.microsoft.com/office/drawing/2014/main" id="{9C8C8BD0-06F6-4841-9F39-D48440D29243}"/>
              </a:ext>
            </a:extLst>
          </p:cNvPr>
          <p:cNvSpPr>
            <a:spLocks noGrp="1"/>
          </p:cNvSpPr>
          <p:nvPr>
            <p:ph type="body" idx="1"/>
          </p:nvPr>
        </p:nvSpPr>
        <p:spPr>
          <a:xfrm>
            <a:off x="1306741" y="2846200"/>
            <a:ext cx="16393657" cy="6783857"/>
          </a:xfrm>
          <a:prstGeom prst="rect">
            <a:avLst/>
          </a:prstGeom>
        </p:spPr>
        <p:txBody>
          <a:bodyPr vert="horz" lIns="91440" tIns="45720" rIns="91440" bIns="45720" rtlCol="0">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 xmlns:a16="http://schemas.microsoft.com/office/drawing/2014/main" id="{D97C503E-8537-42C9-A89B-541FD7BADF47}"/>
              </a:ext>
            </a:extLst>
          </p:cNvPr>
          <p:cNvSpPr>
            <a:spLocks noGrp="1"/>
          </p:cNvSpPr>
          <p:nvPr>
            <p:ph type="dt" sz="half" idx="2"/>
          </p:nvPr>
        </p:nvSpPr>
        <p:spPr>
          <a:xfrm>
            <a:off x="1306741" y="9909727"/>
            <a:ext cx="4276606" cy="569240"/>
          </a:xfrm>
          <a:prstGeom prst="rect">
            <a:avLst/>
          </a:prstGeom>
        </p:spPr>
        <p:txBody>
          <a:bodyPr vert="horz" lIns="91440" tIns="45720" rIns="91440" bIns="45720" rtlCol="0" anchor="ctr"/>
          <a:lstStyle>
            <a:lvl1pPr algn="l">
              <a:defRPr sz="1871">
                <a:solidFill>
                  <a:schemeClr val="tx1">
                    <a:tint val="75000"/>
                  </a:schemeClr>
                </a:solidFill>
              </a:defRPr>
            </a:lvl1pPr>
          </a:lstStyle>
          <a:p>
            <a:endParaRPr lang="fr-FR"/>
          </a:p>
        </p:txBody>
      </p:sp>
      <p:sp>
        <p:nvSpPr>
          <p:cNvPr id="5" name="Espace réservé du pied de page 4">
            <a:extLst>
              <a:ext uri="{FF2B5EF4-FFF2-40B4-BE49-F238E27FC236}">
                <a16:creationId xmlns="" xmlns:a16="http://schemas.microsoft.com/office/drawing/2014/main" id="{3D98F639-5D06-4A53-8CD4-F1116800BDF3}"/>
              </a:ext>
            </a:extLst>
          </p:cNvPr>
          <p:cNvSpPr>
            <a:spLocks noGrp="1"/>
          </p:cNvSpPr>
          <p:nvPr>
            <p:ph type="ftr" sz="quarter" idx="3"/>
          </p:nvPr>
        </p:nvSpPr>
        <p:spPr>
          <a:xfrm>
            <a:off x="6296115" y="9909727"/>
            <a:ext cx="6414909" cy="569240"/>
          </a:xfrm>
          <a:prstGeom prst="rect">
            <a:avLst/>
          </a:prstGeom>
        </p:spPr>
        <p:txBody>
          <a:bodyPr vert="horz" lIns="91440" tIns="45720" rIns="91440" bIns="45720" rtlCol="0" anchor="ctr"/>
          <a:lstStyle>
            <a:lvl1pPr algn="ctr">
              <a:defRPr sz="1871">
                <a:solidFill>
                  <a:schemeClr val="tx1">
                    <a:tint val="75000"/>
                  </a:schemeClr>
                </a:solidFill>
              </a:defRPr>
            </a:lvl1pPr>
          </a:lstStyle>
          <a:p>
            <a:endParaRPr lang="fr-FR"/>
          </a:p>
        </p:txBody>
      </p:sp>
      <p:sp>
        <p:nvSpPr>
          <p:cNvPr id="6" name="Espace réservé du numéro de diapositive 5">
            <a:extLst>
              <a:ext uri="{FF2B5EF4-FFF2-40B4-BE49-F238E27FC236}">
                <a16:creationId xmlns="" xmlns:a16="http://schemas.microsoft.com/office/drawing/2014/main" id="{38A23BF6-4F67-4D39-B3A4-0526A70694D7}"/>
              </a:ext>
            </a:extLst>
          </p:cNvPr>
          <p:cNvSpPr>
            <a:spLocks noGrp="1"/>
          </p:cNvSpPr>
          <p:nvPr>
            <p:ph type="sldNum" sz="quarter" idx="4"/>
          </p:nvPr>
        </p:nvSpPr>
        <p:spPr>
          <a:xfrm>
            <a:off x="13423791" y="9909727"/>
            <a:ext cx="4276606" cy="569240"/>
          </a:xfrm>
          <a:prstGeom prst="rect">
            <a:avLst/>
          </a:prstGeom>
        </p:spPr>
        <p:txBody>
          <a:bodyPr vert="horz" lIns="91440" tIns="45720" rIns="91440" bIns="45720" rtlCol="0" anchor="ctr"/>
          <a:lstStyle>
            <a:lvl1pPr algn="r">
              <a:defRPr sz="1871">
                <a:solidFill>
                  <a:schemeClr val="tx1">
                    <a:tint val="75000"/>
                  </a:schemeClr>
                </a:solidFill>
              </a:defRPr>
            </a:lvl1pPr>
          </a:lstStyle>
          <a:p>
            <a:fld id="{1DBFEBE0-9620-4705-82B2-9BE924DB3658}" type="slidenum">
              <a:rPr lang="fr-FR" smtClean="0"/>
              <a:t>‹#›</a:t>
            </a:fld>
            <a:endParaRPr lang="fr-FR"/>
          </a:p>
        </p:txBody>
      </p:sp>
    </p:spTree>
    <p:extLst>
      <p:ext uri="{BB962C8B-B14F-4D97-AF65-F5344CB8AC3E}">
        <p14:creationId xmlns:p14="http://schemas.microsoft.com/office/powerpoint/2010/main" val="2784384631"/>
      </p:ext>
    </p:extLst>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 id="2147483672" r:id="rId4"/>
    <p:sldLayoutId id="2147483673" r:id="rId5"/>
    <p:sldLayoutId id="2147483674" r:id="rId6"/>
    <p:sldLayoutId id="2147483675" r:id="rId7"/>
    <p:sldLayoutId id="2147483676" r:id="rId8"/>
    <p:sldLayoutId id="2147483677" r:id="rId9"/>
    <p:sldLayoutId id="2147483678" r:id="rId10"/>
    <p:sldLayoutId id="2147483679" r:id="rId11"/>
    <p:sldLayoutId id="2147483712" r:id="rId12"/>
  </p:sldLayoutIdLst>
  <p:hf hdr="0" ftr="0" dt="0"/>
  <p:txStyles>
    <p:titleStyle>
      <a:lvl1pPr algn="l" defTabSz="1425550" rtl="0" eaLnBrk="1" latinLnBrk="0" hangingPunct="1">
        <a:lnSpc>
          <a:spcPct val="90000"/>
        </a:lnSpc>
        <a:spcBef>
          <a:spcPct val="0"/>
        </a:spcBef>
        <a:buNone/>
        <a:defRPr sz="6860" kern="1200">
          <a:solidFill>
            <a:schemeClr val="tx1"/>
          </a:solidFill>
          <a:latin typeface="+mj-lt"/>
          <a:ea typeface="+mj-ea"/>
          <a:cs typeface="+mj-cs"/>
        </a:defRPr>
      </a:lvl1pPr>
    </p:titleStyle>
    <p:bodyStyle>
      <a:lvl1pPr marL="356387" indent="-356387" algn="l" defTabSz="1425550" rtl="0" eaLnBrk="1" latinLnBrk="0" hangingPunct="1">
        <a:lnSpc>
          <a:spcPct val="90000"/>
        </a:lnSpc>
        <a:spcBef>
          <a:spcPts val="1559"/>
        </a:spcBef>
        <a:buFont typeface="Arial" panose="020B0604020202020204" pitchFamily="34" charset="0"/>
        <a:buChar char="•"/>
        <a:defRPr sz="4365" kern="1200">
          <a:solidFill>
            <a:schemeClr val="tx1"/>
          </a:solidFill>
          <a:latin typeface="+mn-lt"/>
          <a:ea typeface="+mn-ea"/>
          <a:cs typeface="+mn-cs"/>
        </a:defRPr>
      </a:lvl1pPr>
      <a:lvl2pPr marL="1069162" indent="-356387" algn="l" defTabSz="1425550" rtl="0" eaLnBrk="1" latinLnBrk="0" hangingPunct="1">
        <a:lnSpc>
          <a:spcPct val="90000"/>
        </a:lnSpc>
        <a:spcBef>
          <a:spcPts val="780"/>
        </a:spcBef>
        <a:buFont typeface="Arial" panose="020B0604020202020204" pitchFamily="34" charset="0"/>
        <a:buChar char="•"/>
        <a:defRPr sz="3742" kern="1200">
          <a:solidFill>
            <a:schemeClr val="tx1"/>
          </a:solidFill>
          <a:latin typeface="+mn-lt"/>
          <a:ea typeface="+mn-ea"/>
          <a:cs typeface="+mn-cs"/>
        </a:defRPr>
      </a:lvl2pPr>
      <a:lvl3pPr marL="1781937" indent="-356387" algn="l" defTabSz="1425550" rtl="0" eaLnBrk="1" latinLnBrk="0" hangingPunct="1">
        <a:lnSpc>
          <a:spcPct val="90000"/>
        </a:lnSpc>
        <a:spcBef>
          <a:spcPts val="780"/>
        </a:spcBef>
        <a:buFont typeface="Arial" panose="020B0604020202020204" pitchFamily="34" charset="0"/>
        <a:buChar char="•"/>
        <a:defRPr sz="3118" kern="1200">
          <a:solidFill>
            <a:schemeClr val="tx1"/>
          </a:solidFill>
          <a:latin typeface="+mn-lt"/>
          <a:ea typeface="+mn-ea"/>
          <a:cs typeface="+mn-cs"/>
        </a:defRPr>
      </a:lvl3pPr>
      <a:lvl4pPr marL="2494712" indent="-356387" algn="l" defTabSz="1425550" rtl="0" eaLnBrk="1" latinLnBrk="0" hangingPunct="1">
        <a:lnSpc>
          <a:spcPct val="90000"/>
        </a:lnSpc>
        <a:spcBef>
          <a:spcPts val="780"/>
        </a:spcBef>
        <a:buFont typeface="Arial" panose="020B0604020202020204" pitchFamily="34" charset="0"/>
        <a:buChar char="•"/>
        <a:defRPr sz="2806" kern="1200">
          <a:solidFill>
            <a:schemeClr val="tx1"/>
          </a:solidFill>
          <a:latin typeface="+mn-lt"/>
          <a:ea typeface="+mn-ea"/>
          <a:cs typeface="+mn-cs"/>
        </a:defRPr>
      </a:lvl4pPr>
      <a:lvl5pPr marL="3207487" indent="-356387" algn="l" defTabSz="1425550" rtl="0" eaLnBrk="1" latinLnBrk="0" hangingPunct="1">
        <a:lnSpc>
          <a:spcPct val="90000"/>
        </a:lnSpc>
        <a:spcBef>
          <a:spcPts val="780"/>
        </a:spcBef>
        <a:buFont typeface="Arial" panose="020B0604020202020204" pitchFamily="34" charset="0"/>
        <a:buChar char="•"/>
        <a:defRPr sz="2806" kern="1200">
          <a:solidFill>
            <a:schemeClr val="tx1"/>
          </a:solidFill>
          <a:latin typeface="+mn-lt"/>
          <a:ea typeface="+mn-ea"/>
          <a:cs typeface="+mn-cs"/>
        </a:defRPr>
      </a:lvl5pPr>
      <a:lvl6pPr marL="3920261" indent="-356387" algn="l" defTabSz="1425550" rtl="0" eaLnBrk="1" latinLnBrk="0" hangingPunct="1">
        <a:lnSpc>
          <a:spcPct val="90000"/>
        </a:lnSpc>
        <a:spcBef>
          <a:spcPts val="780"/>
        </a:spcBef>
        <a:buFont typeface="Arial" panose="020B0604020202020204" pitchFamily="34" charset="0"/>
        <a:buChar char="•"/>
        <a:defRPr sz="2806" kern="1200">
          <a:solidFill>
            <a:schemeClr val="tx1"/>
          </a:solidFill>
          <a:latin typeface="+mn-lt"/>
          <a:ea typeface="+mn-ea"/>
          <a:cs typeface="+mn-cs"/>
        </a:defRPr>
      </a:lvl6pPr>
      <a:lvl7pPr marL="4633036" indent="-356387" algn="l" defTabSz="1425550" rtl="0" eaLnBrk="1" latinLnBrk="0" hangingPunct="1">
        <a:lnSpc>
          <a:spcPct val="90000"/>
        </a:lnSpc>
        <a:spcBef>
          <a:spcPts val="780"/>
        </a:spcBef>
        <a:buFont typeface="Arial" panose="020B0604020202020204" pitchFamily="34" charset="0"/>
        <a:buChar char="•"/>
        <a:defRPr sz="2806" kern="1200">
          <a:solidFill>
            <a:schemeClr val="tx1"/>
          </a:solidFill>
          <a:latin typeface="+mn-lt"/>
          <a:ea typeface="+mn-ea"/>
          <a:cs typeface="+mn-cs"/>
        </a:defRPr>
      </a:lvl7pPr>
      <a:lvl8pPr marL="5345811" indent="-356387" algn="l" defTabSz="1425550" rtl="0" eaLnBrk="1" latinLnBrk="0" hangingPunct="1">
        <a:lnSpc>
          <a:spcPct val="90000"/>
        </a:lnSpc>
        <a:spcBef>
          <a:spcPts val="780"/>
        </a:spcBef>
        <a:buFont typeface="Arial" panose="020B0604020202020204" pitchFamily="34" charset="0"/>
        <a:buChar char="•"/>
        <a:defRPr sz="2806" kern="1200">
          <a:solidFill>
            <a:schemeClr val="tx1"/>
          </a:solidFill>
          <a:latin typeface="+mn-lt"/>
          <a:ea typeface="+mn-ea"/>
          <a:cs typeface="+mn-cs"/>
        </a:defRPr>
      </a:lvl8pPr>
      <a:lvl9pPr marL="6058586" indent="-356387" algn="l" defTabSz="1425550" rtl="0" eaLnBrk="1" latinLnBrk="0" hangingPunct="1">
        <a:lnSpc>
          <a:spcPct val="90000"/>
        </a:lnSpc>
        <a:spcBef>
          <a:spcPts val="780"/>
        </a:spcBef>
        <a:buFont typeface="Arial" panose="020B0604020202020204" pitchFamily="34" charset="0"/>
        <a:buChar char="•"/>
        <a:defRPr sz="2806" kern="1200">
          <a:solidFill>
            <a:schemeClr val="tx1"/>
          </a:solidFill>
          <a:latin typeface="+mn-lt"/>
          <a:ea typeface="+mn-ea"/>
          <a:cs typeface="+mn-cs"/>
        </a:defRPr>
      </a:lvl9pPr>
    </p:bodyStyle>
    <p:otherStyle>
      <a:defPPr>
        <a:defRPr lang="fr-FR"/>
      </a:defPPr>
      <a:lvl1pPr marL="0" algn="l" defTabSz="1425550" rtl="0" eaLnBrk="1" latinLnBrk="0" hangingPunct="1">
        <a:defRPr sz="2806" kern="1200">
          <a:solidFill>
            <a:schemeClr val="tx1"/>
          </a:solidFill>
          <a:latin typeface="+mn-lt"/>
          <a:ea typeface="+mn-ea"/>
          <a:cs typeface="+mn-cs"/>
        </a:defRPr>
      </a:lvl1pPr>
      <a:lvl2pPr marL="712775" algn="l" defTabSz="1425550" rtl="0" eaLnBrk="1" latinLnBrk="0" hangingPunct="1">
        <a:defRPr sz="2806" kern="1200">
          <a:solidFill>
            <a:schemeClr val="tx1"/>
          </a:solidFill>
          <a:latin typeface="+mn-lt"/>
          <a:ea typeface="+mn-ea"/>
          <a:cs typeface="+mn-cs"/>
        </a:defRPr>
      </a:lvl2pPr>
      <a:lvl3pPr marL="1425550" algn="l" defTabSz="1425550" rtl="0" eaLnBrk="1" latinLnBrk="0" hangingPunct="1">
        <a:defRPr sz="2806" kern="1200">
          <a:solidFill>
            <a:schemeClr val="tx1"/>
          </a:solidFill>
          <a:latin typeface="+mn-lt"/>
          <a:ea typeface="+mn-ea"/>
          <a:cs typeface="+mn-cs"/>
        </a:defRPr>
      </a:lvl3pPr>
      <a:lvl4pPr marL="2138324" algn="l" defTabSz="1425550" rtl="0" eaLnBrk="1" latinLnBrk="0" hangingPunct="1">
        <a:defRPr sz="2806" kern="1200">
          <a:solidFill>
            <a:schemeClr val="tx1"/>
          </a:solidFill>
          <a:latin typeface="+mn-lt"/>
          <a:ea typeface="+mn-ea"/>
          <a:cs typeface="+mn-cs"/>
        </a:defRPr>
      </a:lvl4pPr>
      <a:lvl5pPr marL="2851099" algn="l" defTabSz="1425550" rtl="0" eaLnBrk="1" latinLnBrk="0" hangingPunct="1">
        <a:defRPr sz="2806" kern="1200">
          <a:solidFill>
            <a:schemeClr val="tx1"/>
          </a:solidFill>
          <a:latin typeface="+mn-lt"/>
          <a:ea typeface="+mn-ea"/>
          <a:cs typeface="+mn-cs"/>
        </a:defRPr>
      </a:lvl5pPr>
      <a:lvl6pPr marL="3563874" algn="l" defTabSz="1425550" rtl="0" eaLnBrk="1" latinLnBrk="0" hangingPunct="1">
        <a:defRPr sz="2806" kern="1200">
          <a:solidFill>
            <a:schemeClr val="tx1"/>
          </a:solidFill>
          <a:latin typeface="+mn-lt"/>
          <a:ea typeface="+mn-ea"/>
          <a:cs typeface="+mn-cs"/>
        </a:defRPr>
      </a:lvl6pPr>
      <a:lvl7pPr marL="4276649" algn="l" defTabSz="1425550" rtl="0" eaLnBrk="1" latinLnBrk="0" hangingPunct="1">
        <a:defRPr sz="2806" kern="1200">
          <a:solidFill>
            <a:schemeClr val="tx1"/>
          </a:solidFill>
          <a:latin typeface="+mn-lt"/>
          <a:ea typeface="+mn-ea"/>
          <a:cs typeface="+mn-cs"/>
        </a:defRPr>
      </a:lvl7pPr>
      <a:lvl8pPr marL="4989424" algn="l" defTabSz="1425550" rtl="0" eaLnBrk="1" latinLnBrk="0" hangingPunct="1">
        <a:defRPr sz="2806" kern="1200">
          <a:solidFill>
            <a:schemeClr val="tx1"/>
          </a:solidFill>
          <a:latin typeface="+mn-lt"/>
          <a:ea typeface="+mn-ea"/>
          <a:cs typeface="+mn-cs"/>
        </a:defRPr>
      </a:lvl8pPr>
      <a:lvl9pPr marL="5702198" algn="l" defTabSz="1425550" rtl="0" eaLnBrk="1" latinLnBrk="0" hangingPunct="1">
        <a:defRPr sz="2806"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5000">
              <a:srgbClr val="00B050"/>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Espace réservé du titre 1">
            <a:extLst>
              <a:ext uri="{FF2B5EF4-FFF2-40B4-BE49-F238E27FC236}">
                <a16:creationId xmlns="" xmlns:a16="http://schemas.microsoft.com/office/drawing/2014/main" id="{2A2C9866-8D82-464C-A4EE-E73148E53AFA}"/>
              </a:ext>
            </a:extLst>
          </p:cNvPr>
          <p:cNvSpPr>
            <a:spLocks noGrp="1"/>
          </p:cNvSpPr>
          <p:nvPr>
            <p:ph type="title"/>
          </p:nvPr>
        </p:nvSpPr>
        <p:spPr>
          <a:xfrm>
            <a:off x="1306513" y="569913"/>
            <a:ext cx="16394112" cy="2065337"/>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 xmlns:a16="http://schemas.microsoft.com/office/drawing/2014/main" id="{0BA6BC2A-7936-46D3-A5F3-A8E9F55FC0F6}"/>
              </a:ext>
            </a:extLst>
          </p:cNvPr>
          <p:cNvSpPr>
            <a:spLocks noGrp="1"/>
          </p:cNvSpPr>
          <p:nvPr>
            <p:ph type="body" idx="1"/>
          </p:nvPr>
        </p:nvSpPr>
        <p:spPr>
          <a:xfrm>
            <a:off x="1306513" y="2846388"/>
            <a:ext cx="16394112" cy="6783387"/>
          </a:xfrm>
          <a:prstGeom prst="rect">
            <a:avLst/>
          </a:prstGeom>
        </p:spPr>
        <p:txBody>
          <a:bodyPr vert="horz" lIns="91440" tIns="45720" rIns="91440" bIns="45720" rtlCol="0">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 xmlns:a16="http://schemas.microsoft.com/office/drawing/2014/main" id="{17BD2D99-57D8-4429-8C9A-86D67075C538}"/>
              </a:ext>
            </a:extLst>
          </p:cNvPr>
          <p:cNvSpPr>
            <a:spLocks noGrp="1"/>
          </p:cNvSpPr>
          <p:nvPr>
            <p:ph type="dt" sz="half" idx="2"/>
          </p:nvPr>
        </p:nvSpPr>
        <p:spPr>
          <a:xfrm>
            <a:off x="1306513" y="9909175"/>
            <a:ext cx="4276725" cy="569913"/>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fr-FR"/>
          </a:p>
        </p:txBody>
      </p:sp>
      <p:sp>
        <p:nvSpPr>
          <p:cNvPr id="5" name="Espace réservé du pied de page 4">
            <a:extLst>
              <a:ext uri="{FF2B5EF4-FFF2-40B4-BE49-F238E27FC236}">
                <a16:creationId xmlns="" xmlns:a16="http://schemas.microsoft.com/office/drawing/2014/main" id="{63F271C1-D6AB-44D2-A0A0-79816DF1E389}"/>
              </a:ext>
            </a:extLst>
          </p:cNvPr>
          <p:cNvSpPr>
            <a:spLocks noGrp="1"/>
          </p:cNvSpPr>
          <p:nvPr>
            <p:ph type="ftr" sz="quarter" idx="3"/>
          </p:nvPr>
        </p:nvSpPr>
        <p:spPr>
          <a:xfrm>
            <a:off x="6296025" y="9909175"/>
            <a:ext cx="6415088" cy="569913"/>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a:extLst>
              <a:ext uri="{FF2B5EF4-FFF2-40B4-BE49-F238E27FC236}">
                <a16:creationId xmlns="" xmlns:a16="http://schemas.microsoft.com/office/drawing/2014/main" id="{B25CC6E6-4512-48B9-AACA-9A1463475AFD}"/>
              </a:ext>
            </a:extLst>
          </p:cNvPr>
          <p:cNvSpPr>
            <a:spLocks noGrp="1"/>
          </p:cNvSpPr>
          <p:nvPr>
            <p:ph type="sldNum" sz="quarter" idx="4"/>
          </p:nvPr>
        </p:nvSpPr>
        <p:spPr>
          <a:xfrm>
            <a:off x="13423900" y="9909175"/>
            <a:ext cx="4276725" cy="569913"/>
          </a:xfrm>
          <a:prstGeom prst="rect">
            <a:avLst/>
          </a:prstGeom>
        </p:spPr>
        <p:txBody>
          <a:bodyPr vert="horz" lIns="91440" tIns="45720" rIns="91440" bIns="45720" rtlCol="0" anchor="ctr"/>
          <a:lstStyle>
            <a:lvl1pPr algn="r">
              <a:defRPr sz="1200">
                <a:solidFill>
                  <a:schemeClr val="tx1">
                    <a:tint val="75000"/>
                  </a:schemeClr>
                </a:solidFill>
              </a:defRPr>
            </a:lvl1pPr>
          </a:lstStyle>
          <a:p>
            <a:fld id="{B2710588-D45B-4707-8FA8-E662B1BC78AC}" type="slidenum">
              <a:rPr lang="fr-FR" smtClean="0"/>
              <a:t>‹#›</a:t>
            </a:fld>
            <a:endParaRPr lang="fr-FR"/>
          </a:p>
        </p:txBody>
      </p:sp>
    </p:spTree>
    <p:extLst>
      <p:ext uri="{BB962C8B-B14F-4D97-AF65-F5344CB8AC3E}">
        <p14:creationId xmlns:p14="http://schemas.microsoft.com/office/powerpoint/2010/main" val="4232228176"/>
      </p:ext>
    </p:extLst>
  </p:cSld>
  <p:clrMap bg1="lt1" tx1="dk1" bg2="lt2" tx2="dk2" accent1="accent1" accent2="accent2" accent3="accent3" accent4="accent4" accent5="accent5" accent6="accent6" hlink="hlink" folHlink="folHlink"/>
  <p:sldLayoutIdLst>
    <p:sldLayoutId id="2147483762" r:id="rId1"/>
    <p:sldLayoutId id="2147483763" r:id="rId2"/>
    <p:sldLayoutId id="2147483764" r:id="rId3"/>
    <p:sldLayoutId id="2147483765" r:id="rId4"/>
    <p:sldLayoutId id="2147483766" r:id="rId5"/>
    <p:sldLayoutId id="2147483767" r:id="rId6"/>
    <p:sldLayoutId id="2147483768" r:id="rId7"/>
    <p:sldLayoutId id="2147483769" r:id="rId8"/>
    <p:sldLayoutId id="2147483770" r:id="rId9"/>
    <p:sldLayoutId id="2147483771" r:id="rId10"/>
    <p:sldLayoutId id="2147483772"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8.xml.rels><?xml version="1.0" encoding="UTF-8" standalone="yes"?>
<Relationships xmlns="http://schemas.openxmlformats.org/package/2006/relationships"><Relationship Id="rId3" Type="http://schemas.openxmlformats.org/officeDocument/2006/relationships/hyperlink" Target="https://www.legifrance.gouv.fr/affichTexteArticle.do;jsessionid=38670257CDA0480D3664D865FE82EA1D.tplgfr35s_2?cidTexte=JORFTEXT000031912641&amp;idArticle=LEGIARTI000031916378&amp;dateTexte=20171205&amp;categorieLien=id#LEGIARTI000031916378" TargetMode="External"/><Relationship Id="rId4" Type="http://schemas.openxmlformats.org/officeDocument/2006/relationships/hyperlink" Target="https://www.legifrance.gouv.fr/affichCodeArticle.do?cidTexte=LEGITEXT000006072665&amp;idArticle=LEGIARTI000006686929&amp;dateTexte=&amp;categorieLien=cid" TargetMode="External"/><Relationship Id="rId5" Type="http://schemas.openxmlformats.org/officeDocument/2006/relationships/hyperlink" Target="https://www.legifrance.gouv.fr/affichCodeArticle.do?cidTexte=LEGITEXT000006072665&amp;idArticle=LEGIARTI000006686930&amp;dateTexte=&amp;categorieLien=cid" TargetMode="External"/><Relationship Id="rId6" Type="http://schemas.openxmlformats.org/officeDocument/2006/relationships/hyperlink" Target="https://www.legifrance.gouv.fr/affichCodeArticle.do?cidTexte=LEGITEXT000006072665&amp;idArticle=LEGIARTI000020891623&amp;dateTexte=&amp;categorieLien=cid" TargetMode="External"/><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9" Type="http://schemas.openxmlformats.org/officeDocument/2006/relationships/hyperlink" Target="http://www.has-sante.fr/portail/jcms/c_1757245/fr/travail-en-equipe-pluriprofessionnelle#toc_1" TargetMode="External"/><Relationship Id="rId20" Type="http://schemas.openxmlformats.org/officeDocument/2006/relationships/hyperlink" Target="http://www.has-sante.fr/portail/jcms/c_1757253/fr/implication-des-patients#toc_3" TargetMode="External"/><Relationship Id="rId21" Type="http://schemas.openxmlformats.org/officeDocument/2006/relationships/hyperlink" Target="http://www.has-sante.fr/portail/jcms/c_1757253/fr/implication-des-patients#toc_4" TargetMode="External"/><Relationship Id="rId22" Type="http://schemas.openxmlformats.org/officeDocument/2006/relationships/hyperlink" Target="http://www.has-sante.fr/portail/jcms/c_1757253/fr/implication-des-patients#toc_5" TargetMode="External"/><Relationship Id="rId23" Type="http://schemas.openxmlformats.org/officeDocument/2006/relationships/image" Target="../media/image3.png"/><Relationship Id="rId24" Type="http://schemas.openxmlformats.org/officeDocument/2006/relationships/image" Target="../media/image1.png"/><Relationship Id="rId10" Type="http://schemas.openxmlformats.org/officeDocument/2006/relationships/hyperlink" Target="http://www.has-sante.fr/portail/jcms/c_1757245/fr/travail-en-equipe-pluriprofessionnelle#toc_2" TargetMode="External"/><Relationship Id="rId11" Type="http://schemas.openxmlformats.org/officeDocument/2006/relationships/hyperlink" Target="http://www.has-sante.fr/portail/jcms/c_1757245/fr/travail-en-equipe-pluriprofessionnelle#toc_3" TargetMode="External"/><Relationship Id="rId12" Type="http://schemas.openxmlformats.org/officeDocument/2006/relationships/hyperlink" Target="http://www.has-sante.fr/portail/jcms/c_1757245/fr/travail-en-equipe-pluriprofessionnelle#toc_4" TargetMode="External"/><Relationship Id="rId13" Type="http://schemas.openxmlformats.org/officeDocument/2006/relationships/hyperlink" Target="http://www.has-sante.fr/portail/jcms/c_1757246/fr/systeme-dinformation" TargetMode="External"/><Relationship Id="rId14" Type="http://schemas.openxmlformats.org/officeDocument/2006/relationships/hyperlink" Target="http://www.has-sante.fr/portail/jcms/c_1757246/fr/systeme-dinformation#toc_1" TargetMode="External"/><Relationship Id="rId15" Type="http://schemas.openxmlformats.org/officeDocument/2006/relationships/hyperlink" Target="http://www.has-sante.fr/portail/jcms/c_1757246/fr/systeme-dinformation#toc_2" TargetMode="External"/><Relationship Id="rId16" Type="http://schemas.openxmlformats.org/officeDocument/2006/relationships/hyperlink" Target="http://www.has-sante.fr/portail/jcms/c_1757246/fr/systeme-dinformation#toc_3" TargetMode="External"/><Relationship Id="rId17" Type="http://schemas.openxmlformats.org/officeDocument/2006/relationships/hyperlink" Target="http://www.has-sante.fr/portail/jcms/c_1757253/fr/implication-des-patients" TargetMode="External"/><Relationship Id="rId18" Type="http://schemas.openxmlformats.org/officeDocument/2006/relationships/hyperlink" Target="http://www.has-sante.fr/portail/jcms/c_1757253/fr/implication-des-patients#toc_1" TargetMode="External"/><Relationship Id="rId19" Type="http://schemas.openxmlformats.org/officeDocument/2006/relationships/hyperlink" Target="http://www.has-sante.fr/portail/jcms/c_1757253/fr/implication-des-patients#toc_2" TargetMode="External"/><Relationship Id="rId1" Type="http://schemas.openxmlformats.org/officeDocument/2006/relationships/slideLayout" Target="../slideLayouts/slideLayout13.xml"/><Relationship Id="rId2" Type="http://schemas.openxmlformats.org/officeDocument/2006/relationships/notesSlide" Target="../notesSlides/notesSlide5.xml"/><Relationship Id="rId3" Type="http://schemas.openxmlformats.org/officeDocument/2006/relationships/hyperlink" Target="http://www.has-sante.fr/portail/jcms/c_1757251/fr/projet-de-sante-et-acces-aux-soins" TargetMode="External"/><Relationship Id="rId4" Type="http://schemas.openxmlformats.org/officeDocument/2006/relationships/hyperlink" Target="http://www.has-sante.fr/portail/jcms/c_1757251/fr/projet-de-sante-et-acces-aux-soins#toc_1" TargetMode="External"/><Relationship Id="rId5" Type="http://schemas.openxmlformats.org/officeDocument/2006/relationships/hyperlink" Target="http://www.has-sante.fr/portail/jcms/c_1757251/fr/projet-de-sante-et-acces-aux-soins#toc_2" TargetMode="External"/><Relationship Id="rId6" Type="http://schemas.openxmlformats.org/officeDocument/2006/relationships/hyperlink" Target="http://www.has-sante.fr/portail/jcms/c_1757251/fr/projet-de-sante-et-acces-aux-soins#toc_3" TargetMode="External"/><Relationship Id="rId7" Type="http://schemas.openxmlformats.org/officeDocument/2006/relationships/hyperlink" Target="http://www.has-sante.fr/portail/jcms/c_1757251/fr/projet-de-sante-et-acces-aux-soins#toc_4" TargetMode="External"/><Relationship Id="rId8" Type="http://schemas.openxmlformats.org/officeDocument/2006/relationships/hyperlink" Target="http://www.has-sante.fr/portail/jcms/c_1757245/fr/travail-en-equipe-pluriprofessionnelle" TargetMode="Externa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hyperlink" Target="http://www.has-sante.fr/portail/jcms/c_1757251/fr/projet-de-sante-et-acces-aux-soins#toc_3" TargetMode="External"/><Relationship Id="rId3" Type="http://schemas.openxmlformats.org/officeDocument/2006/relationships/image" Target="../media/image1.png"/></Relationships>
</file>

<file path=ppt/slides/_rels/slide16.xml.rels><?xml version="1.0" encoding="UTF-8" standalone="yes"?>
<Relationships xmlns="http://schemas.openxmlformats.org/package/2006/relationships"><Relationship Id="rId3" Type="http://schemas.openxmlformats.org/officeDocument/2006/relationships/hyperlink" Target="http://www.has-sante.fr/portail/jcms/c_1757251/fr/projet-de-sante-et-acces-aux-soins#toc_2" TargetMode="External"/><Relationship Id="rId4" Type="http://schemas.openxmlformats.org/officeDocument/2006/relationships/hyperlink" Target="http://www.has-sante.fr/portail/jcms/c_1757251/fr/projet-de-sante-et-acces-aux-soins#toc_3" TargetMode="External"/><Relationship Id="rId5" Type="http://schemas.openxmlformats.org/officeDocument/2006/relationships/hyperlink" Target="http://www.has-sante.fr/portail/jcms/c_1757251/fr/projet-de-sante-et-acces-aux-soins#toc_4" TargetMode="External"/><Relationship Id="rId6" Type="http://schemas.openxmlformats.org/officeDocument/2006/relationships/image" Target="../media/image1.png"/><Relationship Id="rId1" Type="http://schemas.openxmlformats.org/officeDocument/2006/relationships/slideLayout" Target="../slideLayouts/slideLayout13.xml"/><Relationship Id="rId2" Type="http://schemas.openxmlformats.org/officeDocument/2006/relationships/hyperlink" Target="http://www.has-sante.fr/portail/jcms/c_1757251/fr/projet-de-sante-et-acces-aux-soins#toc_1" TargetMode="Externa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hyperlink" Target="http://www.has-sante.fr/portail/jcms/c_1757251/fr/projet-de-sante-et-acces-aux-soins#toc_1" TargetMode="External"/><Relationship Id="rId3" Type="http://schemas.openxmlformats.org/officeDocument/2006/relationships/image" Target="../media/image1.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hyperlink" Target="http://www.has-sante.fr/portail/jcms/c_1757251/fr/projet-de-sante-et-acces-aux-soins#toc_2" TargetMode="External"/><Relationship Id="rId3" Type="http://schemas.openxmlformats.org/officeDocument/2006/relationships/image" Target="../media/image1.png"/></Relationships>
</file>

<file path=ppt/slides/_rels/slide19.xml.rels><?xml version="1.0" encoding="UTF-8" standalone="yes"?>
<Relationships xmlns="http://schemas.openxmlformats.org/package/2006/relationships"><Relationship Id="rId3" Type="http://schemas.openxmlformats.org/officeDocument/2006/relationships/hyperlink" Target="http://www.has-sante.fr/portail/jcms/c_1757245/fr/axe-travail-en-equipe-pluriprofessionnelle" TargetMode="External"/><Relationship Id="rId4" Type="http://schemas.openxmlformats.org/officeDocument/2006/relationships/hyperlink" Target="http://www.has-sante.fr/portail/jcms/c_1757245/fr/travail-en-equipe-pluriprofessionnelle#toc_1" TargetMode="External"/><Relationship Id="rId5" Type="http://schemas.openxmlformats.org/officeDocument/2006/relationships/hyperlink" Target="http://www.has-sante.fr/portail/jcms/c_1757245/fr/axe-travail-en-equipe-pluriprofessionnelle#toc_2" TargetMode="External"/><Relationship Id="rId6" Type="http://schemas.openxmlformats.org/officeDocument/2006/relationships/hyperlink" Target="http://www.has-sante.fr/portail/jcms/c_1757245/fr/axe-travail-en-equipe-pluriprofessionnelle#toc_3" TargetMode="External"/><Relationship Id="rId7" Type="http://schemas.openxmlformats.org/officeDocument/2006/relationships/hyperlink" Target="http://www.has-sante.fr/portail/jcms/c_1757253/fr/implication-des-patients#toc_3" TargetMode="External"/><Relationship Id="rId8" Type="http://schemas.openxmlformats.org/officeDocument/2006/relationships/image" Target="../media/image1.png"/><Relationship Id="rId1" Type="http://schemas.openxmlformats.org/officeDocument/2006/relationships/slideLayout" Target="../slideLayouts/slideLayout13.xml"/><Relationship Id="rId2" Type="http://schemas.openxmlformats.org/officeDocument/2006/relationships/notesSlide" Target="../notesSlides/notesSlide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hyperlink" Target="http://www.has-sante.fr/portail/jcms/c_1757245/fr/travail-en-equipe-pluriprofessionnelle#toc_1" TargetMode="External"/><Relationship Id="rId3" Type="http://schemas.openxmlformats.org/officeDocument/2006/relationships/image" Target="../media/image1.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1.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1.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1.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1.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1.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4.emf"/><Relationship Id="rId4" Type="http://schemas.openxmlformats.org/officeDocument/2006/relationships/image" Target="../media/image5.png"/><Relationship Id="rId1" Type="http://schemas.openxmlformats.org/officeDocument/2006/relationships/slideLayout" Target="../slideLayouts/slideLayout8.xml"/><Relationship Id="rId2" Type="http://schemas.openxmlformats.org/officeDocument/2006/relationships/notesSlide" Target="../notesSlides/notesSlide8.xml"/></Relationships>
</file>

<file path=ppt/slides/_rels/slide38.xml.rels><?xml version="1.0" encoding="UTF-8" standalone="yes"?>
<Relationships xmlns="http://schemas.openxmlformats.org/package/2006/relationships"><Relationship Id="rId3" Type="http://schemas.openxmlformats.org/officeDocument/2006/relationships/image" Target="../media/image6.png"/><Relationship Id="rId4" Type="http://schemas.openxmlformats.org/officeDocument/2006/relationships/image" Target="../media/image7.png"/><Relationship Id="rId5" Type="http://schemas.openxmlformats.org/officeDocument/2006/relationships/image" Target="../media/image8.png"/><Relationship Id="rId6" Type="http://schemas.openxmlformats.org/officeDocument/2006/relationships/image" Target="../media/image9.png"/><Relationship Id="rId7" Type="http://schemas.openxmlformats.org/officeDocument/2006/relationships/image" Target="../media/image10.png"/><Relationship Id="rId8" Type="http://schemas.openxmlformats.org/officeDocument/2006/relationships/image" Target="../media/image11.png"/><Relationship Id="rId9" Type="http://schemas.openxmlformats.org/officeDocument/2006/relationships/image" Target="../media/image12.png"/><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13.jpe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14.jpeg"/><Relationship Id="rId3" Type="http://schemas.openxmlformats.org/officeDocument/2006/relationships/image" Target="../media/image15.jpeg"/></Relationships>
</file>

<file path=ppt/slides/_rels/slide41.xml.rels><?xml version="1.0" encoding="UTF-8" standalone="yes"?>
<Relationships xmlns="http://schemas.openxmlformats.org/package/2006/relationships"><Relationship Id="rId3" Type="http://schemas.openxmlformats.org/officeDocument/2006/relationships/image" Target="../media/image17.jpeg"/><Relationship Id="rId4" Type="http://schemas.openxmlformats.org/officeDocument/2006/relationships/image" Target="../media/image18.jpeg"/><Relationship Id="rId5" Type="http://schemas.openxmlformats.org/officeDocument/2006/relationships/image" Target="../media/image19.jpeg"/><Relationship Id="rId6" Type="http://schemas.openxmlformats.org/officeDocument/2006/relationships/image" Target="../media/image20.jpeg"/><Relationship Id="rId1" Type="http://schemas.openxmlformats.org/officeDocument/2006/relationships/slideLayout" Target="../slideLayouts/slideLayout7.xml"/><Relationship Id="rId2" Type="http://schemas.openxmlformats.org/officeDocument/2006/relationships/image" Target="../media/image16.jpeg"/></Relationships>
</file>

<file path=ppt/slides/_rels/slide42.xml.rels><?xml version="1.0" encoding="UTF-8" standalone="yes"?>
<Relationships xmlns="http://schemas.openxmlformats.org/package/2006/relationships"><Relationship Id="rId3" Type="http://schemas.openxmlformats.org/officeDocument/2006/relationships/image" Target="../media/image22.jpeg"/><Relationship Id="rId4" Type="http://schemas.openxmlformats.org/officeDocument/2006/relationships/image" Target="../media/image17.jpeg"/><Relationship Id="rId5" Type="http://schemas.openxmlformats.org/officeDocument/2006/relationships/image" Target="../media/image23.jpeg"/><Relationship Id="rId6" Type="http://schemas.openxmlformats.org/officeDocument/2006/relationships/image" Target="../media/image24.jpeg"/><Relationship Id="rId7" Type="http://schemas.openxmlformats.org/officeDocument/2006/relationships/image" Target="../media/image25.jpeg"/><Relationship Id="rId8" Type="http://schemas.openxmlformats.org/officeDocument/2006/relationships/image" Target="../media/image26.jpeg"/><Relationship Id="rId1" Type="http://schemas.openxmlformats.org/officeDocument/2006/relationships/slideLayout" Target="../slideLayouts/slideLayout7.xml"/><Relationship Id="rId2" Type="http://schemas.openxmlformats.org/officeDocument/2006/relationships/image" Target="../media/image21.jpeg"/></Relationships>
</file>

<file path=ppt/slides/_rels/slide43.xml.rels><?xml version="1.0" encoding="UTF-8" standalone="yes"?>
<Relationships xmlns="http://schemas.openxmlformats.org/package/2006/relationships"><Relationship Id="rId3" Type="http://schemas.openxmlformats.org/officeDocument/2006/relationships/image" Target="../media/image28.jpeg"/><Relationship Id="rId4" Type="http://schemas.openxmlformats.org/officeDocument/2006/relationships/image" Target="../media/image29.jpeg"/><Relationship Id="rId5" Type="http://schemas.openxmlformats.org/officeDocument/2006/relationships/image" Target="../media/image30.jpeg"/><Relationship Id="rId6" Type="http://schemas.openxmlformats.org/officeDocument/2006/relationships/image" Target="../media/image31.jpeg"/><Relationship Id="rId7" Type="http://schemas.openxmlformats.org/officeDocument/2006/relationships/image" Target="../media/image32.jpeg"/><Relationship Id="rId1" Type="http://schemas.openxmlformats.org/officeDocument/2006/relationships/slideLayout" Target="../slideLayouts/slideLayout7.xml"/><Relationship Id="rId2" Type="http://schemas.openxmlformats.org/officeDocument/2006/relationships/image" Target="../media/image27.jpeg"/></Relationships>
</file>

<file path=ppt/slides/_rels/slide44.xml.rels><?xml version="1.0" encoding="UTF-8" standalone="yes"?>
<Relationships xmlns="http://schemas.openxmlformats.org/package/2006/relationships"><Relationship Id="rId3" Type="http://schemas.openxmlformats.org/officeDocument/2006/relationships/image" Target="../media/image34.jpeg"/><Relationship Id="rId4" Type="http://schemas.openxmlformats.org/officeDocument/2006/relationships/image" Target="../media/image35.jpeg"/><Relationship Id="rId5" Type="http://schemas.openxmlformats.org/officeDocument/2006/relationships/image" Target="../media/image36.jpeg"/><Relationship Id="rId6" Type="http://schemas.openxmlformats.org/officeDocument/2006/relationships/image" Target="../media/image37.jpeg"/><Relationship Id="rId1" Type="http://schemas.openxmlformats.org/officeDocument/2006/relationships/slideLayout" Target="../slideLayouts/slideLayout7.xml"/><Relationship Id="rId2" Type="http://schemas.openxmlformats.org/officeDocument/2006/relationships/image" Target="../media/image33.jpeg"/></Relationships>
</file>

<file path=ppt/slides/_rels/slide45.xml.rels><?xml version="1.0" encoding="UTF-8" standalone="yes"?>
<Relationships xmlns="http://schemas.openxmlformats.org/package/2006/relationships"><Relationship Id="rId3" Type="http://schemas.openxmlformats.org/officeDocument/2006/relationships/image" Target="../media/image38.jpeg"/><Relationship Id="rId4" Type="http://schemas.openxmlformats.org/officeDocument/2006/relationships/image" Target="../media/image39.jpeg"/><Relationship Id="rId5" Type="http://schemas.openxmlformats.org/officeDocument/2006/relationships/image" Target="../media/image40.jpeg"/><Relationship Id="rId6" Type="http://schemas.openxmlformats.org/officeDocument/2006/relationships/image" Target="../media/image41.jpeg"/><Relationship Id="rId7" Type="http://schemas.openxmlformats.org/officeDocument/2006/relationships/image" Target="../media/image42.jpeg"/><Relationship Id="rId1" Type="http://schemas.openxmlformats.org/officeDocument/2006/relationships/slideLayout" Target="../slideLayouts/slideLayout7.xml"/><Relationship Id="rId2" Type="http://schemas.openxmlformats.org/officeDocument/2006/relationships/image" Target="../media/image20.jpeg"/></Relationships>
</file>

<file path=ppt/slides/_rels/slide46.xml.rels><?xml version="1.0" encoding="UTF-8" standalone="yes"?>
<Relationships xmlns="http://schemas.openxmlformats.org/package/2006/relationships"><Relationship Id="rId3" Type="http://schemas.openxmlformats.org/officeDocument/2006/relationships/image" Target="../media/image39.jpeg"/><Relationship Id="rId4" Type="http://schemas.openxmlformats.org/officeDocument/2006/relationships/image" Target="../media/image43.jpeg"/><Relationship Id="rId5" Type="http://schemas.openxmlformats.org/officeDocument/2006/relationships/image" Target="../media/image44.jpeg"/><Relationship Id="rId6" Type="http://schemas.openxmlformats.org/officeDocument/2006/relationships/image" Target="../media/image45.jpeg"/><Relationship Id="rId1" Type="http://schemas.openxmlformats.org/officeDocument/2006/relationships/slideLayout" Target="../slideLayouts/slideLayout7.xml"/><Relationship Id="rId2" Type="http://schemas.openxmlformats.org/officeDocument/2006/relationships/image" Target="../media/image20.jpeg"/></Relationships>
</file>

<file path=ppt/slides/_rels/slide47.xml.rels><?xml version="1.0" encoding="UTF-8" standalone="yes"?>
<Relationships xmlns="http://schemas.openxmlformats.org/package/2006/relationships"><Relationship Id="rId3" Type="http://schemas.openxmlformats.org/officeDocument/2006/relationships/image" Target="../media/image39.jpeg"/><Relationship Id="rId4" Type="http://schemas.openxmlformats.org/officeDocument/2006/relationships/image" Target="../media/image47.jpeg"/><Relationship Id="rId1" Type="http://schemas.openxmlformats.org/officeDocument/2006/relationships/slideLayout" Target="../slideLayouts/slideLayout7.xml"/><Relationship Id="rId2" Type="http://schemas.openxmlformats.org/officeDocument/2006/relationships/image" Target="../media/image46.jpe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48.emf"/></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49.emf"/></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hyperlink" Target="https://www.legifrance.gouv.fr/affichCodeArticle.do?cidTexte=LEGITEXT000006072665&amp;idArticle=LEGIARTI000006687878&amp;dateTexte=&amp;categorieLien=cid" TargetMode="External"/><Relationship Id="rId4" Type="http://schemas.openxmlformats.org/officeDocument/2006/relationships/hyperlink" Target="https://www.legifrance.gouv.fr/affichCodeArticle.do?cidTexte=LEGITEXT000006072665&amp;idArticle=LEGIARTI000020891647&amp;dateTexte=&amp;categorieLien=cid" TargetMode="External"/><Relationship Id="rId5" Type="http://schemas.openxmlformats.org/officeDocument/2006/relationships/hyperlink" Target="https://www.legifrance.gouv.fr/affichCodeArticle.do?cidTexte=LEGITEXT000006072665&amp;idArticle=LEGIARTI000006687965&amp;dateTexte=&amp;categorieLien=cid" TargetMode="External"/><Relationship Id="rId6" Type="http://schemas.openxmlformats.org/officeDocument/2006/relationships/hyperlink" Target="https://www.legifrance.gouv.fr/affichCodeArticle.do?cidTexte=LEGITEXT000006072665&amp;idArticle=LEGIARTI000020891641&amp;dateTexte=&amp;categorieLien=cid" TargetMode="External"/><Relationship Id="rId7" Type="http://schemas.openxmlformats.org/officeDocument/2006/relationships/hyperlink" Target="https://www.legifrance.gouv.fr/affichTexteArticle.do?cidTexte=JORFTEXT000000571356&amp;idArticle=LEGIARTI000006527580&amp;dateTexte=&amp;categorieLien=cid" TargetMode="External"/><Relationship Id="rId1" Type="http://schemas.openxmlformats.org/officeDocument/2006/relationships/slideLayout" Target="../slideLayouts/slideLayout3.xml"/><Relationship Id="rId2" Type="http://schemas.openxmlformats.org/officeDocument/2006/relationships/hyperlink" Target="https://www.legifrance.gouv.fr/affichTexteArticle.do;jsessionid=AC7CA64FD16D3E0EA5676F7063B6CA2B.tplgfr31s_2?cidTexte=JORFTEXT000031912641&amp;idArticle=LEGIARTI000031916526&amp;dateTexte=20171207&amp;categorieLien=id#LEGIARTI000031916526" TargetMode="Externa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hyperlink" Target="https://www.legifrance.gouv.fr/affichTexte.do?cidTexte=JORFTEXT000032848079&amp;categorieLien=id" TargetMode="Externa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png"/></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png"/></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50.png"/></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p:txBody>
          <a:bodyPr/>
          <a:lstStyle/>
          <a:p>
            <a:r>
              <a:rPr lang="fr-FR" b="1" dirty="0" smtClean="0"/>
              <a:t>Maison de santé : entre rêve et réalité</a:t>
            </a:r>
            <a:endParaRPr lang="fr-FR" b="1" dirty="0"/>
          </a:p>
        </p:txBody>
      </p:sp>
      <p:sp>
        <p:nvSpPr>
          <p:cNvPr id="3" name="Sous-titre 2"/>
          <p:cNvSpPr>
            <a:spLocks noGrp="1"/>
          </p:cNvSpPr>
          <p:nvPr>
            <p:ph type="subTitle" idx="1"/>
          </p:nvPr>
        </p:nvSpPr>
        <p:spPr/>
        <p:txBody>
          <a:bodyPr/>
          <a:lstStyle/>
          <a:p>
            <a:endParaRPr lang="fr-FR" dirty="0"/>
          </a:p>
          <a:p>
            <a:r>
              <a:rPr lang="fr-FR" dirty="0" smtClean="0"/>
              <a:t>Dr Mickaël Riahi</a:t>
            </a:r>
          </a:p>
          <a:p>
            <a:r>
              <a:rPr lang="fr-FR" dirty="0" smtClean="0"/>
              <a:t>6 Février 2018</a:t>
            </a:r>
            <a:endParaRPr lang="fr-FR" dirty="0"/>
          </a:p>
        </p:txBody>
      </p:sp>
      <p:sp>
        <p:nvSpPr>
          <p:cNvPr id="6" name="Espace réservé du numéro de diapositive 5">
            <a:extLst>
              <a:ext uri="{FF2B5EF4-FFF2-40B4-BE49-F238E27FC236}">
                <a16:creationId xmlns="" xmlns:a16="http://schemas.microsoft.com/office/drawing/2014/main" id="{32590BFB-139F-4C76-832F-5EF219338B58}"/>
              </a:ext>
            </a:extLst>
          </p:cNvPr>
          <p:cNvSpPr>
            <a:spLocks noGrp="1"/>
          </p:cNvSpPr>
          <p:nvPr>
            <p:ph type="sldNum" sz="quarter" idx="12"/>
          </p:nvPr>
        </p:nvSpPr>
        <p:spPr/>
        <p:txBody>
          <a:bodyPr/>
          <a:lstStyle/>
          <a:p>
            <a:fld id="{1DBFEBE0-9620-4705-82B2-9BE924DB3658}" type="slidenum">
              <a:rPr lang="fr-FR" smtClean="0"/>
              <a:t>1</a:t>
            </a:fld>
            <a:endParaRPr lang="fr-FR" dirty="0"/>
          </a:p>
        </p:txBody>
      </p:sp>
    </p:spTree>
    <p:extLst>
      <p:ext uri="{BB962C8B-B14F-4D97-AF65-F5344CB8AC3E}">
        <p14:creationId xmlns:p14="http://schemas.microsoft.com/office/powerpoint/2010/main" val="150761734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texte 6"/>
          <p:cNvSpPr>
            <a:spLocks noGrp="1"/>
          </p:cNvSpPr>
          <p:nvPr>
            <p:ph type="body" idx="10"/>
          </p:nvPr>
        </p:nvSpPr>
        <p:spPr>
          <a:xfrm>
            <a:off x="803283" y="1686510"/>
            <a:ext cx="16915757" cy="9021317"/>
          </a:xfrm>
          <a:prstGeom prst="rect">
            <a:avLst/>
          </a:prstGeom>
          <a:noFill/>
          <a:ln w="0" cmpd="sng">
            <a:noFill/>
            <a:prstDash val="solid"/>
          </a:ln>
        </p:spPr>
        <p:txBody>
          <a:bodyPr vert="horz" lIns="0" tIns="0" rIns="0" bIns="0" anchor="t"/>
          <a:lstStyle/>
          <a:p>
            <a:pPr marL="514350" indent="-514350" algn="l">
              <a:lnSpc>
                <a:spcPct val="100000"/>
              </a:lnSpc>
              <a:spcAft>
                <a:spcPts val="0"/>
              </a:spcAft>
              <a:buAutoNum type="arabicPeriod"/>
            </a:pPr>
            <a:r>
              <a:rPr lang="fr-FR" sz="2800" b="1" dirty="0" smtClean="0">
                <a:solidFill>
                  <a:schemeClr val="tx1"/>
                </a:solidFill>
                <a:latin typeface="+mn-lt"/>
                <a:cs typeface="Arial" pitchFamily="34" charset="0"/>
              </a:rPr>
              <a:t>Qu’est ce qu’une MSP ? </a:t>
            </a:r>
            <a:r>
              <a:rPr lang="fr-FR" sz="2800" dirty="0" smtClean="0">
                <a:solidFill>
                  <a:schemeClr val="tx1"/>
                </a:solidFill>
                <a:latin typeface="+mn-lt"/>
                <a:cs typeface="Arial" pitchFamily="34" charset="0"/>
              </a:rPr>
              <a:t>													Quelques définitions														   	Organisation																Montage: le projet de santé</a:t>
            </a:r>
            <a:r>
              <a:rPr lang="fr-FR" sz="2800" dirty="0">
                <a:solidFill>
                  <a:schemeClr val="tx1"/>
                </a:solidFill>
                <a:latin typeface="+mn-lt"/>
                <a:cs typeface="Arial" pitchFamily="34" charset="0"/>
              </a:rPr>
              <a:t>	</a:t>
            </a:r>
            <a:r>
              <a:rPr lang="fr-FR" sz="2800" dirty="0" smtClean="0">
                <a:solidFill>
                  <a:schemeClr val="tx1"/>
                </a:solidFill>
                <a:latin typeface="+mn-lt"/>
                <a:cs typeface="Arial" pitchFamily="34" charset="0"/>
              </a:rPr>
              <a:t>													Rémunération</a:t>
            </a:r>
          </a:p>
          <a:p>
            <a:pPr marL="514350" indent="-514350" algn="l">
              <a:lnSpc>
                <a:spcPct val="100000"/>
              </a:lnSpc>
              <a:spcAft>
                <a:spcPts val="0"/>
              </a:spcAft>
              <a:buAutoNum type="arabicPeriod"/>
            </a:pPr>
            <a:endParaRPr lang="fr-FR" sz="2800" dirty="0" smtClean="0">
              <a:solidFill>
                <a:schemeClr val="tx1"/>
              </a:solidFill>
              <a:latin typeface="+mn-lt"/>
              <a:cs typeface="Arial" pitchFamily="34" charset="0"/>
            </a:endParaRPr>
          </a:p>
          <a:p>
            <a:pPr marL="514350" indent="-514350" algn="l">
              <a:lnSpc>
                <a:spcPct val="100000"/>
              </a:lnSpc>
              <a:spcAft>
                <a:spcPts val="0"/>
              </a:spcAft>
              <a:buAutoNum type="arabicPeriod"/>
            </a:pPr>
            <a:r>
              <a:rPr lang="fr-FR" sz="2800" b="1" dirty="0" smtClean="0">
                <a:solidFill>
                  <a:schemeClr val="tx1"/>
                </a:solidFill>
                <a:latin typeface="+mn-lt"/>
                <a:cs typeface="Arial" pitchFamily="34" charset="0"/>
              </a:rPr>
              <a:t>MSP : plusieurs exemples sur Paris et toute la France	</a:t>
            </a:r>
            <a:r>
              <a:rPr lang="fr-FR" sz="2800" dirty="0" smtClean="0">
                <a:solidFill>
                  <a:schemeClr val="tx1"/>
                </a:solidFill>
                <a:latin typeface="+mn-lt"/>
                <a:cs typeface="Arial" pitchFamily="34" charset="0"/>
              </a:rPr>
              <a:t>										MSP Villaumed																MSP en Province</a:t>
            </a:r>
          </a:p>
          <a:p>
            <a:pPr marL="514350" indent="-514350" algn="l">
              <a:lnSpc>
                <a:spcPct val="100000"/>
              </a:lnSpc>
              <a:spcAft>
                <a:spcPts val="0"/>
              </a:spcAft>
              <a:buAutoNum type="arabicPeriod"/>
            </a:pPr>
            <a:endParaRPr lang="fr-FR" sz="2800" dirty="0" smtClean="0">
              <a:solidFill>
                <a:schemeClr val="tx1"/>
              </a:solidFill>
              <a:latin typeface="+mn-lt"/>
              <a:cs typeface="Arial" pitchFamily="34" charset="0"/>
            </a:endParaRPr>
          </a:p>
          <a:p>
            <a:pPr marL="514350" indent="-514350" algn="l">
              <a:lnSpc>
                <a:spcPct val="100000"/>
              </a:lnSpc>
              <a:spcAft>
                <a:spcPts val="0"/>
              </a:spcAft>
              <a:buFontTx/>
              <a:buAutoNum type="arabicPeriod"/>
            </a:pPr>
            <a:r>
              <a:rPr lang="fr-FR" sz="2800" b="1" dirty="0" smtClean="0">
                <a:solidFill>
                  <a:schemeClr val="tx1"/>
                </a:solidFill>
                <a:latin typeface="+mn-lt"/>
                <a:cs typeface="Arial" pitchFamily="34" charset="0"/>
              </a:rPr>
              <a:t>MSP: quel avenir?</a:t>
            </a:r>
            <a:r>
              <a:rPr lang="fr-FR" sz="2800" dirty="0" smtClean="0">
                <a:solidFill>
                  <a:schemeClr val="tx1"/>
                </a:solidFill>
                <a:latin typeface="+mn-lt"/>
                <a:cs typeface="Arial" pitchFamily="34" charset="0"/>
              </a:rPr>
              <a:t>	</a:t>
            </a:r>
            <a:r>
              <a:rPr lang="fr-FR" sz="2800" dirty="0">
                <a:solidFill>
                  <a:schemeClr val="tx1"/>
                </a:solidFill>
                <a:cs typeface="Arial" pitchFamily="34" charset="0"/>
              </a:rPr>
              <a:t>															Pourquoi tant d’amour et de haine?												</a:t>
            </a:r>
            <a:r>
              <a:rPr lang="fr-FR" sz="2800" dirty="0" smtClean="0">
                <a:solidFill>
                  <a:schemeClr val="tx1"/>
                </a:solidFill>
                <a:cs typeface="Arial" pitchFamily="34" charset="0"/>
              </a:rPr>
              <a:t>Une </a:t>
            </a:r>
            <a:r>
              <a:rPr lang="fr-FR" sz="2800" dirty="0">
                <a:solidFill>
                  <a:schemeClr val="tx1"/>
                </a:solidFill>
                <a:cs typeface="Arial" pitchFamily="34" charset="0"/>
              </a:rPr>
              <a:t>brève histoire des MSP: en plein cœur des luttes et conflits syndicaux						</a:t>
            </a:r>
            <a:r>
              <a:rPr lang="fr-FR" sz="2800" dirty="0" smtClean="0">
                <a:solidFill>
                  <a:schemeClr val="tx1"/>
                </a:solidFill>
                <a:cs typeface="Arial" pitchFamily="34" charset="0"/>
              </a:rPr>
              <a:t>Avenir </a:t>
            </a:r>
            <a:r>
              <a:rPr lang="fr-FR" sz="2800" dirty="0">
                <a:solidFill>
                  <a:schemeClr val="tx1"/>
                </a:solidFill>
                <a:cs typeface="Arial" pitchFamily="34" charset="0"/>
              </a:rPr>
              <a:t>radieux ou piège à soignants?		</a:t>
            </a:r>
            <a:r>
              <a:rPr lang="fr-FR" sz="2800" dirty="0" smtClean="0">
                <a:solidFill>
                  <a:schemeClr val="tx1"/>
                </a:solidFill>
                <a:cs typeface="Arial" pitchFamily="34" charset="0"/>
              </a:rPr>
              <a:t>	</a:t>
            </a:r>
            <a:r>
              <a:rPr lang="fr-FR" sz="2800" dirty="0">
                <a:solidFill>
                  <a:schemeClr val="tx1"/>
                </a:solidFill>
                <a:cs typeface="Arial" pitchFamily="34" charset="0"/>
              </a:rPr>
              <a:t>										</a:t>
            </a:r>
            <a:endParaRPr lang="fr-FR" sz="2800" dirty="0" smtClean="0">
              <a:solidFill>
                <a:schemeClr val="tx1"/>
              </a:solidFill>
              <a:latin typeface="+mn-lt"/>
              <a:cs typeface="Arial" pitchFamily="34" charset="0"/>
            </a:endParaRPr>
          </a:p>
          <a:p>
            <a:pPr marL="514350" indent="-514350" algn="l">
              <a:lnSpc>
                <a:spcPct val="100000"/>
              </a:lnSpc>
              <a:spcAft>
                <a:spcPts val="0"/>
              </a:spcAft>
              <a:buAutoNum type="arabicPeriod"/>
            </a:pPr>
            <a:r>
              <a:rPr lang="fr-FR" sz="2800" b="1" dirty="0" smtClean="0">
                <a:solidFill>
                  <a:schemeClr val="tx1"/>
                </a:solidFill>
                <a:latin typeface="+mn-lt"/>
                <a:cs typeface="Arial" pitchFamily="34" charset="0"/>
              </a:rPr>
              <a:t>L’organisation territoriale</a:t>
            </a:r>
            <a:r>
              <a:rPr lang="fr-FR" sz="2800" dirty="0" smtClean="0">
                <a:solidFill>
                  <a:schemeClr val="tx1"/>
                </a:solidFill>
                <a:latin typeface="+mn-lt"/>
                <a:cs typeface="Arial" pitchFamily="34" charset="0"/>
              </a:rPr>
              <a:t>															Projet Régional de Santé														CPTS																		PTA</a:t>
            </a:r>
          </a:p>
          <a:p>
            <a:pPr marL="0" algn="l">
              <a:lnSpc>
                <a:spcPct val="100000"/>
              </a:lnSpc>
              <a:spcAft>
                <a:spcPts val="0"/>
              </a:spcAft>
            </a:pPr>
            <a:endParaRPr lang="fr-FR" sz="2800" b="1" dirty="0">
              <a:latin typeface="+mn-lt"/>
              <a:cs typeface="Arial" pitchFamily="34" charset="0"/>
            </a:endParaRPr>
          </a:p>
        </p:txBody>
      </p:sp>
      <p:sp>
        <p:nvSpPr>
          <p:cNvPr id="3" name="ZoneTexte 2"/>
          <p:cNvSpPr txBox="1"/>
          <p:nvPr/>
        </p:nvSpPr>
        <p:spPr>
          <a:xfrm>
            <a:off x="6075680" y="531416"/>
            <a:ext cx="11643360" cy="707886"/>
          </a:xfrm>
          <a:prstGeom prst="rect">
            <a:avLst/>
          </a:prstGeom>
          <a:noFill/>
        </p:spPr>
        <p:txBody>
          <a:bodyPr wrap="square" rtlCol="0">
            <a:spAutoFit/>
          </a:bodyPr>
          <a:lstStyle/>
          <a:p>
            <a:pPr algn="r"/>
            <a:r>
              <a:rPr lang="fr-FR" sz="4000" b="1" dirty="0" smtClean="0">
                <a:solidFill>
                  <a:schemeClr val="tx1">
                    <a:lumMod val="65000"/>
                    <a:lumOff val="35000"/>
                  </a:schemeClr>
                </a:solidFill>
                <a:latin typeface="Arial" pitchFamily="34" charset="0"/>
                <a:cs typeface="Arial" pitchFamily="34" charset="0"/>
              </a:rPr>
              <a:t>Maison de santé: entre rêve et réalité</a:t>
            </a:r>
            <a:endParaRPr lang="fr-FR" sz="4000" b="1" dirty="0">
              <a:solidFill>
                <a:schemeClr val="tx1">
                  <a:lumMod val="65000"/>
                  <a:lumOff val="35000"/>
                </a:schemeClr>
              </a:solidFill>
              <a:latin typeface="Arial" pitchFamily="34" charset="0"/>
              <a:cs typeface="Arial" pitchFamily="34" charset="0"/>
            </a:endParaRPr>
          </a:p>
        </p:txBody>
      </p:sp>
      <p:pic>
        <p:nvPicPr>
          <p:cNvPr id="5" name="Image 4">
            <a:extLst>
              <a:ext uri="{FF2B5EF4-FFF2-40B4-BE49-F238E27FC236}">
                <a16:creationId xmlns="" xmlns:a16="http://schemas.microsoft.com/office/drawing/2014/main" id="{DEFB2133-84CF-4AE9-9090-41CEE4A7DA4B}"/>
              </a:ext>
            </a:extLst>
          </p:cNvPr>
          <p:cNvPicPr>
            <a:picLocks noChangeAspect="1"/>
          </p:cNvPicPr>
          <p:nvPr/>
        </p:nvPicPr>
        <p:blipFill>
          <a:blip r:embed="rId2"/>
          <a:stretch>
            <a:fillRect/>
          </a:stretch>
        </p:blipFill>
        <p:spPr>
          <a:xfrm>
            <a:off x="-1" y="0"/>
            <a:ext cx="6678801" cy="1020931"/>
          </a:xfrm>
          <a:prstGeom prst="rect">
            <a:avLst/>
          </a:prstGeom>
        </p:spPr>
      </p:pic>
    </p:spTree>
    <p:extLst>
      <p:ext uri="{BB962C8B-B14F-4D97-AF65-F5344CB8AC3E}">
        <p14:creationId xmlns:p14="http://schemas.microsoft.com/office/powerpoint/2010/main" val="133827476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p:txBody>
          <a:bodyPr/>
          <a:lstStyle/>
          <a:p>
            <a:r>
              <a:rPr lang="fr-FR" dirty="0" smtClean="0"/>
              <a:t>1. Qu’est-ce qu’une MSP ?</a:t>
            </a:r>
            <a:endParaRPr lang="fr-FR" dirty="0"/>
          </a:p>
        </p:txBody>
      </p:sp>
      <p:sp>
        <p:nvSpPr>
          <p:cNvPr id="3" name="Sous-titre 2"/>
          <p:cNvSpPr>
            <a:spLocks noGrp="1"/>
          </p:cNvSpPr>
          <p:nvPr>
            <p:ph type="subTitle" idx="1"/>
          </p:nvPr>
        </p:nvSpPr>
        <p:spPr/>
        <p:txBody>
          <a:bodyPr/>
          <a:lstStyle/>
          <a:p>
            <a:endParaRPr lang="fr-FR" dirty="0"/>
          </a:p>
        </p:txBody>
      </p:sp>
      <p:sp>
        <p:nvSpPr>
          <p:cNvPr id="6" name="Espace réservé du numéro de diapositive 5">
            <a:extLst>
              <a:ext uri="{FF2B5EF4-FFF2-40B4-BE49-F238E27FC236}">
                <a16:creationId xmlns="" xmlns:a16="http://schemas.microsoft.com/office/drawing/2014/main" id="{1940EB5F-F269-4C6D-8C48-F89688EAD8A1}"/>
              </a:ext>
            </a:extLst>
          </p:cNvPr>
          <p:cNvSpPr>
            <a:spLocks noGrp="1"/>
          </p:cNvSpPr>
          <p:nvPr>
            <p:ph type="sldNum" sz="quarter" idx="12"/>
          </p:nvPr>
        </p:nvSpPr>
        <p:spPr/>
        <p:txBody>
          <a:bodyPr/>
          <a:lstStyle/>
          <a:p>
            <a:fld id="{1DBFEBE0-9620-4705-82B2-9BE924DB3658}" type="slidenum">
              <a:rPr lang="fr-FR" smtClean="0"/>
              <a:t>3</a:t>
            </a:fld>
            <a:endParaRPr lang="fr-FR" dirty="0"/>
          </a:p>
        </p:txBody>
      </p:sp>
    </p:spTree>
    <p:extLst>
      <p:ext uri="{BB962C8B-B14F-4D97-AF65-F5344CB8AC3E}">
        <p14:creationId xmlns:p14="http://schemas.microsoft.com/office/powerpoint/2010/main" val="154983557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p:txBody>
          <a:bodyPr/>
          <a:lstStyle/>
          <a:p>
            <a:r>
              <a:rPr lang="fr-FR" dirty="0"/>
              <a:t>1. Qu’est-ce qu’une MSP ?</a:t>
            </a:r>
          </a:p>
        </p:txBody>
      </p:sp>
      <p:sp>
        <p:nvSpPr>
          <p:cNvPr id="3" name="Sous-titre 2"/>
          <p:cNvSpPr>
            <a:spLocks noGrp="1"/>
          </p:cNvSpPr>
          <p:nvPr>
            <p:ph type="subTitle" idx="1"/>
          </p:nvPr>
        </p:nvSpPr>
        <p:spPr/>
        <p:txBody>
          <a:bodyPr/>
          <a:lstStyle/>
          <a:p>
            <a:endParaRPr lang="fr-FR" dirty="0"/>
          </a:p>
          <a:p>
            <a:r>
              <a:rPr lang="fr-FR" dirty="0"/>
              <a:t>Les définitions légales</a:t>
            </a:r>
          </a:p>
        </p:txBody>
      </p:sp>
      <p:sp>
        <p:nvSpPr>
          <p:cNvPr id="6" name="Espace réservé du numéro de diapositive 5">
            <a:extLst>
              <a:ext uri="{FF2B5EF4-FFF2-40B4-BE49-F238E27FC236}">
                <a16:creationId xmlns="" xmlns:a16="http://schemas.microsoft.com/office/drawing/2014/main" id="{33264A09-81A5-4F0D-8A62-A5C4A248AAC4}"/>
              </a:ext>
            </a:extLst>
          </p:cNvPr>
          <p:cNvSpPr>
            <a:spLocks noGrp="1"/>
          </p:cNvSpPr>
          <p:nvPr>
            <p:ph type="sldNum" sz="quarter" idx="12"/>
          </p:nvPr>
        </p:nvSpPr>
        <p:spPr/>
        <p:txBody>
          <a:bodyPr/>
          <a:lstStyle/>
          <a:p>
            <a:fld id="{1DBFEBE0-9620-4705-82B2-9BE924DB3658}" type="slidenum">
              <a:rPr lang="fr-FR" smtClean="0"/>
              <a:t>4</a:t>
            </a:fld>
            <a:endParaRPr lang="fr-FR" dirty="0"/>
          </a:p>
        </p:txBody>
      </p:sp>
    </p:spTree>
    <p:extLst>
      <p:ext uri="{BB962C8B-B14F-4D97-AF65-F5344CB8AC3E}">
        <p14:creationId xmlns:p14="http://schemas.microsoft.com/office/powerpoint/2010/main" val="332231050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 xmlns:a16="http://schemas.microsoft.com/office/drawing/2014/main" id="{E8AAE6CA-D953-434D-A079-087EEE0613ED}"/>
              </a:ext>
            </a:extLst>
          </p:cNvPr>
          <p:cNvSpPr>
            <a:spLocks noGrp="1"/>
          </p:cNvSpPr>
          <p:nvPr>
            <p:ph type="title"/>
          </p:nvPr>
        </p:nvSpPr>
        <p:spPr>
          <a:xfrm>
            <a:off x="10810309" y="449693"/>
            <a:ext cx="8196829" cy="1224126"/>
          </a:xfrm>
        </p:spPr>
        <p:txBody>
          <a:bodyPr>
            <a:noAutofit/>
          </a:bodyPr>
          <a:lstStyle/>
          <a:p>
            <a:r>
              <a:rPr lang="fr-FR" sz="4800" b="1" dirty="0"/>
              <a:t>Equipes de soins primaires (ESP) </a:t>
            </a:r>
          </a:p>
        </p:txBody>
      </p:sp>
      <p:sp>
        <p:nvSpPr>
          <p:cNvPr id="3" name="Espace réservé du contenu 2">
            <a:extLst>
              <a:ext uri="{FF2B5EF4-FFF2-40B4-BE49-F238E27FC236}">
                <a16:creationId xmlns="" xmlns:a16="http://schemas.microsoft.com/office/drawing/2014/main" id="{AAE0ED30-E091-4DB7-895F-7D7328F6D92F}"/>
              </a:ext>
            </a:extLst>
          </p:cNvPr>
          <p:cNvSpPr>
            <a:spLocks noGrp="1"/>
          </p:cNvSpPr>
          <p:nvPr>
            <p:ph idx="1"/>
          </p:nvPr>
        </p:nvSpPr>
        <p:spPr/>
        <p:txBody>
          <a:bodyPr>
            <a:normAutofit/>
          </a:bodyPr>
          <a:lstStyle/>
          <a:p>
            <a:pPr algn="just">
              <a:buFont typeface="Wingdings" panose="05000000000000000000" pitchFamily="2" charset="2"/>
              <a:buChar char="Ø"/>
            </a:pPr>
            <a:r>
              <a:rPr lang="fr-FR" dirty="0"/>
              <a:t>Les ESP sont un mode d’organisation coordonnée des professionnels de santé. Elles se situent à l’échelle de la patientèle. Elles peuvent comprendre ou non un projet immobilier, être constituées sur un ou plusieurs sites. </a:t>
            </a:r>
          </a:p>
          <a:p>
            <a:pPr algn="just">
              <a:buFont typeface="Wingdings" panose="05000000000000000000" pitchFamily="2" charset="2"/>
              <a:buChar char="Ø"/>
            </a:pPr>
            <a:r>
              <a:rPr lang="fr-FR" dirty="0"/>
              <a:t>Les ESP se mobilisent autour d’un projet de santé commun à l’équipe.</a:t>
            </a:r>
          </a:p>
          <a:p>
            <a:pPr algn="just">
              <a:buFont typeface="Wingdings" panose="05000000000000000000" pitchFamily="2" charset="2"/>
              <a:buChar char="Ø"/>
            </a:pPr>
            <a:r>
              <a:rPr lang="fr-FR" dirty="0"/>
              <a:t>Le projet de santé est un </a:t>
            </a:r>
            <a:r>
              <a:rPr lang="fr-FR" dirty="0" err="1"/>
              <a:t>pré-requis</a:t>
            </a:r>
            <a:r>
              <a:rPr lang="fr-FR" dirty="0"/>
              <a:t> à la contractualisation entre les professionnels et l’ARS.</a:t>
            </a:r>
          </a:p>
          <a:p>
            <a:pPr algn="just">
              <a:buFont typeface="Wingdings" panose="05000000000000000000" pitchFamily="2" charset="2"/>
              <a:buChar char="Ø"/>
            </a:pPr>
            <a:r>
              <a:rPr lang="fr-FR" dirty="0"/>
              <a:t>Les ESP s’inscrivent dans une dynamique qui peut les amener à évoluer vers un exercice plus coordonné, comme celui mis en œuvre dans les MSP et les Centres de santé mais sans obligation. </a:t>
            </a:r>
          </a:p>
          <a:p>
            <a:pPr marL="0" indent="0">
              <a:buNone/>
            </a:pPr>
            <a:endParaRPr lang="fr-FR" dirty="0"/>
          </a:p>
        </p:txBody>
      </p:sp>
      <p:sp>
        <p:nvSpPr>
          <p:cNvPr id="7" name="Espace réservé du numéro de diapositive 6">
            <a:extLst>
              <a:ext uri="{FF2B5EF4-FFF2-40B4-BE49-F238E27FC236}">
                <a16:creationId xmlns="" xmlns:a16="http://schemas.microsoft.com/office/drawing/2014/main" id="{F635E3A2-D02D-4763-85A7-2258B70038FD}"/>
              </a:ext>
            </a:extLst>
          </p:cNvPr>
          <p:cNvSpPr>
            <a:spLocks noGrp="1"/>
          </p:cNvSpPr>
          <p:nvPr>
            <p:ph type="sldNum" sz="quarter" idx="12"/>
          </p:nvPr>
        </p:nvSpPr>
        <p:spPr/>
        <p:txBody>
          <a:bodyPr/>
          <a:lstStyle/>
          <a:p>
            <a:fld id="{1DBFEBE0-9620-4705-82B2-9BE924DB3658}" type="slidenum">
              <a:rPr lang="fr-FR" smtClean="0"/>
              <a:t>5</a:t>
            </a:fld>
            <a:endParaRPr lang="fr-FR"/>
          </a:p>
        </p:txBody>
      </p:sp>
    </p:spTree>
    <p:extLst>
      <p:ext uri="{BB962C8B-B14F-4D97-AF65-F5344CB8AC3E}">
        <p14:creationId xmlns:p14="http://schemas.microsoft.com/office/powerpoint/2010/main" val="25060479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2543296" y="1641244"/>
            <a:ext cx="13696022" cy="8082898"/>
          </a:xfrm>
        </p:spPr>
        <p:txBody>
          <a:bodyPr>
            <a:normAutofit fontScale="92500" lnSpcReduction="10000"/>
          </a:bodyPr>
          <a:lstStyle/>
          <a:p>
            <a:pPr marL="0" indent="0" algn="ctr">
              <a:buNone/>
            </a:pPr>
            <a:r>
              <a:rPr lang="fr-FR" sz="3742" b="1" dirty="0">
                <a:solidFill>
                  <a:srgbClr val="0070C0"/>
                </a:solidFill>
              </a:rPr>
              <a:t>                   Article 64 Loi de santé – L1411-11-1 CSP</a:t>
            </a:r>
          </a:p>
          <a:p>
            <a:pPr marL="0" indent="0">
              <a:buNone/>
            </a:pPr>
            <a:r>
              <a:rPr lang="fr-FR" sz="3742" b="1" dirty="0"/>
              <a:t>Composition :</a:t>
            </a:r>
            <a:br>
              <a:rPr lang="fr-FR" sz="3742" b="1" dirty="0"/>
            </a:br>
            <a:r>
              <a:rPr lang="fr-FR" sz="3742" dirty="0"/>
              <a:t>- Professionnels de santé de ville (1</a:t>
            </a:r>
            <a:r>
              <a:rPr lang="fr-FR" sz="3742" baseline="30000" dirty="0"/>
              <a:t>er</a:t>
            </a:r>
            <a:r>
              <a:rPr lang="fr-FR" sz="3742" dirty="0"/>
              <a:t> et 2</a:t>
            </a:r>
            <a:r>
              <a:rPr lang="fr-FR" sz="3742" baseline="30000" dirty="0"/>
              <a:t>ème</a:t>
            </a:r>
            <a:r>
              <a:rPr lang="fr-FR" sz="3742" dirty="0"/>
              <a:t> recours) dont, à minima, un médecin généraliste</a:t>
            </a:r>
            <a:br>
              <a:rPr lang="fr-FR" sz="3742" dirty="0"/>
            </a:br>
            <a:r>
              <a:rPr lang="fr-FR" sz="3742" dirty="0"/>
              <a:t>- Initiative de la création d’une ESP: tout professionnel de santé impliqué dans les soins de 1</a:t>
            </a:r>
            <a:r>
              <a:rPr lang="fr-FR" sz="3742" baseline="30000" dirty="0"/>
              <a:t>er</a:t>
            </a:r>
            <a:r>
              <a:rPr lang="fr-FR" sz="3742" dirty="0"/>
              <a:t> recours</a:t>
            </a:r>
            <a:br>
              <a:rPr lang="fr-FR" sz="3742" dirty="0"/>
            </a:br>
            <a:r>
              <a:rPr lang="fr-FR" sz="3742" dirty="0"/>
              <a:t>- choisissant d’assurer leurs activités de soins de 1</a:t>
            </a:r>
            <a:r>
              <a:rPr lang="fr-FR" sz="3742" baseline="30000" dirty="0"/>
              <a:t>er</a:t>
            </a:r>
            <a:r>
              <a:rPr lang="fr-FR" sz="3742" dirty="0"/>
              <a:t> recours sur la base d’un projet de santé qu’ils élaborent.</a:t>
            </a:r>
            <a:br>
              <a:rPr lang="fr-FR" sz="3742" dirty="0"/>
            </a:br>
            <a:r>
              <a:rPr lang="fr-FR" sz="3742" dirty="0"/>
              <a:t>- Peut prendre la forme d’un centre de santé (CDS) ou d’une maison de santé (MSP).</a:t>
            </a:r>
          </a:p>
          <a:p>
            <a:pPr marL="0" indent="0">
              <a:buNone/>
            </a:pPr>
            <a:r>
              <a:rPr lang="fr-FR" sz="3742" dirty="0"/>
              <a:t/>
            </a:r>
            <a:br>
              <a:rPr lang="fr-FR" sz="3742" dirty="0"/>
            </a:br>
            <a:r>
              <a:rPr lang="fr-FR" sz="3742" b="1" dirty="0"/>
              <a:t>Rôle: </a:t>
            </a:r>
            <a:br>
              <a:rPr lang="fr-FR" sz="3742" b="1" dirty="0"/>
            </a:br>
            <a:r>
              <a:rPr lang="fr-FR" sz="3742" b="1" dirty="0"/>
              <a:t>- </a:t>
            </a:r>
            <a:r>
              <a:rPr lang="fr-FR" sz="3742" dirty="0"/>
              <a:t>contribuer à la structuration des parcours de santé, </a:t>
            </a:r>
            <a:br>
              <a:rPr lang="fr-FR" sz="3742" dirty="0"/>
            </a:br>
            <a:r>
              <a:rPr lang="fr-FR" sz="3742" dirty="0"/>
              <a:t>- meilleure coordination des acteurs,</a:t>
            </a:r>
            <a:br>
              <a:rPr lang="fr-FR" sz="3742" dirty="0"/>
            </a:br>
            <a:r>
              <a:rPr lang="fr-FR" sz="3742" dirty="0"/>
              <a:t>- prévention, amélioration et protection de l’état de santé de la population,</a:t>
            </a:r>
            <a:br>
              <a:rPr lang="fr-FR" sz="3742" dirty="0"/>
            </a:br>
            <a:r>
              <a:rPr lang="fr-FR" sz="3742" dirty="0"/>
              <a:t>- réduction des inégalités territoriales</a:t>
            </a:r>
          </a:p>
          <a:p>
            <a:pPr marL="0" indent="0">
              <a:buNone/>
            </a:pPr>
            <a:endParaRPr lang="fr-FR" sz="3742" dirty="0"/>
          </a:p>
        </p:txBody>
      </p:sp>
      <p:sp>
        <p:nvSpPr>
          <p:cNvPr id="4" name="Titre 1"/>
          <p:cNvSpPr txBox="1">
            <a:spLocks/>
          </p:cNvSpPr>
          <p:nvPr/>
        </p:nvSpPr>
        <p:spPr>
          <a:xfrm>
            <a:off x="7024749" y="212846"/>
            <a:ext cx="11052235" cy="1306786"/>
          </a:xfrm>
          <a:prstGeom prst="rect">
            <a:avLst/>
          </a:prstGeom>
        </p:spPr>
        <p:txBody>
          <a:bodyPr vert="horz" lIns="142558" tIns="71279" rIns="142558" bIns="71279"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a:r>
              <a:rPr lang="fr-FR" sz="4989" b="1" dirty="0">
                <a:solidFill>
                  <a:srgbClr val="0070C0"/>
                </a:solidFill>
              </a:rPr>
              <a:t>Les équipes de soins primaires</a:t>
            </a:r>
          </a:p>
        </p:txBody>
      </p:sp>
      <p:sp>
        <p:nvSpPr>
          <p:cNvPr id="6" name="Espace réservé du numéro de diapositive 5">
            <a:extLst>
              <a:ext uri="{FF2B5EF4-FFF2-40B4-BE49-F238E27FC236}">
                <a16:creationId xmlns="" xmlns:a16="http://schemas.microsoft.com/office/drawing/2014/main" id="{84740052-9F95-4242-A22B-CDBEE73B1487}"/>
              </a:ext>
            </a:extLst>
          </p:cNvPr>
          <p:cNvSpPr>
            <a:spLocks noGrp="1"/>
          </p:cNvSpPr>
          <p:nvPr>
            <p:ph type="sldNum" sz="quarter" idx="12"/>
          </p:nvPr>
        </p:nvSpPr>
        <p:spPr/>
        <p:txBody>
          <a:bodyPr/>
          <a:lstStyle/>
          <a:p>
            <a:fld id="{1DBFEBE0-9620-4705-82B2-9BE924DB3658}" type="slidenum">
              <a:rPr lang="fr-FR" smtClean="0"/>
              <a:t>6</a:t>
            </a:fld>
            <a:endParaRPr lang="fr-FR"/>
          </a:p>
        </p:txBody>
      </p:sp>
    </p:spTree>
    <p:extLst>
      <p:ext uri="{BB962C8B-B14F-4D97-AF65-F5344CB8AC3E}">
        <p14:creationId xmlns:p14="http://schemas.microsoft.com/office/powerpoint/2010/main" val="342328298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2543296" y="1641245"/>
            <a:ext cx="13696022" cy="8419685"/>
          </a:xfrm>
        </p:spPr>
        <p:txBody>
          <a:bodyPr>
            <a:noAutofit/>
          </a:bodyPr>
          <a:lstStyle/>
          <a:p>
            <a:pPr marL="0" indent="0" algn="ctr">
              <a:buNone/>
            </a:pPr>
            <a:r>
              <a:rPr lang="fr-FR" sz="3742" b="1" dirty="0">
                <a:solidFill>
                  <a:srgbClr val="0070C0"/>
                </a:solidFill>
              </a:rPr>
              <a:t>    Instruction </a:t>
            </a:r>
            <a:r>
              <a:rPr lang="fr-FR" sz="3742" b="1" dirty="0" err="1">
                <a:solidFill>
                  <a:srgbClr val="0070C0"/>
                </a:solidFill>
              </a:rPr>
              <a:t>n°DGOS</a:t>
            </a:r>
            <a:r>
              <a:rPr lang="fr-FR" sz="3742" b="1" dirty="0">
                <a:solidFill>
                  <a:srgbClr val="0070C0"/>
                </a:solidFill>
              </a:rPr>
              <a:t>/R5/2016/392 du 2 décembre 2016</a:t>
            </a:r>
          </a:p>
          <a:p>
            <a:pPr marL="0" indent="0">
              <a:buNone/>
            </a:pPr>
            <a:r>
              <a:rPr lang="fr-FR" sz="3742" dirty="0"/>
              <a:t>Projet de santé organisé autour de la patientèle (ex: prise en charge des personnes vulnérables, soins palliatifs à domicile...)</a:t>
            </a:r>
            <a:br>
              <a:rPr lang="fr-FR" sz="3742" dirty="0"/>
            </a:br>
            <a:r>
              <a:rPr lang="fr-FR" sz="3742" dirty="0"/>
              <a:t>Projet commun à l’équipe → pré requis à la contractualisation avec l’ARS</a:t>
            </a:r>
            <a:br>
              <a:rPr lang="fr-FR" sz="3742" dirty="0"/>
            </a:br>
            <a:r>
              <a:rPr lang="fr-FR" sz="3742" dirty="0"/>
              <a:t/>
            </a:r>
            <a:br>
              <a:rPr lang="fr-FR" sz="3742" dirty="0"/>
            </a:br>
            <a:r>
              <a:rPr lang="fr-FR" sz="3742" b="1" dirty="0"/>
              <a:t>Pas de statut juridique pré établi : </a:t>
            </a:r>
            <a:br>
              <a:rPr lang="fr-FR" sz="3742" b="1" dirty="0"/>
            </a:br>
            <a:r>
              <a:rPr lang="fr-FR" sz="3742" dirty="0"/>
              <a:t>- structures d’exercice coordonné (MSP ou CDS),</a:t>
            </a:r>
            <a:br>
              <a:rPr lang="fr-FR" sz="3742" dirty="0"/>
            </a:br>
            <a:r>
              <a:rPr lang="fr-FR" sz="3742" dirty="0"/>
              <a:t>- formes de coopération plus légère. Dans ce cas, projet a minima: objet, membres, engagements sur les modalités de travail multi-pro.</a:t>
            </a:r>
            <a:br>
              <a:rPr lang="fr-FR" sz="3742" dirty="0"/>
            </a:br>
            <a:r>
              <a:rPr lang="fr-FR" sz="3742" dirty="0"/>
              <a:t>- Peut comprendre ou non un projet immobilier,</a:t>
            </a:r>
            <a:br>
              <a:rPr lang="fr-FR" sz="3742" dirty="0"/>
            </a:br>
            <a:r>
              <a:rPr lang="fr-FR" sz="3742" dirty="0"/>
              <a:t>- Peut être constitué sur un ou plusieurs sites,</a:t>
            </a:r>
            <a:br>
              <a:rPr lang="fr-FR" sz="3742" dirty="0"/>
            </a:br>
            <a:r>
              <a:rPr lang="fr-FR" sz="3742" dirty="0"/>
              <a:t/>
            </a:r>
            <a:br>
              <a:rPr lang="fr-FR" sz="3742" dirty="0"/>
            </a:br>
            <a:r>
              <a:rPr lang="fr-FR" sz="3742" dirty="0"/>
              <a:t>Projet envoyé à l’ARS. Signature d’un contrat déclinant les engagements réciproques des acteurs</a:t>
            </a:r>
          </a:p>
          <a:p>
            <a:pPr marL="0" indent="0">
              <a:buNone/>
            </a:pPr>
            <a:endParaRPr lang="fr-FR" sz="3742" dirty="0"/>
          </a:p>
          <a:p>
            <a:pPr marL="0" indent="0">
              <a:buNone/>
            </a:pPr>
            <a:endParaRPr lang="fr-FR" sz="3742" dirty="0"/>
          </a:p>
        </p:txBody>
      </p:sp>
      <p:sp>
        <p:nvSpPr>
          <p:cNvPr id="4" name="Titre 1"/>
          <p:cNvSpPr txBox="1">
            <a:spLocks/>
          </p:cNvSpPr>
          <p:nvPr/>
        </p:nvSpPr>
        <p:spPr>
          <a:xfrm>
            <a:off x="7474916" y="29966"/>
            <a:ext cx="10903058" cy="1306786"/>
          </a:xfrm>
          <a:prstGeom prst="rect">
            <a:avLst/>
          </a:prstGeom>
        </p:spPr>
        <p:txBody>
          <a:bodyPr vert="horz" lIns="142558" tIns="71279" rIns="142558" bIns="71279"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a:r>
              <a:rPr lang="fr-FR" sz="4989" b="1" dirty="0">
                <a:solidFill>
                  <a:srgbClr val="0070C0"/>
                </a:solidFill>
              </a:rPr>
              <a:t>Les équipes de soins primaires</a:t>
            </a:r>
          </a:p>
        </p:txBody>
      </p:sp>
      <p:sp>
        <p:nvSpPr>
          <p:cNvPr id="6" name="Espace réservé du numéro de diapositive 5">
            <a:extLst>
              <a:ext uri="{FF2B5EF4-FFF2-40B4-BE49-F238E27FC236}">
                <a16:creationId xmlns="" xmlns:a16="http://schemas.microsoft.com/office/drawing/2014/main" id="{354C83C2-2A4C-44A1-A6AB-6FCCCCDE014F}"/>
              </a:ext>
            </a:extLst>
          </p:cNvPr>
          <p:cNvSpPr>
            <a:spLocks noGrp="1"/>
          </p:cNvSpPr>
          <p:nvPr>
            <p:ph type="sldNum" sz="quarter" idx="12"/>
          </p:nvPr>
        </p:nvSpPr>
        <p:spPr/>
        <p:txBody>
          <a:bodyPr/>
          <a:lstStyle/>
          <a:p>
            <a:fld id="{1DBFEBE0-9620-4705-82B2-9BE924DB3658}" type="slidenum">
              <a:rPr lang="fr-FR" smtClean="0"/>
              <a:t>7</a:t>
            </a:fld>
            <a:endParaRPr lang="fr-FR"/>
          </a:p>
        </p:txBody>
      </p:sp>
    </p:spTree>
    <p:extLst>
      <p:ext uri="{BB962C8B-B14F-4D97-AF65-F5344CB8AC3E}">
        <p14:creationId xmlns:p14="http://schemas.microsoft.com/office/powerpoint/2010/main" val="71850668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 xmlns:a16="http://schemas.microsoft.com/office/drawing/2014/main" id="{7365785F-8C59-40D6-ABC6-54C66D17590A}"/>
              </a:ext>
            </a:extLst>
          </p:cNvPr>
          <p:cNvSpPr>
            <a:spLocks noGrp="1"/>
          </p:cNvSpPr>
          <p:nvPr>
            <p:ph type="title"/>
          </p:nvPr>
        </p:nvSpPr>
        <p:spPr>
          <a:xfrm>
            <a:off x="1306741" y="1349115"/>
            <a:ext cx="16393657" cy="1286716"/>
          </a:xfrm>
        </p:spPr>
        <p:txBody>
          <a:bodyPr>
            <a:normAutofit fontScale="90000"/>
          </a:bodyPr>
          <a:lstStyle/>
          <a:p>
            <a:pPr algn="r"/>
            <a:r>
              <a:rPr lang="fr-FR" dirty="0"/>
              <a:t>Définitions : </a:t>
            </a:r>
            <a:r>
              <a:rPr lang="fr-FR" b="1" u="sng" dirty="0"/>
              <a:t>Article L6323-3 – Maisons de santé</a:t>
            </a:r>
            <a:r>
              <a:rPr lang="fr-FR" dirty="0"/>
              <a:t/>
            </a:r>
            <a:br>
              <a:rPr lang="fr-FR" dirty="0"/>
            </a:br>
            <a:endParaRPr lang="fr-FR" dirty="0"/>
          </a:p>
        </p:txBody>
      </p:sp>
      <p:sp>
        <p:nvSpPr>
          <p:cNvPr id="3" name="Espace réservé du contenu 2">
            <a:extLst>
              <a:ext uri="{FF2B5EF4-FFF2-40B4-BE49-F238E27FC236}">
                <a16:creationId xmlns="" xmlns:a16="http://schemas.microsoft.com/office/drawing/2014/main" id="{9B61B654-920B-4EC8-A9CB-B98891F0DBAC}"/>
              </a:ext>
            </a:extLst>
          </p:cNvPr>
          <p:cNvSpPr>
            <a:spLocks noGrp="1"/>
          </p:cNvSpPr>
          <p:nvPr>
            <p:ph idx="1"/>
          </p:nvPr>
        </p:nvSpPr>
        <p:spPr/>
        <p:txBody>
          <a:bodyPr>
            <a:normAutofit fontScale="62500" lnSpcReduction="20000"/>
          </a:bodyPr>
          <a:lstStyle/>
          <a:p>
            <a:r>
              <a:rPr lang="fr-FR" dirty="0"/>
              <a:t>Modifié par </a:t>
            </a:r>
            <a:r>
              <a:rPr lang="fr-FR" u="sng" dirty="0">
                <a:hlinkClick r:id="rId3"/>
              </a:rPr>
              <a:t>LOI n°2016-41 du 26 janvier 2016 - art. 118</a:t>
            </a:r>
            <a:endParaRPr lang="fr-FR" dirty="0"/>
          </a:p>
          <a:p>
            <a:r>
              <a:rPr lang="fr-FR" dirty="0"/>
              <a:t>La maison de santé est une personne morale constituée entre des professionnels médicaux, auxiliaires médicaux ou pharmaciens.</a:t>
            </a:r>
          </a:p>
          <a:p>
            <a:r>
              <a:rPr lang="fr-FR" dirty="0"/>
              <a:t>Ces professionnels assurent des activités de soins sans hébergement de premier recours au sens de </a:t>
            </a:r>
            <a:r>
              <a:rPr lang="fr-FR" u="sng" dirty="0">
                <a:hlinkClick r:id="rId4"/>
              </a:rPr>
              <a:t>l'article L. 1411-11 </a:t>
            </a:r>
            <a:r>
              <a:rPr lang="fr-FR" dirty="0"/>
              <a:t>et, le cas échéant, de second recours au sens de l'article </a:t>
            </a:r>
            <a:r>
              <a:rPr lang="fr-FR" u="sng" dirty="0">
                <a:hlinkClick r:id="rId5"/>
              </a:rPr>
              <a:t>L. 1411-12 </a:t>
            </a:r>
            <a:r>
              <a:rPr lang="fr-FR" dirty="0"/>
              <a:t>et peuvent participer à des actions de santé publique, de prévention, d'éducation pour la santé et à des actions sociales dans le cadre du projet de santé qu'ils élaborent et dans le respect d'un cahier des charges déterminé par arrêté du ministre chargé de la santé.</a:t>
            </a:r>
          </a:p>
          <a:p>
            <a:r>
              <a:rPr lang="fr-FR" dirty="0"/>
              <a:t>Une maison de santé pluriprofessionnelle universitaire est une maison de santé, ayant signé une convention tripartite avec l'agence régionale de santé dont elle dépend et un établissement public à caractère scientifique, culturel et professionnel comportant une unité de formation et de recherche de médecine, ayant pour objet le développement de la formation et la recherche en soins primaires. Les modalités de fonctionnement, d'organisation et d'évaluation de ces maisons de santé pluriprofessionnelles universitaires sont fixées par arrêté conjoint des ministres chargés de la santé et de l'enseignement supérieur.</a:t>
            </a:r>
          </a:p>
          <a:p>
            <a:r>
              <a:rPr lang="fr-FR" dirty="0"/>
              <a:t>Le projet de santé est compatible avec les orientations des schémas régionaux mentionnés à </a:t>
            </a:r>
            <a:r>
              <a:rPr lang="fr-FR" u="sng" dirty="0">
                <a:hlinkClick r:id="rId6"/>
              </a:rPr>
              <a:t>l'article L. 1434-2</a:t>
            </a:r>
            <a:r>
              <a:rPr lang="fr-FR" dirty="0"/>
              <a:t>. Il est transmis pour information à l'agence régionale de santé. Ce projet de santé est signé par chacun des professionnels de santé membres de la maison de santé. Il peut également être signé par toute personne dont la participation aux actions envisagées est explicitement prévue par le projet de santé</a:t>
            </a:r>
          </a:p>
        </p:txBody>
      </p:sp>
      <p:sp>
        <p:nvSpPr>
          <p:cNvPr id="6" name="Espace réservé du numéro de diapositive 5">
            <a:extLst>
              <a:ext uri="{FF2B5EF4-FFF2-40B4-BE49-F238E27FC236}">
                <a16:creationId xmlns="" xmlns:a16="http://schemas.microsoft.com/office/drawing/2014/main" id="{798AF5FB-38F3-4C08-8A58-2EB1063262E5}"/>
              </a:ext>
            </a:extLst>
          </p:cNvPr>
          <p:cNvSpPr>
            <a:spLocks noGrp="1"/>
          </p:cNvSpPr>
          <p:nvPr>
            <p:ph type="sldNum" sz="quarter" idx="12"/>
          </p:nvPr>
        </p:nvSpPr>
        <p:spPr/>
        <p:txBody>
          <a:bodyPr/>
          <a:lstStyle/>
          <a:p>
            <a:fld id="{1DBFEBE0-9620-4705-82B2-9BE924DB3658}" type="slidenum">
              <a:rPr lang="fr-FR" smtClean="0"/>
              <a:t>8</a:t>
            </a:fld>
            <a:endParaRPr lang="fr-FR"/>
          </a:p>
        </p:txBody>
      </p:sp>
    </p:spTree>
    <p:extLst>
      <p:ext uri="{BB962C8B-B14F-4D97-AF65-F5344CB8AC3E}">
        <p14:creationId xmlns:p14="http://schemas.microsoft.com/office/powerpoint/2010/main" val="107349918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 xmlns:a16="http://schemas.microsoft.com/office/drawing/2014/main" id="{7365785F-8C59-40D6-ABC6-54C66D17590A}"/>
              </a:ext>
            </a:extLst>
          </p:cNvPr>
          <p:cNvSpPr>
            <a:spLocks noGrp="1"/>
          </p:cNvSpPr>
          <p:nvPr>
            <p:ph type="title"/>
          </p:nvPr>
        </p:nvSpPr>
        <p:spPr>
          <a:xfrm>
            <a:off x="1306741" y="1813809"/>
            <a:ext cx="16393657" cy="822021"/>
          </a:xfrm>
        </p:spPr>
        <p:txBody>
          <a:bodyPr>
            <a:normAutofit fontScale="90000"/>
          </a:bodyPr>
          <a:lstStyle/>
          <a:p>
            <a:pPr algn="r"/>
            <a:r>
              <a:rPr lang="fr-FR" dirty="0"/>
              <a:t>Définitions : </a:t>
            </a:r>
            <a:r>
              <a:rPr lang="fr-FR" b="1" u="sng" dirty="0"/>
              <a:t>Article L6323-4 – Pôles de santé</a:t>
            </a:r>
            <a:r>
              <a:rPr lang="fr-FR" dirty="0"/>
              <a:t/>
            </a:r>
            <a:br>
              <a:rPr lang="fr-FR" dirty="0"/>
            </a:br>
            <a:r>
              <a:rPr lang="fr-FR" dirty="0"/>
              <a:t/>
            </a:r>
            <a:br>
              <a:rPr lang="fr-FR" dirty="0"/>
            </a:br>
            <a:endParaRPr lang="fr-FR" dirty="0"/>
          </a:p>
        </p:txBody>
      </p:sp>
      <p:sp>
        <p:nvSpPr>
          <p:cNvPr id="3" name="Espace réservé du contenu 2">
            <a:extLst>
              <a:ext uri="{FF2B5EF4-FFF2-40B4-BE49-F238E27FC236}">
                <a16:creationId xmlns="" xmlns:a16="http://schemas.microsoft.com/office/drawing/2014/main" id="{9B61B654-920B-4EC8-A9CB-B98891F0DBAC}"/>
              </a:ext>
            </a:extLst>
          </p:cNvPr>
          <p:cNvSpPr>
            <a:spLocks noGrp="1"/>
          </p:cNvSpPr>
          <p:nvPr>
            <p:ph idx="1"/>
          </p:nvPr>
        </p:nvSpPr>
        <p:spPr/>
        <p:txBody>
          <a:bodyPr>
            <a:normAutofit fontScale="77500" lnSpcReduction="20000"/>
          </a:bodyPr>
          <a:lstStyle/>
          <a:p>
            <a:r>
              <a:rPr lang="fr-FR" dirty="0"/>
              <a:t>Créé par LOI n°2009-879 du 21 juillet 2009 - art. 40  ABROGE PAR LA LOI DE SANTE</a:t>
            </a:r>
          </a:p>
          <a:p>
            <a:r>
              <a:rPr lang="fr-FR" dirty="0"/>
              <a:t>Les pôles de santé assurent des activités de soins de premier recours au sens de l'article L. 1411-11, le cas échéant de second recours au sens de l'article L. 1411-12, et peuvent participer aux actions de prévention, de promotion de la santé et de sécurité sanitaire prévues par le schéma mentionné à l'article L. 1434-5.</a:t>
            </a:r>
          </a:p>
          <a:p>
            <a:r>
              <a:rPr lang="fr-FR" dirty="0"/>
              <a:t>Ils sont constitués entre des professionnels de santé et, le cas échéant, des maisons de santé, des centres de santé, des réseaux de santé, des établissements de santé, des établissements et des services médico-sociaux, des groupements de coopération sanitaire et des groupements de coopération sociale et médico-sociale.</a:t>
            </a:r>
          </a:p>
          <a:p>
            <a:r>
              <a:rPr lang="fr-FR" dirty="0"/>
              <a:t>Article 65 Loi de santé II. :</a:t>
            </a:r>
          </a:p>
          <a:p>
            <a:r>
              <a:rPr lang="fr-FR" dirty="0"/>
              <a:t>Les regroupements de professionnels qui, avant la publication de la présente loi, répondaient à la définition des pôles de santé au sens de l’article L. 6323-4 du code de la santé publique deviennent, sauf opposition de leur part, des communautés professionnelles territoriales de santé au sens de l’article L. 1434-12 du même code, dans sa rédaction résultant de la présente loi.</a:t>
            </a:r>
          </a:p>
          <a:p>
            <a:endParaRPr lang="fr-FR" dirty="0"/>
          </a:p>
          <a:p>
            <a:endParaRPr lang="fr-FR" dirty="0"/>
          </a:p>
        </p:txBody>
      </p:sp>
      <p:sp>
        <p:nvSpPr>
          <p:cNvPr id="6" name="Espace réservé du numéro de diapositive 5">
            <a:extLst>
              <a:ext uri="{FF2B5EF4-FFF2-40B4-BE49-F238E27FC236}">
                <a16:creationId xmlns="" xmlns:a16="http://schemas.microsoft.com/office/drawing/2014/main" id="{783F69A0-C68D-4762-A01E-4D7D25CA4010}"/>
              </a:ext>
            </a:extLst>
          </p:cNvPr>
          <p:cNvSpPr>
            <a:spLocks noGrp="1"/>
          </p:cNvSpPr>
          <p:nvPr>
            <p:ph type="sldNum" sz="quarter" idx="12"/>
          </p:nvPr>
        </p:nvSpPr>
        <p:spPr/>
        <p:txBody>
          <a:bodyPr/>
          <a:lstStyle/>
          <a:p>
            <a:fld id="{1DBFEBE0-9620-4705-82B2-9BE924DB3658}" type="slidenum">
              <a:rPr lang="fr-FR" smtClean="0"/>
              <a:t>9</a:t>
            </a:fld>
            <a:endParaRPr lang="fr-FR"/>
          </a:p>
        </p:txBody>
      </p:sp>
    </p:spTree>
    <p:extLst>
      <p:ext uri="{BB962C8B-B14F-4D97-AF65-F5344CB8AC3E}">
        <p14:creationId xmlns:p14="http://schemas.microsoft.com/office/powerpoint/2010/main" val="199432868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p:txBody>
          <a:bodyPr/>
          <a:lstStyle/>
          <a:p>
            <a:r>
              <a:rPr lang="fr-FR" dirty="0"/>
              <a:t>1. Qu’est-ce qu’une MSP ?</a:t>
            </a:r>
          </a:p>
        </p:txBody>
      </p:sp>
      <p:sp>
        <p:nvSpPr>
          <p:cNvPr id="3" name="Sous-titre 2"/>
          <p:cNvSpPr>
            <a:spLocks noGrp="1"/>
          </p:cNvSpPr>
          <p:nvPr>
            <p:ph type="subTitle" idx="1"/>
          </p:nvPr>
        </p:nvSpPr>
        <p:spPr/>
        <p:txBody>
          <a:bodyPr/>
          <a:lstStyle/>
          <a:p>
            <a:endParaRPr lang="fr-FR" dirty="0"/>
          </a:p>
          <a:p>
            <a:r>
              <a:rPr lang="fr-FR" dirty="0" smtClean="0"/>
              <a:t>Organisation</a:t>
            </a:r>
            <a:endParaRPr lang="fr-FR" dirty="0"/>
          </a:p>
        </p:txBody>
      </p:sp>
      <p:sp>
        <p:nvSpPr>
          <p:cNvPr id="6" name="Espace réservé du numéro de diapositive 5">
            <a:extLst>
              <a:ext uri="{FF2B5EF4-FFF2-40B4-BE49-F238E27FC236}">
                <a16:creationId xmlns="" xmlns:a16="http://schemas.microsoft.com/office/drawing/2014/main" id="{33264A09-81A5-4F0D-8A62-A5C4A248AAC4}"/>
              </a:ext>
            </a:extLst>
          </p:cNvPr>
          <p:cNvSpPr>
            <a:spLocks noGrp="1"/>
          </p:cNvSpPr>
          <p:nvPr>
            <p:ph type="sldNum" sz="quarter" idx="12"/>
          </p:nvPr>
        </p:nvSpPr>
        <p:spPr/>
        <p:txBody>
          <a:bodyPr/>
          <a:lstStyle/>
          <a:p>
            <a:fld id="{1DBFEBE0-9620-4705-82B2-9BE924DB3658}" type="slidenum">
              <a:rPr lang="fr-FR" smtClean="0"/>
              <a:t>10</a:t>
            </a:fld>
            <a:endParaRPr lang="fr-FR" dirty="0"/>
          </a:p>
        </p:txBody>
      </p:sp>
    </p:spTree>
    <p:extLst>
      <p:ext uri="{BB962C8B-B14F-4D97-AF65-F5344CB8AC3E}">
        <p14:creationId xmlns:p14="http://schemas.microsoft.com/office/powerpoint/2010/main" val="202306673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ORGANISATION</a:t>
            </a:r>
            <a:endParaRPr lang="fr-FR" dirty="0"/>
          </a:p>
        </p:txBody>
      </p:sp>
      <p:sp>
        <p:nvSpPr>
          <p:cNvPr id="3" name="Espace réservé du contenu 2"/>
          <p:cNvSpPr>
            <a:spLocks noGrp="1"/>
          </p:cNvSpPr>
          <p:nvPr>
            <p:ph idx="1"/>
          </p:nvPr>
        </p:nvSpPr>
        <p:spPr/>
        <p:txBody>
          <a:bodyPr/>
          <a:lstStyle/>
          <a:p>
            <a:r>
              <a:rPr lang="fr-FR" dirty="0" smtClean="0"/>
              <a:t>Très souple </a:t>
            </a:r>
            <a:r>
              <a:rPr lang="is-IS" dirty="0" smtClean="0"/>
              <a:t>…. </a:t>
            </a:r>
            <a:r>
              <a:rPr lang="fr-FR" dirty="0" smtClean="0"/>
              <a:t>E</a:t>
            </a:r>
            <a:r>
              <a:rPr lang="is-IS" dirty="0" smtClean="0"/>
              <a:t>t très rigide !</a:t>
            </a:r>
          </a:p>
          <a:p>
            <a:r>
              <a:rPr lang="is-IS" dirty="0" smtClean="0"/>
              <a:t>Mais pour que ça fonctionne, mieux vaut définir les r</a:t>
            </a:r>
            <a:r>
              <a:rPr lang="fr-FR" dirty="0" err="1" smtClean="0"/>
              <a:t>ôles</a:t>
            </a:r>
            <a:r>
              <a:rPr lang="fr-FR" dirty="0" smtClean="0"/>
              <a:t> de chacun</a:t>
            </a:r>
          </a:p>
          <a:p>
            <a:r>
              <a:rPr lang="fr-FR" dirty="0" smtClean="0"/>
              <a:t>Référent(s) leaders : à définir dans le projet de santé (rémunération, temps consacré</a:t>
            </a:r>
            <a:r>
              <a:rPr lang="is-IS" dirty="0" smtClean="0"/>
              <a:t>…)</a:t>
            </a:r>
          </a:p>
          <a:p>
            <a:r>
              <a:rPr lang="is-IS" dirty="0" smtClean="0"/>
              <a:t>Tout va se définir à partir du projet de santé: pourquoi monte-t-on une MSP ou constitue-t-on une ESP?</a:t>
            </a:r>
            <a:endParaRPr lang="fr-FR" dirty="0"/>
          </a:p>
        </p:txBody>
      </p:sp>
      <p:sp>
        <p:nvSpPr>
          <p:cNvPr id="4" name="Espace réservé du numéro de diapositive 3"/>
          <p:cNvSpPr>
            <a:spLocks noGrp="1"/>
          </p:cNvSpPr>
          <p:nvPr>
            <p:ph type="sldNum" sz="quarter" idx="12"/>
          </p:nvPr>
        </p:nvSpPr>
        <p:spPr/>
        <p:txBody>
          <a:bodyPr/>
          <a:lstStyle/>
          <a:p>
            <a:fld id="{1DBFEBE0-9620-4705-82B2-9BE924DB3658}" type="slidenum">
              <a:rPr lang="fr-FR" smtClean="0"/>
              <a:t>11</a:t>
            </a:fld>
            <a:endParaRPr lang="fr-FR"/>
          </a:p>
        </p:txBody>
      </p:sp>
    </p:spTree>
    <p:extLst>
      <p:ext uri="{BB962C8B-B14F-4D97-AF65-F5344CB8AC3E}">
        <p14:creationId xmlns:p14="http://schemas.microsoft.com/office/powerpoint/2010/main" val="27809665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p:txBody>
          <a:bodyPr/>
          <a:lstStyle/>
          <a:p>
            <a:r>
              <a:rPr lang="fr-FR" dirty="0"/>
              <a:t>1. Qu’est-ce qu’une MSP ?</a:t>
            </a:r>
          </a:p>
        </p:txBody>
      </p:sp>
      <p:sp>
        <p:nvSpPr>
          <p:cNvPr id="3" name="Sous-titre 2"/>
          <p:cNvSpPr>
            <a:spLocks noGrp="1"/>
          </p:cNvSpPr>
          <p:nvPr>
            <p:ph type="subTitle" idx="1"/>
          </p:nvPr>
        </p:nvSpPr>
        <p:spPr/>
        <p:txBody>
          <a:bodyPr/>
          <a:lstStyle/>
          <a:p>
            <a:endParaRPr lang="fr-FR" dirty="0"/>
          </a:p>
          <a:p>
            <a:r>
              <a:rPr lang="fr-FR" dirty="0" smtClean="0"/>
              <a:t>Le Projet de santé</a:t>
            </a:r>
            <a:endParaRPr lang="fr-FR" dirty="0"/>
          </a:p>
        </p:txBody>
      </p:sp>
      <p:sp>
        <p:nvSpPr>
          <p:cNvPr id="6" name="Espace réservé du numéro de diapositive 5">
            <a:extLst>
              <a:ext uri="{FF2B5EF4-FFF2-40B4-BE49-F238E27FC236}">
                <a16:creationId xmlns="" xmlns:a16="http://schemas.microsoft.com/office/drawing/2014/main" id="{33264A09-81A5-4F0D-8A62-A5C4A248AAC4}"/>
              </a:ext>
            </a:extLst>
          </p:cNvPr>
          <p:cNvSpPr>
            <a:spLocks noGrp="1"/>
          </p:cNvSpPr>
          <p:nvPr>
            <p:ph type="sldNum" sz="quarter" idx="12"/>
          </p:nvPr>
        </p:nvSpPr>
        <p:spPr/>
        <p:txBody>
          <a:bodyPr/>
          <a:lstStyle/>
          <a:p>
            <a:fld id="{1DBFEBE0-9620-4705-82B2-9BE924DB3658}" type="slidenum">
              <a:rPr lang="fr-FR" smtClean="0"/>
              <a:t>12</a:t>
            </a:fld>
            <a:endParaRPr lang="fr-FR" dirty="0"/>
          </a:p>
        </p:txBody>
      </p:sp>
    </p:spTree>
    <p:extLst>
      <p:ext uri="{BB962C8B-B14F-4D97-AF65-F5344CB8AC3E}">
        <p14:creationId xmlns:p14="http://schemas.microsoft.com/office/powerpoint/2010/main" val="30932100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ZoneTexte 7"/>
          <p:cNvSpPr txBox="1"/>
          <p:nvPr/>
        </p:nvSpPr>
        <p:spPr>
          <a:xfrm>
            <a:off x="5350042" y="558688"/>
            <a:ext cx="12521398" cy="707886"/>
          </a:xfrm>
          <a:prstGeom prst="rect">
            <a:avLst/>
          </a:prstGeom>
          <a:noFill/>
        </p:spPr>
        <p:txBody>
          <a:bodyPr wrap="square" rtlCol="0">
            <a:spAutoFit/>
          </a:bodyPr>
          <a:lstStyle/>
          <a:p>
            <a:pPr marL="0" algn="r">
              <a:lnSpc>
                <a:spcPct val="100000"/>
              </a:lnSpc>
              <a:spcAft>
                <a:spcPts val="0"/>
              </a:spcAft>
            </a:pPr>
            <a:r>
              <a:rPr lang="fr-FR" sz="4000" b="1" dirty="0">
                <a:solidFill>
                  <a:schemeClr val="tx1">
                    <a:lumMod val="85000"/>
                    <a:lumOff val="15000"/>
                  </a:schemeClr>
                </a:solidFill>
              </a:rPr>
              <a:t>Matrice de maturité HAS : </a:t>
            </a:r>
            <a:r>
              <a:rPr lang="fr-FR" sz="4000" b="1" dirty="0" err="1">
                <a:solidFill>
                  <a:schemeClr val="tx1">
                    <a:lumMod val="85000"/>
                    <a:lumOff val="15000"/>
                  </a:schemeClr>
                </a:solidFill>
              </a:rPr>
              <a:t>tranversalité</a:t>
            </a:r>
            <a:endParaRPr lang="fr-FR" sz="4000" b="1" dirty="0">
              <a:solidFill>
                <a:schemeClr val="tx1">
                  <a:lumMod val="85000"/>
                  <a:lumOff val="15000"/>
                </a:schemeClr>
              </a:solidFill>
            </a:endParaRPr>
          </a:p>
        </p:txBody>
      </p:sp>
      <p:sp>
        <p:nvSpPr>
          <p:cNvPr id="9" name="ZoneTexte 8"/>
          <p:cNvSpPr txBox="1"/>
          <p:nvPr/>
        </p:nvSpPr>
        <p:spPr>
          <a:xfrm>
            <a:off x="1227221" y="1501540"/>
            <a:ext cx="17373599" cy="9343103"/>
          </a:xfrm>
          <a:prstGeom prst="rect">
            <a:avLst/>
          </a:prstGeom>
          <a:noFill/>
        </p:spPr>
        <p:txBody>
          <a:bodyPr wrap="square" lIns="169703" tIns="84852" rIns="169703" bIns="84852" rtlCol="0">
            <a:spAutoFit/>
          </a:bodyPr>
          <a:lstStyle/>
          <a:p>
            <a:pPr algn="l"/>
            <a:r>
              <a:rPr lang="fr-FR" sz="3200" b="1" dirty="0">
                <a:latin typeface="+mn-lt"/>
              </a:rPr>
              <a:t>La matrice de maturité de la HAS, un référentiel structuré autour de 4 axes déclinés en dimensions</a:t>
            </a:r>
          </a:p>
          <a:p>
            <a:pPr lvl="1"/>
            <a:endParaRPr lang="fr-FR" sz="2400" b="1" dirty="0">
              <a:latin typeface="+mn-lt"/>
              <a:hlinkClick r:id="rId3"/>
            </a:endParaRPr>
          </a:p>
          <a:p>
            <a:pPr lvl="1"/>
            <a:r>
              <a:rPr lang="fr-FR" sz="2400" b="1" dirty="0">
                <a:latin typeface="+mn-lt"/>
                <a:hlinkClick r:id="rId3"/>
              </a:rPr>
              <a:t>1 Projet de santé et accès aux soins</a:t>
            </a:r>
            <a:endParaRPr lang="fr-FR" sz="2400" b="1" dirty="0">
              <a:latin typeface="+mn-lt"/>
            </a:endParaRPr>
          </a:p>
          <a:p>
            <a:pPr marL="625475" lvl="1"/>
            <a:r>
              <a:rPr lang="fr-FR" sz="2000" dirty="0">
                <a:latin typeface="+mn-lt"/>
                <a:hlinkClick r:id="rId4"/>
              </a:rPr>
              <a:t>Projet de santé de l’équipe</a:t>
            </a:r>
            <a:endParaRPr lang="fr-FR" sz="2000" dirty="0">
              <a:latin typeface="+mn-lt"/>
            </a:endParaRPr>
          </a:p>
          <a:p>
            <a:pPr marL="625475" lvl="1"/>
            <a:r>
              <a:rPr lang="fr-FR" sz="2000" dirty="0">
                <a:latin typeface="+mn-lt"/>
                <a:hlinkClick r:id="rId5"/>
              </a:rPr>
              <a:t>Accès aux soins</a:t>
            </a:r>
            <a:endParaRPr lang="fr-FR" sz="2000" dirty="0">
              <a:latin typeface="+mn-lt"/>
            </a:endParaRPr>
          </a:p>
          <a:p>
            <a:pPr marL="625475" lvl="1"/>
            <a:r>
              <a:rPr lang="fr-FR" sz="2000" dirty="0">
                <a:latin typeface="+mn-lt"/>
                <a:hlinkClick r:id="rId6"/>
              </a:rPr>
              <a:t>Continuité des soins</a:t>
            </a:r>
            <a:endParaRPr lang="fr-FR" sz="2000" dirty="0">
              <a:latin typeface="+mn-lt"/>
            </a:endParaRPr>
          </a:p>
          <a:p>
            <a:pPr marL="625475" lvl="1"/>
            <a:r>
              <a:rPr lang="fr-FR" sz="2000" dirty="0">
                <a:latin typeface="+mn-lt"/>
                <a:hlinkClick r:id="rId7"/>
              </a:rPr>
              <a:t>Gestion du projet de santé de l’équipe</a:t>
            </a:r>
            <a:endParaRPr lang="fr-FR" sz="2000" dirty="0">
              <a:latin typeface="+mn-lt"/>
            </a:endParaRPr>
          </a:p>
          <a:p>
            <a:pPr marL="625475" lvl="1"/>
            <a:endParaRPr lang="fr-FR" sz="3200" b="1" dirty="0">
              <a:latin typeface="+mn-lt"/>
            </a:endParaRPr>
          </a:p>
          <a:p>
            <a:r>
              <a:rPr lang="fr-FR" sz="2400" b="1" dirty="0">
                <a:latin typeface="+mn-lt"/>
                <a:hlinkClick r:id="rId8"/>
              </a:rPr>
              <a:t>2 Travail en équipe </a:t>
            </a:r>
            <a:r>
              <a:rPr lang="fr-FR" sz="2400" b="1" dirty="0" err="1">
                <a:latin typeface="+mn-lt"/>
                <a:hlinkClick r:id="rId8"/>
              </a:rPr>
              <a:t>pluriprofessionnelle</a:t>
            </a:r>
            <a:endParaRPr lang="fr-FR" sz="2400" b="1" dirty="0">
              <a:latin typeface="+mn-lt"/>
            </a:endParaRPr>
          </a:p>
          <a:p>
            <a:pPr marL="625475" lvl="1"/>
            <a:r>
              <a:rPr lang="fr-FR" sz="2000" dirty="0">
                <a:latin typeface="+mn-lt"/>
                <a:hlinkClick r:id="rId9"/>
              </a:rPr>
              <a:t>Réunion de concertation </a:t>
            </a:r>
            <a:r>
              <a:rPr lang="fr-FR" sz="2000" dirty="0" err="1">
                <a:latin typeface="+mn-lt"/>
                <a:hlinkClick r:id="rId9"/>
              </a:rPr>
              <a:t>pluriprofessionnelle</a:t>
            </a:r>
            <a:endParaRPr lang="fr-FR" sz="2000" dirty="0">
              <a:latin typeface="+mn-lt"/>
            </a:endParaRPr>
          </a:p>
          <a:p>
            <a:pPr marL="625475" lvl="1"/>
            <a:r>
              <a:rPr lang="fr-FR" sz="2000" dirty="0">
                <a:latin typeface="+mn-lt"/>
                <a:hlinkClick r:id="rId10"/>
              </a:rPr>
              <a:t>Protocoles </a:t>
            </a:r>
            <a:r>
              <a:rPr lang="fr-FR" sz="2000" dirty="0" err="1">
                <a:latin typeface="+mn-lt"/>
                <a:hlinkClick r:id="rId10"/>
              </a:rPr>
              <a:t>pluriprofessionnels</a:t>
            </a:r>
            <a:endParaRPr lang="fr-FR" sz="2000" dirty="0">
              <a:latin typeface="+mn-lt"/>
            </a:endParaRPr>
          </a:p>
          <a:p>
            <a:pPr marL="625475" lvl="1"/>
            <a:r>
              <a:rPr lang="fr-FR" sz="2000" dirty="0">
                <a:latin typeface="+mn-lt"/>
                <a:hlinkClick r:id="rId11"/>
              </a:rPr>
              <a:t>Coordination avec les autres acteurs du territoire</a:t>
            </a:r>
            <a:endParaRPr lang="fr-FR" sz="2000" dirty="0">
              <a:latin typeface="+mn-lt"/>
            </a:endParaRPr>
          </a:p>
          <a:p>
            <a:pPr marL="625475" lvl="1"/>
            <a:r>
              <a:rPr lang="fr-FR" sz="2000" dirty="0">
                <a:latin typeface="+mn-lt"/>
                <a:hlinkClick r:id="rId12"/>
              </a:rPr>
              <a:t>Dynamique d’équipe</a:t>
            </a:r>
            <a:endParaRPr lang="fr-FR" sz="2000" dirty="0">
              <a:latin typeface="+mn-lt"/>
            </a:endParaRPr>
          </a:p>
          <a:p>
            <a:pPr lvl="1"/>
            <a:endParaRPr lang="fr-FR" sz="2400" b="1" dirty="0">
              <a:latin typeface="+mn-lt"/>
            </a:endParaRPr>
          </a:p>
          <a:p>
            <a:pPr lvl="1"/>
            <a:r>
              <a:rPr lang="fr-FR" sz="2400" b="1" dirty="0">
                <a:latin typeface="+mn-lt"/>
                <a:hlinkClick r:id="rId13"/>
              </a:rPr>
              <a:t>3 Système d’information</a:t>
            </a:r>
            <a:endParaRPr lang="fr-FR" sz="2400" b="1" dirty="0">
              <a:latin typeface="+mn-lt"/>
            </a:endParaRPr>
          </a:p>
          <a:p>
            <a:pPr marL="625475" lvl="1"/>
            <a:r>
              <a:rPr lang="fr-FR" sz="2000" dirty="0">
                <a:latin typeface="+mn-lt"/>
                <a:hlinkClick r:id="rId14"/>
              </a:rPr>
              <a:t>Partage de données</a:t>
            </a:r>
            <a:endParaRPr lang="fr-FR" sz="2000" dirty="0">
              <a:latin typeface="+mn-lt"/>
            </a:endParaRPr>
          </a:p>
          <a:p>
            <a:pPr marL="625475" lvl="1"/>
            <a:r>
              <a:rPr lang="fr-FR" sz="2000" dirty="0">
                <a:latin typeface="+mn-lt"/>
                <a:hlinkClick r:id="rId15"/>
              </a:rPr>
              <a:t>Gestion des données cliniques</a:t>
            </a:r>
            <a:endParaRPr lang="fr-FR" sz="2000" dirty="0">
              <a:latin typeface="+mn-lt"/>
            </a:endParaRPr>
          </a:p>
          <a:p>
            <a:pPr marL="625475" lvl="1"/>
            <a:r>
              <a:rPr lang="fr-FR" sz="2000" dirty="0">
                <a:latin typeface="+mn-lt"/>
                <a:hlinkClick r:id="rId16"/>
              </a:rPr>
              <a:t>Analyse des pratiques</a:t>
            </a:r>
            <a:endParaRPr lang="fr-FR" sz="2000" dirty="0">
              <a:latin typeface="+mn-lt"/>
            </a:endParaRPr>
          </a:p>
          <a:p>
            <a:pPr marL="625475" lvl="1"/>
            <a:endParaRPr lang="fr-FR" sz="2400" dirty="0">
              <a:latin typeface="+mn-lt"/>
            </a:endParaRPr>
          </a:p>
          <a:p>
            <a:pPr lvl="1"/>
            <a:r>
              <a:rPr lang="fr-FR" sz="2400" b="1" dirty="0">
                <a:latin typeface="+mn-lt"/>
                <a:hlinkClick r:id="rId17"/>
              </a:rPr>
              <a:t>4 Implication des patients</a:t>
            </a:r>
            <a:endParaRPr lang="fr-FR" sz="2400" b="1" dirty="0">
              <a:latin typeface="+mn-lt"/>
            </a:endParaRPr>
          </a:p>
          <a:p>
            <a:pPr marL="625475" lvl="1"/>
            <a:r>
              <a:rPr lang="fr-FR" sz="2000" dirty="0">
                <a:latin typeface="+mn-lt"/>
                <a:hlinkClick r:id="rId18"/>
              </a:rPr>
              <a:t>Information des patients</a:t>
            </a:r>
            <a:endParaRPr lang="fr-FR" sz="2000" dirty="0">
              <a:latin typeface="+mn-lt"/>
            </a:endParaRPr>
          </a:p>
          <a:p>
            <a:pPr marL="625475" lvl="1"/>
            <a:r>
              <a:rPr lang="fr-FR" sz="2000" dirty="0">
                <a:latin typeface="+mn-lt"/>
                <a:hlinkClick r:id="rId19"/>
              </a:rPr>
              <a:t>Éducation thérapeutique (ETP)</a:t>
            </a:r>
            <a:endParaRPr lang="fr-FR" sz="2000" dirty="0">
              <a:latin typeface="+mn-lt"/>
            </a:endParaRPr>
          </a:p>
          <a:p>
            <a:pPr marL="625475" lvl="1"/>
            <a:r>
              <a:rPr lang="fr-FR" sz="2000" dirty="0">
                <a:latin typeface="+mn-lt"/>
                <a:hlinkClick r:id="rId20"/>
              </a:rPr>
              <a:t>Plan Personnalisé de Santé (PPS)</a:t>
            </a:r>
            <a:endParaRPr lang="fr-FR" sz="2000" dirty="0">
              <a:latin typeface="+mn-lt"/>
            </a:endParaRPr>
          </a:p>
          <a:p>
            <a:pPr marL="625475" lvl="1"/>
            <a:r>
              <a:rPr lang="fr-FR" sz="2000" dirty="0">
                <a:latin typeface="+mn-lt"/>
                <a:hlinkClick r:id="rId21"/>
              </a:rPr>
              <a:t>Prise en compte de l’expérience des patients</a:t>
            </a:r>
            <a:endParaRPr lang="fr-FR" sz="2000" dirty="0">
              <a:latin typeface="+mn-lt"/>
            </a:endParaRPr>
          </a:p>
          <a:p>
            <a:pPr marL="625475" lvl="1"/>
            <a:r>
              <a:rPr lang="fr-FR" sz="2000" dirty="0">
                <a:latin typeface="+mn-lt"/>
                <a:hlinkClick r:id="rId22"/>
              </a:rPr>
              <a:t>Soutien aux aidants</a:t>
            </a:r>
            <a:endParaRPr lang="fr-FR" sz="2000" dirty="0">
              <a:latin typeface="+mn-lt"/>
            </a:endParaRPr>
          </a:p>
          <a:p>
            <a:pPr marL="625475" lvl="1" algn="l"/>
            <a:endParaRPr lang="fr-FR" sz="2000" dirty="0">
              <a:latin typeface="+mn-lt"/>
            </a:endParaRPr>
          </a:p>
          <a:p>
            <a:pPr marL="625475" lvl="1" algn="l"/>
            <a:r>
              <a:rPr lang="fr-FR" sz="2000" dirty="0">
                <a:latin typeface="+mn-lt"/>
              </a:rPr>
              <a:t>PLAN : les points 1+2+3 vont être traités (point 4 non traité)</a:t>
            </a:r>
            <a:endParaRPr lang="fr-FR" sz="2400" dirty="0"/>
          </a:p>
        </p:txBody>
      </p:sp>
      <p:pic>
        <p:nvPicPr>
          <p:cNvPr id="7" name="Image 6"/>
          <p:cNvPicPr/>
          <p:nvPr/>
        </p:nvPicPr>
        <p:blipFill rotWithShape="1">
          <a:blip r:embed="rId23"/>
          <a:srcRect l="34063" t="23823" r="38654" b="32647"/>
          <a:stretch/>
        </p:blipFill>
        <p:spPr bwMode="auto">
          <a:xfrm>
            <a:off x="8726264" y="3312106"/>
            <a:ext cx="7637922" cy="5564981"/>
          </a:xfrm>
          <a:prstGeom prst="rect">
            <a:avLst/>
          </a:prstGeom>
          <a:ln>
            <a:noFill/>
          </a:ln>
          <a:extLst>
            <a:ext uri="{53640926-AAD7-44d8-BBD7-CCE9431645EC}">
              <a14:shadowObscured xmlns="" xmlns:a14="http://schemas.microsoft.com/office/drawing/2010/main"/>
            </a:ext>
          </a:extLst>
        </p:spPr>
      </p:pic>
      <p:sp>
        <p:nvSpPr>
          <p:cNvPr id="4" name="Rectangle 1"/>
          <p:cNvSpPr>
            <a:spLocks noChangeArrowheads="1"/>
          </p:cNvSpPr>
          <p:nvPr/>
        </p:nvSpPr>
        <p:spPr bwMode="auto">
          <a:xfrm>
            <a:off x="950913" y="5429250"/>
            <a:ext cx="19007137"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800" b="0" i="0" u="none" strike="noStrike" cap="none" normalizeH="0" baseline="0">
                <a:ln>
                  <a:noFill/>
                </a:ln>
                <a:solidFill>
                  <a:schemeClr val="tx1"/>
                </a:solidFill>
                <a:effectLst/>
                <a:latin typeface="Arial" charset="0"/>
                <a:cs typeface="Arial" charset="0"/>
              </a:rPr>
              <a:t> </a:t>
            </a:r>
          </a:p>
        </p:txBody>
      </p:sp>
      <p:pic>
        <p:nvPicPr>
          <p:cNvPr id="10" name="Image 9">
            <a:extLst>
              <a:ext uri="{FF2B5EF4-FFF2-40B4-BE49-F238E27FC236}">
                <a16:creationId xmlns="" xmlns:a16="http://schemas.microsoft.com/office/drawing/2014/main" id="{DFA9DD8F-3E3B-4BFF-98F3-1894B9F09FF5}"/>
              </a:ext>
            </a:extLst>
          </p:cNvPr>
          <p:cNvPicPr>
            <a:picLocks noChangeAspect="1"/>
          </p:cNvPicPr>
          <p:nvPr/>
        </p:nvPicPr>
        <p:blipFill>
          <a:blip r:embed="rId24"/>
          <a:stretch>
            <a:fillRect/>
          </a:stretch>
        </p:blipFill>
        <p:spPr>
          <a:xfrm>
            <a:off x="-1" y="0"/>
            <a:ext cx="6678801" cy="1020931"/>
          </a:xfrm>
          <a:prstGeom prst="rect">
            <a:avLst/>
          </a:prstGeom>
        </p:spPr>
      </p:pic>
    </p:spTree>
    <p:extLst>
      <p:ext uri="{BB962C8B-B14F-4D97-AF65-F5344CB8AC3E}">
        <p14:creationId xmlns:p14="http://schemas.microsoft.com/office/powerpoint/2010/main" val="76828094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idx="10"/>
          </p:nvPr>
        </p:nvSpPr>
        <p:spPr>
          <a:xfrm>
            <a:off x="2076262" y="2115185"/>
            <a:ext cx="14937600" cy="7943214"/>
          </a:xfrm>
        </p:spPr>
        <p:txBody>
          <a:bodyPr>
            <a:normAutofit/>
          </a:bodyPr>
          <a:lstStyle/>
          <a:p>
            <a:pPr marL="571500" marR="0" lvl="0" indent="-571500" defTabSz="914400" eaLnBrk="1" fontAlgn="auto" latinLnBrk="0" hangingPunct="1">
              <a:lnSpc>
                <a:spcPct val="100000"/>
              </a:lnSpc>
              <a:spcBef>
                <a:spcPts val="0"/>
              </a:spcBef>
              <a:spcAft>
                <a:spcPts val="0"/>
              </a:spcAft>
              <a:buClrTx/>
              <a:buSzTx/>
              <a:buFontTx/>
              <a:buChar char="-"/>
              <a:tabLst/>
              <a:defRPr/>
            </a:pPr>
            <a:r>
              <a:rPr lang="fr-FR" dirty="0" smtClean="0"/>
              <a:t>Faire une analyse des besoins du territoire</a:t>
            </a:r>
          </a:p>
          <a:p>
            <a:pPr marL="571500" marR="0" lvl="0" indent="-571500" defTabSz="914400" eaLnBrk="1" fontAlgn="auto" latinLnBrk="0" hangingPunct="1">
              <a:lnSpc>
                <a:spcPct val="100000"/>
              </a:lnSpc>
              <a:spcBef>
                <a:spcPts val="0"/>
              </a:spcBef>
              <a:spcAft>
                <a:spcPts val="0"/>
              </a:spcAft>
              <a:buClrTx/>
              <a:buSzTx/>
              <a:buFontTx/>
              <a:buChar char="-"/>
              <a:tabLst/>
              <a:defRPr/>
            </a:pPr>
            <a:r>
              <a:rPr lang="fr-FR" dirty="0" smtClean="0"/>
              <a:t>Faire plusieurs réunions de brainstorming sur les projets de l’ESP: quels axes de travail ? Quelle organisation (combien de professionnels? Quel leadership? Quelle implication dans le travail d’équipe?) Quel projet immobilier ?</a:t>
            </a:r>
          </a:p>
          <a:p>
            <a:pPr marL="571500" marR="0" lvl="0" indent="-571500" defTabSz="914400" eaLnBrk="1" fontAlgn="auto" latinLnBrk="0" hangingPunct="1">
              <a:lnSpc>
                <a:spcPct val="100000"/>
              </a:lnSpc>
              <a:spcBef>
                <a:spcPts val="0"/>
              </a:spcBef>
              <a:spcAft>
                <a:spcPts val="0"/>
              </a:spcAft>
              <a:buClrTx/>
              <a:buSzTx/>
              <a:buFontTx/>
              <a:buChar char="-"/>
              <a:tabLst/>
              <a:defRPr/>
            </a:pPr>
            <a:r>
              <a:rPr lang="fr-FR" dirty="0" smtClean="0"/>
              <a:t>Définir si besoin de subventions (projet immobilier – travaux; certains projets d’équipes) – dossier FIR (aide éventuelle de cabinets de consulting)</a:t>
            </a:r>
          </a:p>
          <a:p>
            <a:pPr marL="571500" marR="0" lvl="0" indent="-571500" defTabSz="914400" eaLnBrk="1" fontAlgn="auto" latinLnBrk="0" hangingPunct="1">
              <a:lnSpc>
                <a:spcPct val="100000"/>
              </a:lnSpc>
              <a:spcBef>
                <a:spcPts val="0"/>
              </a:spcBef>
              <a:spcAft>
                <a:spcPts val="0"/>
              </a:spcAft>
              <a:buClrTx/>
              <a:buSzTx/>
              <a:buFontTx/>
              <a:buChar char="-"/>
              <a:tabLst/>
              <a:defRPr/>
            </a:pPr>
            <a:r>
              <a:rPr lang="fr-FR" dirty="0" smtClean="0"/>
              <a:t>Rédaction du projet de santé selon un cahier des charges bien défini par l’ARS </a:t>
            </a:r>
          </a:p>
          <a:p>
            <a:pPr marL="571500" marR="0" lvl="0" indent="-571500" defTabSz="914400" eaLnBrk="1" fontAlgn="auto" latinLnBrk="0" hangingPunct="1">
              <a:lnSpc>
                <a:spcPct val="100000"/>
              </a:lnSpc>
              <a:spcBef>
                <a:spcPts val="0"/>
              </a:spcBef>
              <a:spcAft>
                <a:spcPts val="0"/>
              </a:spcAft>
              <a:buClrTx/>
              <a:buSzTx/>
              <a:buFontTx/>
              <a:buChar char="-"/>
              <a:tabLst/>
              <a:defRPr/>
            </a:pPr>
            <a:endParaRPr lang="fr-FR" dirty="0"/>
          </a:p>
        </p:txBody>
      </p:sp>
      <p:sp>
        <p:nvSpPr>
          <p:cNvPr id="5" name="Espace réservé du texte 4"/>
          <p:cNvSpPr>
            <a:spLocks noGrp="1"/>
          </p:cNvSpPr>
          <p:nvPr>
            <p:ph type="body" idx="10"/>
          </p:nvPr>
        </p:nvSpPr>
        <p:spPr>
          <a:xfrm>
            <a:off x="2076262" y="283029"/>
            <a:ext cx="14937600" cy="1832156"/>
          </a:xfrm>
        </p:spPr>
        <p:txBody>
          <a:bodyPr/>
          <a:lstStyle/>
          <a:p>
            <a:endParaRPr lang="fr-FR" dirty="0" smtClean="0"/>
          </a:p>
          <a:p>
            <a:pPr>
              <a:buNone/>
            </a:pPr>
            <a:r>
              <a:rPr lang="fr-FR" dirty="0" smtClean="0"/>
              <a:t>Le Projet de santé: comment le rédiger ?</a:t>
            </a:r>
          </a:p>
        </p:txBody>
      </p:sp>
    </p:spTree>
    <p:extLst>
      <p:ext uri="{BB962C8B-B14F-4D97-AF65-F5344CB8AC3E}">
        <p14:creationId xmlns:p14="http://schemas.microsoft.com/office/powerpoint/2010/main" val="96744422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ZoneTexte 7"/>
          <p:cNvSpPr txBox="1"/>
          <p:nvPr/>
        </p:nvSpPr>
        <p:spPr>
          <a:xfrm>
            <a:off x="5350042" y="558688"/>
            <a:ext cx="12521398" cy="707886"/>
          </a:xfrm>
          <a:prstGeom prst="rect">
            <a:avLst/>
          </a:prstGeom>
          <a:noFill/>
        </p:spPr>
        <p:txBody>
          <a:bodyPr wrap="square" rtlCol="0">
            <a:spAutoFit/>
          </a:bodyPr>
          <a:lstStyle/>
          <a:p>
            <a:pPr marL="0" algn="r">
              <a:lnSpc>
                <a:spcPct val="100000"/>
              </a:lnSpc>
              <a:spcAft>
                <a:spcPts val="0"/>
              </a:spcAft>
            </a:pPr>
            <a:r>
              <a:rPr lang="fr-FR" sz="4000" b="1" dirty="0">
                <a:solidFill>
                  <a:schemeClr val="tx1">
                    <a:lumMod val="85000"/>
                    <a:lumOff val="15000"/>
                  </a:schemeClr>
                </a:solidFill>
              </a:rPr>
              <a:t>Projet de santé </a:t>
            </a:r>
          </a:p>
        </p:txBody>
      </p:sp>
      <p:sp>
        <p:nvSpPr>
          <p:cNvPr id="9" name="ZoneTexte 8"/>
          <p:cNvSpPr txBox="1"/>
          <p:nvPr/>
        </p:nvSpPr>
        <p:spPr>
          <a:xfrm>
            <a:off x="1326674" y="1694330"/>
            <a:ext cx="16165346" cy="7742665"/>
          </a:xfrm>
          <a:prstGeom prst="rect">
            <a:avLst/>
          </a:prstGeom>
          <a:noFill/>
        </p:spPr>
        <p:txBody>
          <a:bodyPr wrap="square" lIns="169703" tIns="84852" rIns="169703" bIns="84852" rtlCol="0">
            <a:spAutoFit/>
          </a:bodyPr>
          <a:lstStyle/>
          <a:p>
            <a:pPr marL="45720" lvl="0" algn="l">
              <a:lnSpc>
                <a:spcPct val="100000"/>
              </a:lnSpc>
              <a:spcAft>
                <a:spcPts val="0"/>
              </a:spcAft>
            </a:pPr>
            <a:endParaRPr lang="fr-FR" sz="3600" b="1" dirty="0">
              <a:latin typeface="+mn-lt"/>
              <a:cs typeface="Arial" pitchFamily="34" charset="0"/>
            </a:endParaRPr>
          </a:p>
          <a:p>
            <a:pPr marL="45720" lvl="0" algn="l">
              <a:lnSpc>
                <a:spcPct val="100000"/>
              </a:lnSpc>
              <a:spcAft>
                <a:spcPts val="0"/>
              </a:spcAft>
            </a:pPr>
            <a:r>
              <a:rPr lang="fr-FR" sz="3600" b="1" dirty="0">
                <a:cs typeface="Arial" pitchFamily="34" charset="0"/>
                <a:hlinkClick r:id="rId2"/>
              </a:rPr>
              <a:t>Continuité des soins et des services</a:t>
            </a:r>
            <a:endParaRPr lang="fr-FR" sz="3600" b="1" dirty="0">
              <a:cs typeface="Arial" pitchFamily="34" charset="0"/>
            </a:endParaRPr>
          </a:p>
          <a:p>
            <a:pPr marL="457200" indent="-457200" algn="l">
              <a:buFont typeface="Wingdings" pitchFamily="2" charset="2"/>
              <a:buChar char="§"/>
            </a:pPr>
            <a:endParaRPr lang="fr-FR" sz="3600" dirty="0"/>
          </a:p>
          <a:p>
            <a:pPr marL="457200" indent="-457200" algn="l">
              <a:lnSpc>
                <a:spcPct val="150000"/>
              </a:lnSpc>
              <a:buFont typeface="Wingdings" pitchFamily="2" charset="2"/>
              <a:buChar char="§"/>
            </a:pPr>
            <a:r>
              <a:rPr lang="fr-FR" sz="3200" dirty="0">
                <a:latin typeface="+mn-lt"/>
              </a:rPr>
              <a:t>La réponse aux demandes en dehors des heures de la permanence des soins est organisée.</a:t>
            </a:r>
          </a:p>
          <a:p>
            <a:pPr marL="457200" indent="-457200" algn="l">
              <a:lnSpc>
                <a:spcPct val="150000"/>
              </a:lnSpc>
              <a:buFont typeface="Wingdings" pitchFamily="2" charset="2"/>
              <a:buChar char="§"/>
            </a:pPr>
            <a:r>
              <a:rPr lang="fr-FR" sz="3200" dirty="0">
                <a:latin typeface="+mn-lt"/>
              </a:rPr>
              <a:t>La réponse aux consultations/visites non programmées est organisée de telle sorte qu'une réponse adaptée au besoin soit apportée.</a:t>
            </a:r>
          </a:p>
          <a:p>
            <a:pPr marL="457200" indent="-457200" algn="l">
              <a:lnSpc>
                <a:spcPct val="150000"/>
              </a:lnSpc>
              <a:buFont typeface="Wingdings" pitchFamily="2" charset="2"/>
              <a:buChar char="§"/>
            </a:pPr>
            <a:r>
              <a:rPr lang="fr-FR" sz="3200" dirty="0">
                <a:latin typeface="+mn-lt"/>
              </a:rPr>
              <a:t>La continuité des prises en charge est organisée lors des absences (congés, formation, maladies…).</a:t>
            </a:r>
          </a:p>
          <a:p>
            <a:pPr marL="457200" indent="-457200" algn="l">
              <a:lnSpc>
                <a:spcPct val="150000"/>
              </a:lnSpc>
              <a:buFont typeface="Wingdings" pitchFamily="2" charset="2"/>
              <a:buChar char="§"/>
            </a:pPr>
            <a:r>
              <a:rPr lang="fr-FR" sz="3200" dirty="0">
                <a:latin typeface="+mn-lt"/>
              </a:rPr>
              <a:t>Avec l'accord du patient, le volet de synthèse médicale est accessible à l'équipe de soins.</a:t>
            </a:r>
          </a:p>
          <a:p>
            <a:pPr marL="457200" indent="-457200" algn="l">
              <a:lnSpc>
                <a:spcPct val="150000"/>
              </a:lnSpc>
              <a:buFont typeface="Wingdings" pitchFamily="2" charset="2"/>
              <a:buChar char="§"/>
            </a:pPr>
            <a:r>
              <a:rPr lang="fr-FR" sz="3200" dirty="0">
                <a:latin typeface="+mn-lt"/>
              </a:rPr>
              <a:t>Les modalités d'accès aux soins de second recours sont organisées dans des délais adaptés à la situation.</a:t>
            </a:r>
          </a:p>
        </p:txBody>
      </p:sp>
      <p:pic>
        <p:nvPicPr>
          <p:cNvPr id="5" name="Image 4">
            <a:extLst>
              <a:ext uri="{FF2B5EF4-FFF2-40B4-BE49-F238E27FC236}">
                <a16:creationId xmlns="" xmlns:a16="http://schemas.microsoft.com/office/drawing/2014/main" id="{8778F7E7-5A33-43A5-A0D3-37112D053DAD}"/>
              </a:ext>
            </a:extLst>
          </p:cNvPr>
          <p:cNvPicPr>
            <a:picLocks noChangeAspect="1"/>
          </p:cNvPicPr>
          <p:nvPr/>
        </p:nvPicPr>
        <p:blipFill>
          <a:blip r:embed="rId3"/>
          <a:stretch>
            <a:fillRect/>
          </a:stretch>
        </p:blipFill>
        <p:spPr>
          <a:xfrm>
            <a:off x="-1" y="0"/>
            <a:ext cx="6678801" cy="1020931"/>
          </a:xfrm>
          <a:prstGeom prst="rect">
            <a:avLst/>
          </a:prstGeom>
        </p:spPr>
      </p:pic>
    </p:spTree>
    <p:extLst>
      <p:ext uri="{BB962C8B-B14F-4D97-AF65-F5344CB8AC3E}">
        <p14:creationId xmlns:p14="http://schemas.microsoft.com/office/powerpoint/2010/main" val="146094386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texte 6"/>
          <p:cNvSpPr>
            <a:spLocks noGrp="1"/>
          </p:cNvSpPr>
          <p:nvPr>
            <p:ph type="body" idx="10"/>
          </p:nvPr>
        </p:nvSpPr>
        <p:spPr>
          <a:xfrm>
            <a:off x="869474" y="1868205"/>
            <a:ext cx="17177894" cy="6794532"/>
          </a:xfrm>
          <a:prstGeom prst="rect">
            <a:avLst/>
          </a:prstGeom>
          <a:noFill/>
          <a:ln w="0" cmpd="sng">
            <a:noFill/>
            <a:prstDash val="solid"/>
          </a:ln>
        </p:spPr>
        <p:txBody>
          <a:bodyPr vert="horz" lIns="0" tIns="0" rIns="0" bIns="0" anchor="t"/>
          <a:lstStyle/>
          <a:p>
            <a:pPr marL="0" algn="l">
              <a:lnSpc>
                <a:spcPct val="100000"/>
              </a:lnSpc>
              <a:spcAft>
                <a:spcPts val="0"/>
              </a:spcAft>
            </a:pPr>
            <a:r>
              <a:rPr lang="fr-FR" sz="3600" b="1" dirty="0">
                <a:latin typeface="+mn-lt"/>
                <a:cs typeface="Arial" pitchFamily="34" charset="0"/>
              </a:rPr>
              <a:t> </a:t>
            </a:r>
          </a:p>
          <a:p>
            <a:pPr marL="0" algn="l">
              <a:lnSpc>
                <a:spcPct val="100000"/>
              </a:lnSpc>
              <a:spcAft>
                <a:spcPts val="0"/>
              </a:spcAft>
            </a:pPr>
            <a:endParaRPr lang="fr-FR" sz="3200" b="1" dirty="0">
              <a:latin typeface="+mn-lt"/>
              <a:cs typeface="Arial" pitchFamily="34" charset="0"/>
            </a:endParaRPr>
          </a:p>
          <a:p>
            <a:pPr marL="0" algn="l">
              <a:lnSpc>
                <a:spcPct val="150000"/>
              </a:lnSpc>
              <a:spcAft>
                <a:spcPts val="0"/>
              </a:spcAft>
            </a:pPr>
            <a:r>
              <a:rPr lang="fr-FR" sz="4400" b="1" dirty="0">
                <a:latin typeface="+mn-lt"/>
                <a:cs typeface="Arial" pitchFamily="34" charset="0"/>
              </a:rPr>
              <a:t>  </a:t>
            </a:r>
          </a:p>
        </p:txBody>
      </p:sp>
      <p:sp>
        <p:nvSpPr>
          <p:cNvPr id="2" name="Rectangle 1"/>
          <p:cNvSpPr/>
          <p:nvPr/>
        </p:nvSpPr>
        <p:spPr>
          <a:xfrm>
            <a:off x="2237873" y="2751081"/>
            <a:ext cx="13643811" cy="6494085"/>
          </a:xfrm>
          <a:prstGeom prst="rect">
            <a:avLst/>
          </a:prstGeom>
        </p:spPr>
        <p:txBody>
          <a:bodyPr wrap="square">
            <a:spAutoFit/>
          </a:bodyPr>
          <a:lstStyle/>
          <a:p>
            <a:r>
              <a:rPr lang="fr-FR" sz="5400" b="1" dirty="0">
                <a:solidFill>
                  <a:schemeClr val="accent1"/>
                </a:solidFill>
                <a:latin typeface="+mn-lt"/>
                <a:cs typeface="Arial" pitchFamily="34" charset="0"/>
              </a:rPr>
              <a:t>1 </a:t>
            </a:r>
            <a:r>
              <a:rPr lang="fr-FR" sz="4000" b="1" dirty="0">
                <a:solidFill>
                  <a:schemeClr val="accent1"/>
                </a:solidFill>
                <a:latin typeface="+mn-lt"/>
                <a:cs typeface="Arial" pitchFamily="34" charset="0"/>
                <a:hlinkClick r:id="rId2"/>
              </a:rPr>
              <a:t>Projet de santé de l’équipe la gouvernance</a:t>
            </a:r>
            <a:r>
              <a:rPr lang="fr-FR" sz="4000" b="1" dirty="0">
                <a:solidFill>
                  <a:schemeClr val="accent1"/>
                </a:solidFill>
                <a:latin typeface="+mn-lt"/>
                <a:cs typeface="Arial" pitchFamily="34" charset="0"/>
              </a:rPr>
              <a:t>  (HAS)</a:t>
            </a:r>
          </a:p>
          <a:p>
            <a:endParaRPr lang="fr-FR" sz="5400" b="1" dirty="0">
              <a:solidFill>
                <a:schemeClr val="accent1"/>
              </a:solidFill>
              <a:latin typeface="+mn-lt"/>
              <a:cs typeface="Arial" pitchFamily="34" charset="0"/>
            </a:endParaRPr>
          </a:p>
          <a:p>
            <a:pPr marL="1082675" marR="0" lvl="1" indent="-457200" defTabSz="91440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fr-FR" sz="2800" b="0" i="0" u="none" strike="noStrike" kern="0" cap="none" spc="0" normalizeH="0" baseline="0" noProof="0" dirty="0">
                <a:ln>
                  <a:noFill/>
                </a:ln>
                <a:solidFill>
                  <a:sysClr val="windowText" lastClr="000000"/>
                </a:solidFill>
                <a:effectLst/>
                <a:uLnTx/>
                <a:uFillTx/>
                <a:latin typeface="Calibri"/>
                <a:hlinkClick r:id="rId2"/>
              </a:rPr>
              <a:t>Projet de santé de l’équipe</a:t>
            </a:r>
            <a:endParaRPr kumimoji="0" lang="fr-FR" sz="2800" b="0" i="0" u="none" strike="noStrike" kern="0" cap="none" spc="0" normalizeH="0" baseline="0" noProof="0" dirty="0">
              <a:ln>
                <a:noFill/>
              </a:ln>
              <a:solidFill>
                <a:sysClr val="windowText" lastClr="000000"/>
              </a:solidFill>
              <a:effectLst/>
              <a:uLnTx/>
              <a:uFillTx/>
              <a:latin typeface="Calibri"/>
            </a:endParaRPr>
          </a:p>
          <a:p>
            <a:pPr marL="625475" marR="0" lvl="1" defTabSz="914400" eaLnBrk="1" fontAlgn="auto" latinLnBrk="0" hangingPunct="1">
              <a:lnSpc>
                <a:spcPct val="100000"/>
              </a:lnSpc>
              <a:spcBef>
                <a:spcPts val="0"/>
              </a:spcBef>
              <a:spcAft>
                <a:spcPts val="0"/>
              </a:spcAft>
              <a:buClrTx/>
              <a:buSzTx/>
              <a:tabLst/>
              <a:defRPr/>
            </a:pPr>
            <a:endParaRPr lang="fr-FR" sz="2800" dirty="0">
              <a:latin typeface="Calibri"/>
            </a:endParaRPr>
          </a:p>
          <a:p>
            <a:pPr marL="625475" marR="0" lvl="1" defTabSz="914400" eaLnBrk="1" fontAlgn="auto" latinLnBrk="0" hangingPunct="1">
              <a:lnSpc>
                <a:spcPct val="100000"/>
              </a:lnSpc>
              <a:spcBef>
                <a:spcPts val="0"/>
              </a:spcBef>
              <a:spcAft>
                <a:spcPts val="0"/>
              </a:spcAft>
              <a:buClrTx/>
              <a:buSzTx/>
              <a:tabLst/>
              <a:defRPr/>
            </a:pPr>
            <a:endParaRPr lang="fr-FR" sz="2800" dirty="0">
              <a:latin typeface="Calibri"/>
            </a:endParaRPr>
          </a:p>
          <a:p>
            <a:pPr marL="1082675" lvl="1" indent="-457200">
              <a:buFont typeface="Wingdings" panose="05000000000000000000" pitchFamily="2" charset="2"/>
              <a:buChar char="Ø"/>
            </a:pPr>
            <a:r>
              <a:rPr kumimoji="0" lang="fr-FR" sz="2800" b="0" i="0" u="none" strike="noStrike" kern="0" cap="none" spc="0" normalizeH="0" baseline="0" noProof="0" dirty="0">
                <a:ln>
                  <a:noFill/>
                </a:ln>
                <a:solidFill>
                  <a:sysClr val="windowText" lastClr="000000"/>
                </a:solidFill>
                <a:effectLst/>
                <a:uLnTx/>
                <a:uFillTx/>
                <a:latin typeface="Calibri"/>
                <a:hlinkClick r:id="rId3"/>
              </a:rPr>
              <a:t>Accès aux soins</a:t>
            </a:r>
            <a:endParaRPr kumimoji="0" lang="fr-FR" sz="2800" b="0" i="0" u="none" strike="noStrike" kern="0" cap="none" spc="0" normalizeH="0" baseline="0" noProof="0" dirty="0">
              <a:ln>
                <a:noFill/>
              </a:ln>
              <a:solidFill>
                <a:sysClr val="windowText" lastClr="000000"/>
              </a:solidFill>
              <a:effectLst/>
              <a:uLnTx/>
              <a:uFillTx/>
              <a:latin typeface="Calibri"/>
            </a:endParaRPr>
          </a:p>
          <a:p>
            <a:pPr marL="1082675" lvl="1" indent="-457200">
              <a:buFont typeface="Wingdings" panose="05000000000000000000" pitchFamily="2" charset="2"/>
              <a:buChar char="Ø"/>
            </a:pPr>
            <a:endParaRPr lang="fr-FR" sz="2800" dirty="0">
              <a:latin typeface="Calibri"/>
              <a:hlinkClick r:id="rId4"/>
            </a:endParaRPr>
          </a:p>
          <a:p>
            <a:pPr marL="1082675" lvl="1" indent="-457200">
              <a:buFont typeface="Wingdings" panose="05000000000000000000" pitchFamily="2" charset="2"/>
              <a:buChar char="Ø"/>
            </a:pPr>
            <a:endParaRPr lang="fr-FR" sz="2800" dirty="0">
              <a:latin typeface="Calibri"/>
              <a:hlinkClick r:id="rId4"/>
            </a:endParaRPr>
          </a:p>
          <a:p>
            <a:pPr marL="1082675" lvl="1" indent="-457200">
              <a:buFont typeface="Wingdings" panose="05000000000000000000" pitchFamily="2" charset="2"/>
              <a:buChar char="Ø"/>
            </a:pPr>
            <a:r>
              <a:rPr kumimoji="0" lang="fr-FR" sz="2800" b="0" i="0" u="none" strike="noStrike" kern="0" cap="none" spc="0" normalizeH="0" baseline="0" noProof="0" dirty="0">
                <a:ln>
                  <a:noFill/>
                </a:ln>
                <a:solidFill>
                  <a:sysClr val="windowText" lastClr="000000"/>
                </a:solidFill>
                <a:effectLst/>
                <a:uLnTx/>
                <a:uFillTx/>
                <a:latin typeface="Calibri"/>
                <a:hlinkClick r:id="rId4"/>
              </a:rPr>
              <a:t>Continuité des soins</a:t>
            </a:r>
            <a:endParaRPr lang="fr-FR" sz="2800" dirty="0">
              <a:latin typeface="Calibri"/>
            </a:endParaRPr>
          </a:p>
          <a:p>
            <a:pPr marL="1082675" lvl="1" indent="-457200">
              <a:buFont typeface="Wingdings" panose="05000000000000000000" pitchFamily="2" charset="2"/>
              <a:buChar char="Ø"/>
            </a:pPr>
            <a:endParaRPr kumimoji="0" lang="fr-FR" sz="2800" b="0" i="0" u="none" strike="noStrike" kern="0" cap="none" spc="0" normalizeH="0" baseline="0" noProof="0" dirty="0">
              <a:ln>
                <a:noFill/>
              </a:ln>
              <a:solidFill>
                <a:sysClr val="windowText" lastClr="000000"/>
              </a:solidFill>
              <a:effectLst/>
              <a:uLnTx/>
              <a:uFillTx/>
              <a:latin typeface="Calibri"/>
              <a:hlinkClick r:id="rId5"/>
            </a:endParaRPr>
          </a:p>
          <a:p>
            <a:pPr marL="1082675" lvl="1" indent="-457200">
              <a:buFont typeface="Wingdings" panose="05000000000000000000" pitchFamily="2" charset="2"/>
              <a:buChar char="Ø"/>
            </a:pPr>
            <a:endParaRPr kumimoji="0" lang="fr-FR" sz="2800" b="0" i="0" u="none" strike="noStrike" kern="0" cap="none" spc="0" normalizeH="0" baseline="0" noProof="0" dirty="0">
              <a:ln>
                <a:noFill/>
              </a:ln>
              <a:solidFill>
                <a:sysClr val="windowText" lastClr="000000"/>
              </a:solidFill>
              <a:effectLst/>
              <a:uLnTx/>
              <a:uFillTx/>
              <a:latin typeface="Calibri"/>
              <a:hlinkClick r:id="rId5"/>
            </a:endParaRPr>
          </a:p>
          <a:p>
            <a:pPr marL="1082675" lvl="1" indent="-457200">
              <a:buFont typeface="Wingdings" panose="05000000000000000000" pitchFamily="2" charset="2"/>
              <a:buChar char="Ø"/>
            </a:pPr>
            <a:r>
              <a:rPr kumimoji="0" lang="fr-FR" sz="2800" b="0" i="0" u="none" strike="noStrike" kern="0" cap="none" spc="0" normalizeH="0" baseline="0" noProof="0" dirty="0">
                <a:ln>
                  <a:noFill/>
                </a:ln>
                <a:solidFill>
                  <a:sysClr val="windowText" lastClr="000000"/>
                </a:solidFill>
                <a:effectLst/>
                <a:uLnTx/>
                <a:uFillTx/>
                <a:latin typeface="Calibri"/>
                <a:hlinkClick r:id="rId5"/>
              </a:rPr>
              <a:t>Gestion du projet de santé de </a:t>
            </a:r>
            <a:r>
              <a:rPr kumimoji="0" lang="fr-FR" sz="2800" b="0" i="0" u="none" strike="noStrike" kern="0" cap="none" spc="0" normalizeH="0" baseline="0" noProof="0" dirty="0" smtClean="0">
                <a:ln>
                  <a:noFill/>
                </a:ln>
                <a:solidFill>
                  <a:sysClr val="windowText" lastClr="000000"/>
                </a:solidFill>
                <a:effectLst/>
                <a:uLnTx/>
                <a:uFillTx/>
                <a:latin typeface="Calibri"/>
                <a:hlinkClick r:id="rId5"/>
              </a:rPr>
              <a:t>l’équipe</a:t>
            </a:r>
            <a:r>
              <a:rPr kumimoji="0" lang="fr-FR" sz="2800" b="0" i="0" u="none" strike="noStrike" kern="0" cap="none" spc="0" normalizeH="0" baseline="0" noProof="0" dirty="0" smtClean="0">
                <a:ln>
                  <a:noFill/>
                </a:ln>
                <a:solidFill>
                  <a:sysClr val="windowText" lastClr="000000"/>
                </a:solidFill>
                <a:effectLst/>
                <a:uLnTx/>
                <a:uFillTx/>
                <a:latin typeface="Calibri"/>
              </a:rPr>
              <a:t> : fonction de COORDINATION</a:t>
            </a:r>
            <a:r>
              <a:rPr kumimoji="0" lang="fr-FR" sz="2800" b="0" i="0" u="none" strike="noStrike" kern="0" cap="none" spc="0" normalizeH="0" noProof="0" dirty="0" smtClean="0">
                <a:ln>
                  <a:noFill/>
                </a:ln>
                <a:solidFill>
                  <a:sysClr val="windowText" lastClr="000000"/>
                </a:solidFill>
                <a:effectLst/>
                <a:uLnTx/>
                <a:uFillTx/>
                <a:latin typeface="Calibri"/>
              </a:rPr>
              <a:t> </a:t>
            </a:r>
            <a:r>
              <a:rPr lang="fr-FR" sz="3600" b="1" dirty="0">
                <a:solidFill>
                  <a:schemeClr val="accent1"/>
                </a:solidFill>
                <a:latin typeface="+mn-lt"/>
                <a:cs typeface="Arial" pitchFamily="34" charset="0"/>
              </a:rPr>
              <a:t/>
            </a:r>
            <a:br>
              <a:rPr lang="fr-FR" sz="3600" b="1" dirty="0">
                <a:solidFill>
                  <a:schemeClr val="accent1"/>
                </a:solidFill>
                <a:latin typeface="+mn-lt"/>
                <a:cs typeface="Arial" pitchFamily="34" charset="0"/>
              </a:rPr>
            </a:br>
            <a:endParaRPr lang="fr-FR" sz="2800" dirty="0">
              <a:latin typeface="+mn-lt"/>
            </a:endParaRPr>
          </a:p>
        </p:txBody>
      </p:sp>
      <p:pic>
        <p:nvPicPr>
          <p:cNvPr id="5" name="Image 4">
            <a:extLst>
              <a:ext uri="{FF2B5EF4-FFF2-40B4-BE49-F238E27FC236}">
                <a16:creationId xmlns="" xmlns:a16="http://schemas.microsoft.com/office/drawing/2014/main" id="{2F02A2CC-2FCA-4BDC-BEFE-D3B5BAD958AB}"/>
              </a:ext>
            </a:extLst>
          </p:cNvPr>
          <p:cNvPicPr>
            <a:picLocks noChangeAspect="1"/>
          </p:cNvPicPr>
          <p:nvPr/>
        </p:nvPicPr>
        <p:blipFill>
          <a:blip r:embed="rId6"/>
          <a:stretch>
            <a:fillRect/>
          </a:stretch>
        </p:blipFill>
        <p:spPr>
          <a:xfrm>
            <a:off x="-1" y="0"/>
            <a:ext cx="6678801" cy="1020931"/>
          </a:xfrm>
          <a:prstGeom prst="rect">
            <a:avLst/>
          </a:prstGeom>
        </p:spPr>
      </p:pic>
    </p:spTree>
    <p:extLst>
      <p:ext uri="{BB962C8B-B14F-4D97-AF65-F5344CB8AC3E}">
        <p14:creationId xmlns:p14="http://schemas.microsoft.com/office/powerpoint/2010/main" val="206585301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ZoneTexte 7"/>
          <p:cNvSpPr txBox="1"/>
          <p:nvPr/>
        </p:nvSpPr>
        <p:spPr>
          <a:xfrm>
            <a:off x="5350042" y="558688"/>
            <a:ext cx="12521398" cy="707886"/>
          </a:xfrm>
          <a:prstGeom prst="rect">
            <a:avLst/>
          </a:prstGeom>
          <a:noFill/>
        </p:spPr>
        <p:txBody>
          <a:bodyPr wrap="square" rtlCol="0">
            <a:spAutoFit/>
          </a:bodyPr>
          <a:lstStyle/>
          <a:p>
            <a:pPr marL="0" algn="r">
              <a:lnSpc>
                <a:spcPct val="100000"/>
              </a:lnSpc>
              <a:spcAft>
                <a:spcPts val="0"/>
              </a:spcAft>
            </a:pPr>
            <a:r>
              <a:rPr lang="fr-FR" sz="4000" b="1" dirty="0">
                <a:solidFill>
                  <a:schemeClr val="tx1">
                    <a:lumMod val="85000"/>
                    <a:lumOff val="15000"/>
                  </a:schemeClr>
                </a:solidFill>
              </a:rPr>
              <a:t>Projet de santé - gouvernance</a:t>
            </a:r>
          </a:p>
        </p:txBody>
      </p:sp>
      <p:sp>
        <p:nvSpPr>
          <p:cNvPr id="9" name="ZoneTexte 8"/>
          <p:cNvSpPr txBox="1"/>
          <p:nvPr/>
        </p:nvSpPr>
        <p:spPr>
          <a:xfrm>
            <a:off x="869474" y="2001608"/>
            <a:ext cx="16165346" cy="5988338"/>
          </a:xfrm>
          <a:prstGeom prst="rect">
            <a:avLst/>
          </a:prstGeom>
          <a:noFill/>
        </p:spPr>
        <p:txBody>
          <a:bodyPr wrap="square" lIns="169703" tIns="84852" rIns="169703" bIns="84852" rtlCol="0">
            <a:spAutoFit/>
          </a:bodyPr>
          <a:lstStyle/>
          <a:p>
            <a:pPr marL="45720" lvl="0" algn="l">
              <a:lnSpc>
                <a:spcPct val="100000"/>
              </a:lnSpc>
              <a:spcAft>
                <a:spcPts val="0"/>
              </a:spcAft>
            </a:pPr>
            <a:r>
              <a:rPr lang="fr-FR" sz="3600" b="1" dirty="0">
                <a:latin typeface="+mn-lt"/>
                <a:cs typeface="Arial" pitchFamily="34" charset="0"/>
                <a:hlinkClick r:id="rId2"/>
              </a:rPr>
              <a:t>Dynamique Equipe/Projet</a:t>
            </a:r>
            <a:endParaRPr lang="fr-FR" sz="3600" b="1" dirty="0">
              <a:latin typeface="+mn-lt"/>
              <a:cs typeface="Arial" pitchFamily="34" charset="0"/>
            </a:endParaRPr>
          </a:p>
          <a:p>
            <a:pPr marL="45720" lvl="0" algn="l">
              <a:lnSpc>
                <a:spcPct val="100000"/>
              </a:lnSpc>
              <a:spcAft>
                <a:spcPts val="0"/>
              </a:spcAft>
            </a:pPr>
            <a:endParaRPr lang="fr-FR" sz="3200" b="1" dirty="0">
              <a:latin typeface="+mn-lt"/>
              <a:cs typeface="Arial" pitchFamily="34" charset="0"/>
            </a:endParaRPr>
          </a:p>
          <a:p>
            <a:pPr marL="457200" indent="-457200">
              <a:lnSpc>
                <a:spcPct val="150000"/>
              </a:lnSpc>
              <a:buFont typeface="Wingdings" pitchFamily="2" charset="2"/>
              <a:buChar char="§"/>
            </a:pPr>
            <a:r>
              <a:rPr lang="fr-FR" sz="3200" dirty="0">
                <a:latin typeface="+mn-lt"/>
              </a:rPr>
              <a:t>Les besoins, les attentes et la satisfaction de l'équipe sont régulièrement analysés.</a:t>
            </a:r>
          </a:p>
          <a:p>
            <a:pPr marL="457200" indent="-457200">
              <a:lnSpc>
                <a:spcPct val="150000"/>
              </a:lnSpc>
              <a:buFont typeface="Wingdings" pitchFamily="2" charset="2"/>
              <a:buChar char="§"/>
            </a:pPr>
            <a:r>
              <a:rPr lang="fr-FR" sz="3200" dirty="0" smtClean="0">
                <a:latin typeface="+mn-lt"/>
              </a:rPr>
              <a:t>Ces </a:t>
            </a:r>
            <a:r>
              <a:rPr lang="fr-FR" sz="3200" dirty="0">
                <a:latin typeface="+mn-lt"/>
              </a:rPr>
              <a:t>analyses débouchent sur un plan d'actions (recrutement, recherche, formation…).</a:t>
            </a:r>
          </a:p>
          <a:p>
            <a:pPr marL="457200" indent="-457200">
              <a:lnSpc>
                <a:spcPct val="150000"/>
              </a:lnSpc>
              <a:buFont typeface="Wingdings" pitchFamily="2" charset="2"/>
              <a:buChar char="§"/>
            </a:pPr>
            <a:r>
              <a:rPr lang="fr-FR" sz="3200" dirty="0">
                <a:latin typeface="+mn-lt"/>
              </a:rPr>
              <a:t>Des formations </a:t>
            </a:r>
            <a:r>
              <a:rPr lang="fr-FR" sz="3200" dirty="0" err="1">
                <a:latin typeface="+mn-lt"/>
              </a:rPr>
              <a:t>pluriprofessionnelles</a:t>
            </a:r>
            <a:r>
              <a:rPr lang="fr-FR" sz="3200" dirty="0">
                <a:latin typeface="+mn-lt"/>
              </a:rPr>
              <a:t> sont proposées à l'équipe.</a:t>
            </a:r>
          </a:p>
          <a:p>
            <a:pPr marL="457200" indent="-457200">
              <a:lnSpc>
                <a:spcPct val="150000"/>
              </a:lnSpc>
              <a:buFont typeface="Wingdings" pitchFamily="2" charset="2"/>
              <a:buChar char="§"/>
            </a:pPr>
            <a:r>
              <a:rPr lang="fr-FR" sz="3200" dirty="0">
                <a:latin typeface="+mn-lt"/>
              </a:rPr>
              <a:t>L'accueil et l'accompagnement des étudiants des professions présentes dans l'équipe sont organisés</a:t>
            </a:r>
          </a:p>
          <a:p>
            <a:pPr marL="45720" lvl="0" algn="l">
              <a:lnSpc>
                <a:spcPct val="100000"/>
              </a:lnSpc>
              <a:spcAft>
                <a:spcPts val="0"/>
              </a:spcAft>
            </a:pPr>
            <a:endParaRPr lang="fr-FR" sz="2400" b="1" dirty="0">
              <a:latin typeface="+mn-lt"/>
              <a:cs typeface="Arial" pitchFamily="34" charset="0"/>
            </a:endParaRPr>
          </a:p>
          <a:p>
            <a:pPr marL="45720" lvl="0" algn="l">
              <a:lnSpc>
                <a:spcPct val="100000"/>
              </a:lnSpc>
              <a:spcAft>
                <a:spcPts val="0"/>
              </a:spcAft>
            </a:pPr>
            <a:endParaRPr lang="fr-FR" sz="2800" b="1" dirty="0">
              <a:latin typeface="+mn-lt"/>
              <a:cs typeface="Arial" pitchFamily="34" charset="0"/>
            </a:endParaRPr>
          </a:p>
          <a:p>
            <a:endParaRPr lang="fr-FR" dirty="0"/>
          </a:p>
        </p:txBody>
      </p:sp>
      <p:pic>
        <p:nvPicPr>
          <p:cNvPr id="5" name="Image 4">
            <a:extLst>
              <a:ext uri="{FF2B5EF4-FFF2-40B4-BE49-F238E27FC236}">
                <a16:creationId xmlns="" xmlns:a16="http://schemas.microsoft.com/office/drawing/2014/main" id="{6C24E8D1-CB41-4228-B0AB-A08C8319A772}"/>
              </a:ext>
            </a:extLst>
          </p:cNvPr>
          <p:cNvPicPr>
            <a:picLocks noChangeAspect="1"/>
          </p:cNvPicPr>
          <p:nvPr/>
        </p:nvPicPr>
        <p:blipFill>
          <a:blip r:embed="rId3"/>
          <a:stretch>
            <a:fillRect/>
          </a:stretch>
        </p:blipFill>
        <p:spPr>
          <a:xfrm>
            <a:off x="-1" y="0"/>
            <a:ext cx="6678801" cy="1020931"/>
          </a:xfrm>
          <a:prstGeom prst="rect">
            <a:avLst/>
          </a:prstGeom>
        </p:spPr>
      </p:pic>
    </p:spTree>
    <p:extLst>
      <p:ext uri="{BB962C8B-B14F-4D97-AF65-F5344CB8AC3E}">
        <p14:creationId xmlns:p14="http://schemas.microsoft.com/office/powerpoint/2010/main" val="68358055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ZoneTexte 7"/>
          <p:cNvSpPr txBox="1"/>
          <p:nvPr/>
        </p:nvSpPr>
        <p:spPr>
          <a:xfrm>
            <a:off x="5350042" y="558688"/>
            <a:ext cx="12521398" cy="707886"/>
          </a:xfrm>
          <a:prstGeom prst="rect">
            <a:avLst/>
          </a:prstGeom>
          <a:noFill/>
        </p:spPr>
        <p:txBody>
          <a:bodyPr wrap="square" rtlCol="0">
            <a:spAutoFit/>
          </a:bodyPr>
          <a:lstStyle/>
          <a:p>
            <a:pPr marL="0" algn="r">
              <a:lnSpc>
                <a:spcPct val="100000"/>
              </a:lnSpc>
              <a:spcAft>
                <a:spcPts val="0"/>
              </a:spcAft>
            </a:pPr>
            <a:r>
              <a:rPr lang="fr-FR" sz="4000" b="1" dirty="0">
                <a:solidFill>
                  <a:schemeClr val="tx1">
                    <a:lumMod val="85000"/>
                    <a:lumOff val="15000"/>
                  </a:schemeClr>
                </a:solidFill>
              </a:rPr>
              <a:t>Projet de santé - gouvernance</a:t>
            </a:r>
          </a:p>
        </p:txBody>
      </p:sp>
      <p:sp>
        <p:nvSpPr>
          <p:cNvPr id="9" name="ZoneTexte 8"/>
          <p:cNvSpPr txBox="1"/>
          <p:nvPr/>
        </p:nvSpPr>
        <p:spPr>
          <a:xfrm>
            <a:off x="1326674" y="1694330"/>
            <a:ext cx="16165346" cy="7927331"/>
          </a:xfrm>
          <a:prstGeom prst="rect">
            <a:avLst/>
          </a:prstGeom>
          <a:noFill/>
        </p:spPr>
        <p:txBody>
          <a:bodyPr wrap="square" lIns="169703" tIns="84852" rIns="169703" bIns="84852" rtlCol="0">
            <a:spAutoFit/>
          </a:bodyPr>
          <a:lstStyle/>
          <a:p>
            <a:pPr marL="45720" lvl="0" algn="l">
              <a:lnSpc>
                <a:spcPct val="100000"/>
              </a:lnSpc>
              <a:spcAft>
                <a:spcPts val="0"/>
              </a:spcAft>
            </a:pPr>
            <a:endParaRPr lang="fr-FR" sz="2400" b="1" dirty="0">
              <a:latin typeface="+mn-lt"/>
              <a:cs typeface="Arial" pitchFamily="34" charset="0"/>
            </a:endParaRPr>
          </a:p>
          <a:p>
            <a:pPr marL="45720" lvl="0" algn="l">
              <a:lnSpc>
                <a:spcPct val="100000"/>
              </a:lnSpc>
              <a:spcAft>
                <a:spcPts val="0"/>
              </a:spcAft>
            </a:pPr>
            <a:r>
              <a:rPr lang="fr-FR" sz="3600" b="1" dirty="0">
                <a:latin typeface="+mn-lt"/>
                <a:cs typeface="Arial" pitchFamily="34" charset="0"/>
                <a:hlinkClick r:id="rId2"/>
              </a:rPr>
              <a:t>Accès aux soins </a:t>
            </a:r>
            <a:endParaRPr lang="fr-FR" sz="3600" b="1" dirty="0">
              <a:latin typeface="+mn-lt"/>
              <a:cs typeface="Arial" pitchFamily="34" charset="0"/>
            </a:endParaRPr>
          </a:p>
          <a:p>
            <a:pPr marL="45720" lvl="0" algn="l">
              <a:lnSpc>
                <a:spcPct val="100000"/>
              </a:lnSpc>
              <a:spcAft>
                <a:spcPts val="0"/>
              </a:spcAft>
            </a:pPr>
            <a:endParaRPr lang="fr-FR" sz="3600" b="1" dirty="0">
              <a:latin typeface="+mn-lt"/>
              <a:cs typeface="Arial" pitchFamily="34" charset="0"/>
            </a:endParaRPr>
          </a:p>
          <a:p>
            <a:pPr marL="457200" lvl="0" indent="-457200" algn="l">
              <a:lnSpc>
                <a:spcPct val="150000"/>
              </a:lnSpc>
              <a:spcAft>
                <a:spcPts val="0"/>
              </a:spcAft>
              <a:buFont typeface="Wingdings" pitchFamily="2" charset="2"/>
              <a:buChar char="§"/>
            </a:pPr>
            <a:r>
              <a:rPr lang="fr-FR" sz="3200" dirty="0">
                <a:latin typeface="+mn-lt"/>
              </a:rPr>
              <a:t>L'équipe détermine le territoire sur lequel elle organise une réponse aux demandes de soins de proximité.</a:t>
            </a:r>
          </a:p>
          <a:p>
            <a:pPr marL="457200" lvl="0" indent="-457200" algn="l">
              <a:lnSpc>
                <a:spcPct val="150000"/>
              </a:lnSpc>
              <a:spcAft>
                <a:spcPts val="0"/>
              </a:spcAft>
              <a:buFont typeface="Wingdings" pitchFamily="2" charset="2"/>
              <a:buChar char="§"/>
            </a:pPr>
            <a:r>
              <a:rPr lang="fr-FR" sz="3200" dirty="0">
                <a:latin typeface="+mn-lt"/>
              </a:rPr>
              <a:t>Les modalités de réponse aux demandes de rendez-vous pour des nouveaux patients sont définies.</a:t>
            </a:r>
          </a:p>
          <a:p>
            <a:pPr marL="457200" lvl="0" indent="-457200" algn="l">
              <a:lnSpc>
                <a:spcPct val="150000"/>
              </a:lnSpc>
              <a:spcAft>
                <a:spcPts val="0"/>
              </a:spcAft>
              <a:buFont typeface="Wingdings" pitchFamily="2" charset="2"/>
              <a:buChar char="§"/>
            </a:pPr>
            <a:r>
              <a:rPr lang="fr-FR" sz="3200" dirty="0">
                <a:latin typeface="+mn-lt"/>
              </a:rPr>
              <a:t>La prise en charge des catégories de personnes qui ont des difficultés d'accès aux soins est organisée.</a:t>
            </a:r>
          </a:p>
          <a:p>
            <a:pPr marL="457200" lvl="0" indent="-457200" algn="l">
              <a:lnSpc>
                <a:spcPct val="150000"/>
              </a:lnSpc>
              <a:spcAft>
                <a:spcPts val="0"/>
              </a:spcAft>
              <a:buFont typeface="Wingdings" pitchFamily="2" charset="2"/>
              <a:buChar char="§"/>
            </a:pPr>
            <a:r>
              <a:rPr lang="fr-FR" sz="3200" dirty="0">
                <a:latin typeface="+mn-lt"/>
              </a:rPr>
              <a:t>Ces personnes ont accès aux informations qui leur facilitent l'accès aux soins.</a:t>
            </a:r>
          </a:p>
          <a:p>
            <a:pPr marL="457200" lvl="0" indent="-457200" algn="l">
              <a:lnSpc>
                <a:spcPct val="150000"/>
              </a:lnSpc>
              <a:spcAft>
                <a:spcPts val="0"/>
              </a:spcAft>
              <a:buFont typeface="Wingdings" pitchFamily="2" charset="2"/>
              <a:buChar char="§"/>
            </a:pPr>
            <a:r>
              <a:rPr lang="fr-FR" sz="3200" dirty="0">
                <a:latin typeface="+mn-lt"/>
              </a:rPr>
              <a:t>La coopération avec les acteurs médicosociaux et sociaux est, pour ces personnes, organisée</a:t>
            </a:r>
          </a:p>
          <a:p>
            <a:pPr marL="45720" lvl="0" algn="l">
              <a:lnSpc>
                <a:spcPct val="100000"/>
              </a:lnSpc>
              <a:spcAft>
                <a:spcPts val="0"/>
              </a:spcAft>
            </a:pPr>
            <a:endParaRPr lang="fr-FR" sz="2400" b="1" dirty="0">
              <a:latin typeface="+mn-lt"/>
              <a:cs typeface="Arial" pitchFamily="34" charset="0"/>
            </a:endParaRPr>
          </a:p>
        </p:txBody>
      </p:sp>
      <p:pic>
        <p:nvPicPr>
          <p:cNvPr id="5" name="Image 4">
            <a:extLst>
              <a:ext uri="{FF2B5EF4-FFF2-40B4-BE49-F238E27FC236}">
                <a16:creationId xmlns="" xmlns:a16="http://schemas.microsoft.com/office/drawing/2014/main" id="{8ECFF4E1-D02B-4378-A361-83DD20DE6981}"/>
              </a:ext>
            </a:extLst>
          </p:cNvPr>
          <p:cNvPicPr>
            <a:picLocks noChangeAspect="1"/>
          </p:cNvPicPr>
          <p:nvPr/>
        </p:nvPicPr>
        <p:blipFill>
          <a:blip r:embed="rId3"/>
          <a:stretch>
            <a:fillRect/>
          </a:stretch>
        </p:blipFill>
        <p:spPr>
          <a:xfrm>
            <a:off x="-1" y="0"/>
            <a:ext cx="6678801" cy="1020931"/>
          </a:xfrm>
          <a:prstGeom prst="rect">
            <a:avLst/>
          </a:prstGeom>
        </p:spPr>
      </p:pic>
    </p:spTree>
    <p:extLst>
      <p:ext uri="{BB962C8B-B14F-4D97-AF65-F5344CB8AC3E}">
        <p14:creationId xmlns:p14="http://schemas.microsoft.com/office/powerpoint/2010/main" val="56255978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texte 6"/>
          <p:cNvSpPr>
            <a:spLocks noGrp="1"/>
          </p:cNvSpPr>
          <p:nvPr>
            <p:ph type="body" idx="10"/>
          </p:nvPr>
        </p:nvSpPr>
        <p:spPr>
          <a:xfrm>
            <a:off x="869474" y="1868205"/>
            <a:ext cx="17177894" cy="6794532"/>
          </a:xfrm>
          <a:prstGeom prst="rect">
            <a:avLst/>
          </a:prstGeom>
          <a:noFill/>
          <a:ln w="0" cmpd="sng">
            <a:noFill/>
            <a:prstDash val="solid"/>
          </a:ln>
        </p:spPr>
        <p:txBody>
          <a:bodyPr vert="horz" lIns="0" tIns="0" rIns="0" bIns="0" anchor="t"/>
          <a:lstStyle/>
          <a:p>
            <a:pPr marL="0" algn="l">
              <a:lnSpc>
                <a:spcPct val="100000"/>
              </a:lnSpc>
              <a:spcAft>
                <a:spcPts val="0"/>
              </a:spcAft>
            </a:pPr>
            <a:r>
              <a:rPr lang="fr-FR" sz="3600" b="1" dirty="0">
                <a:latin typeface="+mn-lt"/>
                <a:cs typeface="Arial" pitchFamily="34" charset="0"/>
              </a:rPr>
              <a:t> </a:t>
            </a:r>
          </a:p>
          <a:p>
            <a:pPr marL="0" algn="l">
              <a:lnSpc>
                <a:spcPct val="100000"/>
              </a:lnSpc>
              <a:spcAft>
                <a:spcPts val="0"/>
              </a:spcAft>
            </a:pPr>
            <a:endParaRPr lang="fr-FR" sz="3200" b="1" dirty="0">
              <a:latin typeface="+mn-lt"/>
              <a:cs typeface="Arial" pitchFamily="34" charset="0"/>
            </a:endParaRPr>
          </a:p>
          <a:p>
            <a:pPr marL="0" algn="l">
              <a:lnSpc>
                <a:spcPct val="150000"/>
              </a:lnSpc>
              <a:spcAft>
                <a:spcPts val="0"/>
              </a:spcAft>
            </a:pPr>
            <a:endParaRPr lang="fr-FR" sz="4400" b="1" dirty="0">
              <a:latin typeface="+mn-lt"/>
              <a:cs typeface="Arial" pitchFamily="34" charset="0"/>
            </a:endParaRPr>
          </a:p>
        </p:txBody>
      </p:sp>
      <p:sp>
        <p:nvSpPr>
          <p:cNvPr id="2" name="Rectangle 1"/>
          <p:cNvSpPr/>
          <p:nvPr/>
        </p:nvSpPr>
        <p:spPr>
          <a:xfrm>
            <a:off x="2591223" y="2054755"/>
            <a:ext cx="14415637" cy="7171194"/>
          </a:xfrm>
          <a:prstGeom prst="rect">
            <a:avLst/>
          </a:prstGeom>
        </p:spPr>
        <p:txBody>
          <a:bodyPr wrap="square">
            <a:spAutoFit/>
          </a:bodyPr>
          <a:lstStyle/>
          <a:p>
            <a:r>
              <a:rPr lang="fr-FR" sz="5400" b="1" dirty="0">
                <a:solidFill>
                  <a:schemeClr val="accent1"/>
                </a:solidFill>
                <a:latin typeface="+mn-lt"/>
                <a:cs typeface="Arial" pitchFamily="34" charset="0"/>
                <a:hlinkClick r:id="rId3"/>
              </a:rPr>
              <a:t>Projet de santé : </a:t>
            </a:r>
            <a:r>
              <a:rPr lang="fr-FR" sz="5400" b="1" smtClean="0">
                <a:solidFill>
                  <a:schemeClr val="accent1"/>
                </a:solidFill>
                <a:latin typeface="+mn-lt"/>
                <a:cs typeface="Arial" pitchFamily="34" charset="0"/>
                <a:hlinkClick r:id="rId3"/>
              </a:rPr>
              <a:t>exercice coordonné en équipe</a:t>
            </a:r>
            <a:endParaRPr lang="fr-FR" sz="5400" b="1" dirty="0">
              <a:solidFill>
                <a:schemeClr val="accent1"/>
              </a:solidFill>
              <a:latin typeface="+mn-lt"/>
              <a:cs typeface="Arial" pitchFamily="34" charset="0"/>
            </a:endParaRPr>
          </a:p>
          <a:p>
            <a:endParaRPr lang="fr-FR" sz="5400" b="1" dirty="0">
              <a:solidFill>
                <a:schemeClr val="accent1"/>
              </a:solidFill>
              <a:latin typeface="+mn-lt"/>
              <a:cs typeface="Arial" pitchFamily="34" charset="0"/>
            </a:endParaRPr>
          </a:p>
          <a:p>
            <a:pPr marL="617220" indent="-571500" algn="l">
              <a:lnSpc>
                <a:spcPct val="100000"/>
              </a:lnSpc>
              <a:spcAft>
                <a:spcPts val="0"/>
              </a:spcAft>
              <a:buFont typeface="Wingdings" panose="05000000000000000000" pitchFamily="2" charset="2"/>
              <a:buChar char="Ø"/>
            </a:pPr>
            <a:r>
              <a:rPr lang="fr-FR" sz="3600" dirty="0">
                <a:latin typeface="+mn-lt"/>
                <a:cs typeface="Arial" pitchFamily="34" charset="0"/>
                <a:hlinkClick r:id="rId4"/>
              </a:rPr>
              <a:t>RCP (Réunion de concertation pluri professionnelle)</a:t>
            </a:r>
            <a:endParaRPr lang="fr-FR" sz="3600" dirty="0">
              <a:latin typeface="+mn-lt"/>
              <a:cs typeface="Arial" pitchFamily="34" charset="0"/>
            </a:endParaRPr>
          </a:p>
          <a:p>
            <a:pPr marL="617220" indent="-571500" algn="l">
              <a:lnSpc>
                <a:spcPct val="100000"/>
              </a:lnSpc>
              <a:spcAft>
                <a:spcPts val="0"/>
              </a:spcAft>
              <a:buFont typeface="Wingdings" panose="05000000000000000000" pitchFamily="2" charset="2"/>
              <a:buChar char="Ø"/>
            </a:pPr>
            <a:endParaRPr lang="fr-FR" sz="3600" dirty="0">
              <a:latin typeface="+mn-lt"/>
              <a:cs typeface="Arial" pitchFamily="34" charset="0"/>
              <a:hlinkClick r:id="rId5"/>
            </a:endParaRPr>
          </a:p>
          <a:p>
            <a:pPr marL="617220" indent="-571500" algn="l">
              <a:lnSpc>
                <a:spcPct val="100000"/>
              </a:lnSpc>
              <a:spcAft>
                <a:spcPts val="0"/>
              </a:spcAft>
              <a:buFont typeface="Wingdings" panose="05000000000000000000" pitchFamily="2" charset="2"/>
              <a:buChar char="Ø"/>
            </a:pPr>
            <a:r>
              <a:rPr lang="fr-FR" sz="3600" dirty="0">
                <a:latin typeface="+mn-lt"/>
                <a:cs typeface="Arial" pitchFamily="34" charset="0"/>
                <a:hlinkClick r:id="rId5"/>
              </a:rPr>
              <a:t>Protocole de prise en charge pluri professionnelle</a:t>
            </a:r>
            <a:endParaRPr lang="fr-FR" sz="3600" dirty="0">
              <a:latin typeface="+mn-lt"/>
              <a:cs typeface="Arial" pitchFamily="34" charset="0"/>
            </a:endParaRPr>
          </a:p>
          <a:p>
            <a:pPr marL="617220" indent="-571500" algn="l">
              <a:lnSpc>
                <a:spcPct val="100000"/>
              </a:lnSpc>
              <a:spcAft>
                <a:spcPts val="0"/>
              </a:spcAft>
              <a:buFont typeface="Wingdings" panose="05000000000000000000" pitchFamily="2" charset="2"/>
              <a:buChar char="Ø"/>
            </a:pPr>
            <a:endParaRPr lang="fr-FR" sz="3600" dirty="0">
              <a:latin typeface="+mn-lt"/>
              <a:cs typeface="Arial" pitchFamily="34" charset="0"/>
            </a:endParaRPr>
          </a:p>
          <a:p>
            <a:pPr marL="617220" indent="-571500" algn="l">
              <a:lnSpc>
                <a:spcPct val="100000"/>
              </a:lnSpc>
              <a:spcAft>
                <a:spcPts val="0"/>
              </a:spcAft>
              <a:buFont typeface="Wingdings" panose="05000000000000000000" pitchFamily="2" charset="2"/>
              <a:buChar char="Ø"/>
            </a:pPr>
            <a:r>
              <a:rPr lang="fr-FR" sz="3600" dirty="0">
                <a:latin typeface="+mn-lt"/>
                <a:cs typeface="Arial" pitchFamily="34" charset="0"/>
                <a:hlinkClick r:id="rId6"/>
              </a:rPr>
              <a:t>Coordination d’appui autres acteurs EH et secteur médico-social</a:t>
            </a:r>
            <a:endParaRPr lang="fr-FR" sz="3600" dirty="0">
              <a:latin typeface="+mn-lt"/>
              <a:cs typeface="Arial" pitchFamily="34" charset="0"/>
            </a:endParaRPr>
          </a:p>
          <a:p>
            <a:pPr marL="617220" indent="-571500" algn="l">
              <a:lnSpc>
                <a:spcPct val="100000"/>
              </a:lnSpc>
              <a:spcAft>
                <a:spcPts val="0"/>
              </a:spcAft>
              <a:buFont typeface="Wingdings" panose="05000000000000000000" pitchFamily="2" charset="2"/>
              <a:buChar char="Ø"/>
            </a:pPr>
            <a:endParaRPr lang="fr-FR" sz="3600" dirty="0">
              <a:latin typeface="+mn-lt"/>
              <a:cs typeface="Arial" pitchFamily="34" charset="0"/>
            </a:endParaRPr>
          </a:p>
          <a:p>
            <a:pPr marL="617220" indent="-571500" algn="l">
              <a:lnSpc>
                <a:spcPct val="100000"/>
              </a:lnSpc>
              <a:spcAft>
                <a:spcPts val="0"/>
              </a:spcAft>
              <a:buFont typeface="Wingdings" panose="05000000000000000000" pitchFamily="2" charset="2"/>
              <a:buChar char="Ø"/>
            </a:pPr>
            <a:r>
              <a:rPr lang="fr-FR" sz="3600" dirty="0">
                <a:latin typeface="+mn-lt"/>
                <a:cs typeface="Arial" pitchFamily="34" charset="0"/>
                <a:hlinkClick r:id="rId7"/>
              </a:rPr>
              <a:t>Plan Personnalisé de Santé</a:t>
            </a:r>
            <a:endParaRPr lang="fr-FR" sz="3600" dirty="0">
              <a:latin typeface="+mn-lt"/>
              <a:cs typeface="Arial" pitchFamily="34" charset="0"/>
            </a:endParaRPr>
          </a:p>
          <a:p>
            <a:pPr marL="617220" indent="-571500" algn="l">
              <a:lnSpc>
                <a:spcPct val="100000"/>
              </a:lnSpc>
              <a:spcAft>
                <a:spcPts val="0"/>
              </a:spcAft>
              <a:buFont typeface="Wingdings" panose="05000000000000000000" pitchFamily="2" charset="2"/>
              <a:buChar char="Ø"/>
            </a:pPr>
            <a:endParaRPr lang="fr-FR" sz="3600" dirty="0">
              <a:latin typeface="+mn-lt"/>
              <a:cs typeface="Arial" pitchFamily="34" charset="0"/>
            </a:endParaRPr>
          </a:p>
          <a:p>
            <a:pPr marL="617220" indent="-571500" algn="l">
              <a:lnSpc>
                <a:spcPct val="100000"/>
              </a:lnSpc>
              <a:spcAft>
                <a:spcPts val="0"/>
              </a:spcAft>
              <a:buFont typeface="Wingdings" panose="05000000000000000000" pitchFamily="2" charset="2"/>
              <a:buChar char="Ø"/>
            </a:pPr>
            <a:r>
              <a:rPr lang="fr-FR" sz="3600" dirty="0">
                <a:latin typeface="+mn-lt"/>
                <a:cs typeface="Arial" pitchFamily="34" charset="0"/>
                <a:hlinkClick r:id="rId6"/>
              </a:rPr>
              <a:t>Missions complémentaires définies au niveau régional</a:t>
            </a:r>
            <a:r>
              <a:rPr lang="fr-FR" sz="3600" dirty="0">
                <a:latin typeface="+mn-lt"/>
                <a:cs typeface="Arial" pitchFamily="34" charset="0"/>
              </a:rPr>
              <a:t> </a:t>
            </a:r>
            <a:r>
              <a:rPr lang="fr-FR" sz="3600" b="1" dirty="0">
                <a:solidFill>
                  <a:schemeClr val="accent1"/>
                </a:solidFill>
                <a:latin typeface="+mn-lt"/>
                <a:cs typeface="Arial" pitchFamily="34" charset="0"/>
              </a:rPr>
              <a:t/>
            </a:r>
            <a:br>
              <a:rPr lang="fr-FR" sz="3600" b="1" dirty="0">
                <a:solidFill>
                  <a:schemeClr val="accent1"/>
                </a:solidFill>
                <a:latin typeface="+mn-lt"/>
                <a:cs typeface="Arial" pitchFamily="34" charset="0"/>
              </a:rPr>
            </a:br>
            <a:endParaRPr lang="fr-FR" sz="2800" dirty="0">
              <a:latin typeface="+mn-lt"/>
            </a:endParaRPr>
          </a:p>
        </p:txBody>
      </p:sp>
      <p:pic>
        <p:nvPicPr>
          <p:cNvPr id="8" name="Image 7"/>
          <p:cNvPicPr>
            <a:picLocks noChangeAspect="1"/>
          </p:cNvPicPr>
          <p:nvPr/>
        </p:nvPicPr>
        <p:blipFill>
          <a:blip r:embed="rId8"/>
          <a:stretch>
            <a:fillRect/>
          </a:stretch>
        </p:blipFill>
        <p:spPr>
          <a:xfrm>
            <a:off x="0" y="0"/>
            <a:ext cx="7451710" cy="1139079"/>
          </a:xfrm>
          <a:prstGeom prst="rect">
            <a:avLst/>
          </a:prstGeom>
        </p:spPr>
      </p:pic>
      <p:sp>
        <p:nvSpPr>
          <p:cNvPr id="3" name="Rectangle 2">
            <a:extLst>
              <a:ext uri="{FF2B5EF4-FFF2-40B4-BE49-F238E27FC236}">
                <a16:creationId xmlns="" xmlns:a16="http://schemas.microsoft.com/office/drawing/2014/main" id="{CD3654D0-7EFD-480C-B79A-A39D46903C8B}"/>
              </a:ext>
            </a:extLst>
          </p:cNvPr>
          <p:cNvSpPr/>
          <p:nvPr/>
        </p:nvSpPr>
        <p:spPr>
          <a:xfrm>
            <a:off x="8867113" y="569539"/>
            <a:ext cx="7736466" cy="369332"/>
          </a:xfrm>
          <a:prstGeom prst="rect">
            <a:avLst/>
          </a:prstGeom>
        </p:spPr>
        <p:txBody>
          <a:bodyPr wrap="square">
            <a:spAutoFit/>
          </a:bodyPr>
          <a:lstStyle/>
          <a:p>
            <a:pPr algn="r"/>
            <a:r>
              <a:rPr lang="fr-FR" sz="1800" b="1" dirty="0">
                <a:solidFill>
                  <a:schemeClr val="tx1">
                    <a:lumMod val="65000"/>
                    <a:lumOff val="35000"/>
                  </a:schemeClr>
                </a:solidFill>
                <a:latin typeface="Arial" pitchFamily="34" charset="0"/>
                <a:cs typeface="Arial" pitchFamily="34" charset="0"/>
              </a:rPr>
              <a:t> </a:t>
            </a:r>
          </a:p>
        </p:txBody>
      </p:sp>
    </p:spTree>
    <p:extLst>
      <p:ext uri="{BB962C8B-B14F-4D97-AF65-F5344CB8AC3E}">
        <p14:creationId xmlns:p14="http://schemas.microsoft.com/office/powerpoint/2010/main" val="37996220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ZoneTexte 7"/>
          <p:cNvSpPr txBox="1"/>
          <p:nvPr/>
        </p:nvSpPr>
        <p:spPr>
          <a:xfrm>
            <a:off x="5155897" y="1430711"/>
            <a:ext cx="12521398" cy="707886"/>
          </a:xfrm>
          <a:prstGeom prst="rect">
            <a:avLst/>
          </a:prstGeom>
          <a:noFill/>
        </p:spPr>
        <p:txBody>
          <a:bodyPr wrap="square" rtlCol="0">
            <a:spAutoFit/>
          </a:bodyPr>
          <a:lstStyle/>
          <a:p>
            <a:pPr marL="0" algn="r">
              <a:lnSpc>
                <a:spcPct val="100000"/>
              </a:lnSpc>
              <a:spcAft>
                <a:spcPts val="0"/>
              </a:spcAft>
            </a:pPr>
            <a:r>
              <a:rPr lang="fr-FR" sz="4000" b="1" dirty="0">
                <a:solidFill>
                  <a:schemeClr val="tx1">
                    <a:lumMod val="85000"/>
                    <a:lumOff val="15000"/>
                  </a:schemeClr>
                </a:solidFill>
              </a:rPr>
              <a:t>Projet de santé - équipe</a:t>
            </a:r>
          </a:p>
        </p:txBody>
      </p:sp>
      <p:sp>
        <p:nvSpPr>
          <p:cNvPr id="9" name="ZoneTexte 8"/>
          <p:cNvSpPr txBox="1"/>
          <p:nvPr/>
        </p:nvSpPr>
        <p:spPr>
          <a:xfrm>
            <a:off x="740033" y="3138116"/>
            <a:ext cx="16937262" cy="5249675"/>
          </a:xfrm>
          <a:prstGeom prst="rect">
            <a:avLst/>
          </a:prstGeom>
          <a:noFill/>
        </p:spPr>
        <p:txBody>
          <a:bodyPr wrap="square" lIns="169703" tIns="84852" rIns="169703" bIns="84852" rtlCol="0">
            <a:spAutoFit/>
          </a:bodyPr>
          <a:lstStyle/>
          <a:p>
            <a:pPr marL="45720" lvl="0" algn="l"/>
            <a:r>
              <a:rPr lang="fr-FR" sz="3600" b="1" dirty="0">
                <a:latin typeface="+mn-lt"/>
                <a:cs typeface="Arial" pitchFamily="34" charset="0"/>
                <a:hlinkClick r:id="rId2"/>
              </a:rPr>
              <a:t>RCP (Réunion de concertation pluri professionnelle)</a:t>
            </a:r>
            <a:endParaRPr lang="fr-FR" sz="3600" b="1" dirty="0">
              <a:latin typeface="+mn-lt"/>
              <a:cs typeface="Arial" pitchFamily="34" charset="0"/>
            </a:endParaRPr>
          </a:p>
          <a:p>
            <a:pPr marL="45720" lvl="0" algn="l"/>
            <a:endParaRPr lang="fr-FR" sz="3600" b="1" dirty="0">
              <a:latin typeface="+mn-lt"/>
              <a:cs typeface="Arial" pitchFamily="34" charset="0"/>
            </a:endParaRPr>
          </a:p>
          <a:p>
            <a:pPr marL="502920" lvl="0" indent="-457200" algn="l">
              <a:lnSpc>
                <a:spcPct val="150000"/>
              </a:lnSpc>
              <a:buFont typeface="Wingdings" pitchFamily="2" charset="2"/>
              <a:buChar char="§"/>
            </a:pPr>
            <a:r>
              <a:rPr lang="fr-FR" sz="3200" dirty="0"/>
              <a:t>Des RCP sont organisées à une fréquence régulière, avec un ordre du jour communiqué à l’avance et suivies d’un compte-rendu diffusé à tous. </a:t>
            </a:r>
          </a:p>
          <a:p>
            <a:pPr marL="502920" lvl="0" indent="-457200" algn="l">
              <a:lnSpc>
                <a:spcPct val="150000"/>
              </a:lnSpc>
              <a:buFont typeface="Wingdings" pitchFamily="2" charset="2"/>
              <a:buChar char="§"/>
            </a:pPr>
            <a:r>
              <a:rPr lang="fr-FR" sz="3200" dirty="0"/>
              <a:t>Revues de dossiers ou sujets d’amélioration des pratiques </a:t>
            </a:r>
            <a:r>
              <a:rPr lang="fr-FR" sz="3200" dirty="0" err="1"/>
              <a:t>pluriprofessionnelles</a:t>
            </a:r>
            <a:r>
              <a:rPr lang="fr-FR" sz="3200" dirty="0"/>
              <a:t> (protocoles </a:t>
            </a:r>
            <a:r>
              <a:rPr lang="fr-FR" sz="3200" dirty="0" err="1"/>
              <a:t>pluripro</a:t>
            </a:r>
            <a:r>
              <a:rPr lang="fr-FR" sz="3200" dirty="0"/>
              <a:t>…)</a:t>
            </a:r>
          </a:p>
          <a:p>
            <a:pPr marL="502920" lvl="0" indent="-457200" algn="l">
              <a:lnSpc>
                <a:spcPct val="150000"/>
              </a:lnSpc>
              <a:buFont typeface="Wingdings" pitchFamily="2" charset="2"/>
              <a:buChar char="§"/>
            </a:pPr>
            <a:r>
              <a:rPr lang="fr-FR" sz="3200" dirty="0"/>
              <a:t>suivi des décisions est organisé</a:t>
            </a:r>
            <a:endParaRPr lang="fr-FR" sz="2800" b="1" dirty="0">
              <a:latin typeface="+mn-lt"/>
              <a:cs typeface="Arial" pitchFamily="34" charset="0"/>
            </a:endParaRPr>
          </a:p>
          <a:p>
            <a:endParaRPr lang="fr-FR" dirty="0"/>
          </a:p>
        </p:txBody>
      </p:sp>
      <p:pic>
        <p:nvPicPr>
          <p:cNvPr id="5" name="Image 4">
            <a:extLst>
              <a:ext uri="{FF2B5EF4-FFF2-40B4-BE49-F238E27FC236}">
                <a16:creationId xmlns="" xmlns:a16="http://schemas.microsoft.com/office/drawing/2014/main" id="{91DB59CB-2BB9-48DC-9DDB-A0A72ECBB8DC}"/>
              </a:ext>
            </a:extLst>
          </p:cNvPr>
          <p:cNvPicPr>
            <a:picLocks noChangeAspect="1"/>
          </p:cNvPicPr>
          <p:nvPr/>
        </p:nvPicPr>
        <p:blipFill>
          <a:blip r:embed="rId3"/>
          <a:stretch>
            <a:fillRect/>
          </a:stretch>
        </p:blipFill>
        <p:spPr>
          <a:xfrm>
            <a:off x="-1" y="0"/>
            <a:ext cx="6678801" cy="1020931"/>
          </a:xfrm>
          <a:prstGeom prst="rect">
            <a:avLst/>
          </a:prstGeom>
        </p:spPr>
      </p:pic>
    </p:spTree>
    <p:extLst>
      <p:ext uri="{BB962C8B-B14F-4D97-AF65-F5344CB8AC3E}">
        <p14:creationId xmlns:p14="http://schemas.microsoft.com/office/powerpoint/2010/main" val="61383429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ZoneTexte 7"/>
          <p:cNvSpPr txBox="1"/>
          <p:nvPr/>
        </p:nvSpPr>
        <p:spPr>
          <a:xfrm>
            <a:off x="5350042" y="558688"/>
            <a:ext cx="12521398" cy="707886"/>
          </a:xfrm>
          <a:prstGeom prst="rect">
            <a:avLst/>
          </a:prstGeom>
          <a:noFill/>
        </p:spPr>
        <p:txBody>
          <a:bodyPr wrap="square" rtlCol="0">
            <a:spAutoFit/>
          </a:bodyPr>
          <a:lstStyle/>
          <a:p>
            <a:pPr marL="0" algn="r">
              <a:lnSpc>
                <a:spcPct val="100000"/>
              </a:lnSpc>
              <a:spcAft>
                <a:spcPts val="0"/>
              </a:spcAft>
            </a:pPr>
            <a:r>
              <a:rPr lang="fr-FR" sz="4000" b="1" dirty="0">
                <a:solidFill>
                  <a:schemeClr val="tx1">
                    <a:lumMod val="85000"/>
                    <a:lumOff val="15000"/>
                  </a:schemeClr>
                </a:solidFill>
              </a:rPr>
              <a:t>Projet de santé - équipe</a:t>
            </a:r>
          </a:p>
        </p:txBody>
      </p:sp>
      <p:sp>
        <p:nvSpPr>
          <p:cNvPr id="9" name="ZoneTexte 8"/>
          <p:cNvSpPr txBox="1"/>
          <p:nvPr/>
        </p:nvSpPr>
        <p:spPr>
          <a:xfrm>
            <a:off x="754634" y="2718364"/>
            <a:ext cx="17308514" cy="5619006"/>
          </a:xfrm>
          <a:prstGeom prst="rect">
            <a:avLst/>
          </a:prstGeom>
          <a:noFill/>
        </p:spPr>
        <p:txBody>
          <a:bodyPr wrap="square" lIns="169703" tIns="84852" rIns="169703" bIns="84852" rtlCol="0">
            <a:spAutoFit/>
          </a:bodyPr>
          <a:lstStyle/>
          <a:p>
            <a:pPr marL="45720" lvl="0" algn="l"/>
            <a:endParaRPr lang="fr-FR" sz="2400" b="1" dirty="0">
              <a:latin typeface="+mn-lt"/>
              <a:cs typeface="Arial" pitchFamily="34" charset="0"/>
            </a:endParaRPr>
          </a:p>
          <a:p>
            <a:pPr marL="45720" lvl="0" algn="l"/>
            <a:r>
              <a:rPr lang="fr-FR" sz="3600" b="1" dirty="0">
                <a:latin typeface="+mn-lt"/>
                <a:cs typeface="Arial" pitchFamily="34" charset="0"/>
              </a:rPr>
              <a:t>Protocole de prise en charge pluri professionnelle: </a:t>
            </a:r>
            <a:endParaRPr lang="fr-FR" sz="3600" b="1" dirty="0" smtClean="0">
              <a:latin typeface="+mn-lt"/>
              <a:cs typeface="Arial" pitchFamily="34" charset="0"/>
            </a:endParaRPr>
          </a:p>
          <a:p>
            <a:pPr marL="45720" lvl="0" algn="l"/>
            <a:endParaRPr lang="fr-FR" sz="3600" b="1" dirty="0">
              <a:latin typeface="+mn-lt"/>
              <a:cs typeface="Arial" pitchFamily="34" charset="0"/>
            </a:endParaRPr>
          </a:p>
          <a:p>
            <a:pPr marL="388620" lvl="0" indent="-342900" algn="l">
              <a:lnSpc>
                <a:spcPct val="150000"/>
              </a:lnSpc>
              <a:buFont typeface="Wingdings" pitchFamily="2" charset="2"/>
              <a:buChar char="§"/>
            </a:pPr>
            <a:r>
              <a:rPr lang="fr-FR" sz="3200" dirty="0" smtClean="0"/>
              <a:t>Le </a:t>
            </a:r>
            <a:r>
              <a:rPr lang="fr-FR" sz="3200" dirty="0"/>
              <a:t>choix des thèmes en lien avec les besoins identifiés par l’équipe.</a:t>
            </a:r>
          </a:p>
          <a:p>
            <a:pPr marL="388620" lvl="0" indent="-342900" algn="l">
              <a:lnSpc>
                <a:spcPct val="150000"/>
              </a:lnSpc>
              <a:buFont typeface="Wingdings" pitchFamily="2" charset="2"/>
              <a:buChar char="§"/>
            </a:pPr>
            <a:r>
              <a:rPr lang="fr-FR" sz="3200" dirty="0"/>
              <a:t>Les protocoles sont et mis en œuvre par l’ensemble des professionnels concernés.</a:t>
            </a:r>
          </a:p>
          <a:p>
            <a:pPr marL="388620" lvl="0" indent="-342900" algn="l">
              <a:lnSpc>
                <a:spcPct val="150000"/>
              </a:lnSpc>
              <a:buFont typeface="Wingdings" pitchFamily="2" charset="2"/>
              <a:buChar char="§"/>
            </a:pPr>
            <a:r>
              <a:rPr lang="fr-FR" sz="3200" dirty="0"/>
              <a:t>Les protocoles sont élaborés en s’appuyant sur les référentiels et données de la littérature scientifique</a:t>
            </a:r>
          </a:p>
          <a:p>
            <a:pPr marL="388620" lvl="0" indent="-342900" algn="l">
              <a:lnSpc>
                <a:spcPct val="150000"/>
              </a:lnSpc>
              <a:buFont typeface="Wingdings" pitchFamily="2" charset="2"/>
              <a:buChar char="§"/>
            </a:pPr>
            <a:r>
              <a:rPr lang="fr-FR" sz="3200" dirty="0"/>
              <a:t>Les protocoles sont régulièrement mis à jour</a:t>
            </a:r>
            <a:endParaRPr lang="fr-FR" sz="2800" b="1" dirty="0">
              <a:latin typeface="+mn-lt"/>
              <a:cs typeface="Arial" pitchFamily="34" charset="0"/>
            </a:endParaRPr>
          </a:p>
          <a:p>
            <a:endParaRPr lang="fr-FR" dirty="0"/>
          </a:p>
        </p:txBody>
      </p:sp>
      <p:pic>
        <p:nvPicPr>
          <p:cNvPr id="5" name="Image 4">
            <a:extLst>
              <a:ext uri="{FF2B5EF4-FFF2-40B4-BE49-F238E27FC236}">
                <a16:creationId xmlns="" xmlns:a16="http://schemas.microsoft.com/office/drawing/2014/main" id="{475978C8-3ADB-4295-BC68-4B2A7715DE55}"/>
              </a:ext>
            </a:extLst>
          </p:cNvPr>
          <p:cNvPicPr>
            <a:picLocks noChangeAspect="1"/>
          </p:cNvPicPr>
          <p:nvPr/>
        </p:nvPicPr>
        <p:blipFill>
          <a:blip r:embed="rId2"/>
          <a:stretch>
            <a:fillRect/>
          </a:stretch>
        </p:blipFill>
        <p:spPr>
          <a:xfrm>
            <a:off x="-1" y="0"/>
            <a:ext cx="6678801" cy="1020931"/>
          </a:xfrm>
          <a:prstGeom prst="rect">
            <a:avLst/>
          </a:prstGeom>
        </p:spPr>
      </p:pic>
    </p:spTree>
    <p:extLst>
      <p:ext uri="{BB962C8B-B14F-4D97-AF65-F5344CB8AC3E}">
        <p14:creationId xmlns:p14="http://schemas.microsoft.com/office/powerpoint/2010/main" val="50572859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ZoneTexte 7"/>
          <p:cNvSpPr txBox="1"/>
          <p:nvPr/>
        </p:nvSpPr>
        <p:spPr>
          <a:xfrm>
            <a:off x="5350042" y="558688"/>
            <a:ext cx="12521398" cy="707886"/>
          </a:xfrm>
          <a:prstGeom prst="rect">
            <a:avLst/>
          </a:prstGeom>
          <a:noFill/>
        </p:spPr>
        <p:txBody>
          <a:bodyPr wrap="square" rtlCol="0">
            <a:spAutoFit/>
          </a:bodyPr>
          <a:lstStyle/>
          <a:p>
            <a:pPr marL="0" algn="r">
              <a:lnSpc>
                <a:spcPct val="100000"/>
              </a:lnSpc>
              <a:spcAft>
                <a:spcPts val="0"/>
              </a:spcAft>
            </a:pPr>
            <a:r>
              <a:rPr lang="fr-FR" sz="4000" b="1" dirty="0">
                <a:solidFill>
                  <a:schemeClr val="tx1">
                    <a:lumMod val="85000"/>
                    <a:lumOff val="15000"/>
                  </a:schemeClr>
                </a:solidFill>
              </a:rPr>
              <a:t>Projet de santé - équipe</a:t>
            </a:r>
          </a:p>
        </p:txBody>
      </p:sp>
      <p:sp>
        <p:nvSpPr>
          <p:cNvPr id="9" name="ZoneTexte 8"/>
          <p:cNvSpPr txBox="1"/>
          <p:nvPr/>
        </p:nvSpPr>
        <p:spPr>
          <a:xfrm>
            <a:off x="676970" y="2151246"/>
            <a:ext cx="16165346" cy="6973223"/>
          </a:xfrm>
          <a:prstGeom prst="rect">
            <a:avLst/>
          </a:prstGeom>
          <a:noFill/>
        </p:spPr>
        <p:txBody>
          <a:bodyPr wrap="square" lIns="169703" tIns="84852" rIns="169703" bIns="84852" rtlCol="0">
            <a:spAutoFit/>
          </a:bodyPr>
          <a:lstStyle/>
          <a:p>
            <a:pPr marL="45720" lvl="0" algn="l"/>
            <a:endParaRPr lang="fr-FR" sz="2400" b="1" dirty="0">
              <a:latin typeface="+mn-lt"/>
              <a:cs typeface="Arial" pitchFamily="34" charset="0"/>
            </a:endParaRPr>
          </a:p>
          <a:p>
            <a:pPr marL="45720" lvl="0" algn="l"/>
            <a:r>
              <a:rPr lang="fr-FR" sz="3600" b="1" dirty="0">
                <a:latin typeface="+mn-lt"/>
                <a:cs typeface="Arial" pitchFamily="34" charset="0"/>
              </a:rPr>
              <a:t>Coordination d’appui autres acteurs EH et secteur médico-social</a:t>
            </a:r>
          </a:p>
          <a:p>
            <a:pPr marL="388620" indent="-342900" algn="l">
              <a:lnSpc>
                <a:spcPct val="150000"/>
              </a:lnSpc>
              <a:buFont typeface="Wingdings" pitchFamily="2" charset="2"/>
              <a:buChar char="§"/>
            </a:pPr>
            <a:r>
              <a:rPr lang="fr-FR" sz="3200" dirty="0"/>
              <a:t>Un répertoire des ressources médicales et sociales du territoire est accessible.</a:t>
            </a:r>
          </a:p>
          <a:p>
            <a:pPr marL="388620" indent="-342900" algn="l">
              <a:lnSpc>
                <a:spcPct val="150000"/>
              </a:lnSpc>
              <a:buFont typeface="Wingdings" pitchFamily="2" charset="2"/>
              <a:buChar char="§"/>
            </a:pPr>
            <a:r>
              <a:rPr lang="fr-FR" sz="3200" dirty="0"/>
              <a:t>Des procédures communes avec les autres acteurs du territoire (professionnels, établissements, services sociaux, structures d’appui…) sont élaborées, adaptées.</a:t>
            </a:r>
          </a:p>
          <a:p>
            <a:pPr marL="388620" indent="-342900" algn="l">
              <a:lnSpc>
                <a:spcPct val="150000"/>
              </a:lnSpc>
              <a:buFont typeface="Wingdings" pitchFamily="2" charset="2"/>
              <a:buChar char="§"/>
            </a:pPr>
            <a:r>
              <a:rPr lang="fr-FR" sz="3200" dirty="0"/>
              <a:t>Une analyse de la mise en œuvre de ces procédures est réalisée à l’aide d’indicateurs de pratique clinique.</a:t>
            </a:r>
          </a:p>
          <a:p>
            <a:pPr marL="388620" indent="-342900" algn="l">
              <a:lnSpc>
                <a:spcPct val="150000"/>
              </a:lnSpc>
              <a:buFont typeface="Wingdings" pitchFamily="2" charset="2"/>
              <a:buChar char="§"/>
            </a:pPr>
            <a:r>
              <a:rPr lang="fr-FR" sz="3200" dirty="0"/>
              <a:t>Les procédures sont régulièrement mises à jour.</a:t>
            </a:r>
          </a:p>
          <a:p>
            <a:pPr marL="388620" indent="-342900" algn="l">
              <a:lnSpc>
                <a:spcPct val="150000"/>
              </a:lnSpc>
              <a:buFont typeface="Wingdings" pitchFamily="2" charset="2"/>
              <a:buChar char="§"/>
            </a:pPr>
            <a:r>
              <a:rPr lang="fr-FR" sz="3200" dirty="0"/>
              <a:t>Les difficultés rencontrées sont partagées avec les acteurs du territoire.</a:t>
            </a:r>
          </a:p>
          <a:p>
            <a:pPr marL="45720" lvl="0" algn="l"/>
            <a:endParaRPr lang="fr-FR" sz="2800" b="1" dirty="0">
              <a:latin typeface="+mn-lt"/>
              <a:cs typeface="Arial" pitchFamily="34" charset="0"/>
            </a:endParaRPr>
          </a:p>
          <a:p>
            <a:endParaRPr lang="fr-FR" dirty="0"/>
          </a:p>
        </p:txBody>
      </p:sp>
      <p:pic>
        <p:nvPicPr>
          <p:cNvPr id="5" name="Image 4">
            <a:extLst>
              <a:ext uri="{FF2B5EF4-FFF2-40B4-BE49-F238E27FC236}">
                <a16:creationId xmlns="" xmlns:a16="http://schemas.microsoft.com/office/drawing/2014/main" id="{ADCE0F54-B352-4743-AEB9-7FFF8B4AC051}"/>
              </a:ext>
            </a:extLst>
          </p:cNvPr>
          <p:cNvPicPr>
            <a:picLocks noChangeAspect="1"/>
          </p:cNvPicPr>
          <p:nvPr/>
        </p:nvPicPr>
        <p:blipFill>
          <a:blip r:embed="rId2"/>
          <a:stretch>
            <a:fillRect/>
          </a:stretch>
        </p:blipFill>
        <p:spPr>
          <a:xfrm>
            <a:off x="-1" y="0"/>
            <a:ext cx="6678801" cy="1020931"/>
          </a:xfrm>
          <a:prstGeom prst="rect">
            <a:avLst/>
          </a:prstGeom>
        </p:spPr>
      </p:pic>
    </p:spTree>
    <p:extLst>
      <p:ext uri="{BB962C8B-B14F-4D97-AF65-F5344CB8AC3E}">
        <p14:creationId xmlns:p14="http://schemas.microsoft.com/office/powerpoint/2010/main" val="93136438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ZoneTexte 7"/>
          <p:cNvSpPr txBox="1"/>
          <p:nvPr/>
        </p:nvSpPr>
        <p:spPr>
          <a:xfrm>
            <a:off x="5350042" y="558688"/>
            <a:ext cx="12521398" cy="707886"/>
          </a:xfrm>
          <a:prstGeom prst="rect">
            <a:avLst/>
          </a:prstGeom>
          <a:noFill/>
        </p:spPr>
        <p:txBody>
          <a:bodyPr wrap="square" rtlCol="0">
            <a:spAutoFit/>
          </a:bodyPr>
          <a:lstStyle/>
          <a:p>
            <a:pPr marL="0" algn="r">
              <a:lnSpc>
                <a:spcPct val="100000"/>
              </a:lnSpc>
              <a:spcAft>
                <a:spcPts val="0"/>
              </a:spcAft>
            </a:pPr>
            <a:r>
              <a:rPr lang="fr-FR" sz="4000" b="1" dirty="0">
                <a:solidFill>
                  <a:schemeClr val="tx1">
                    <a:lumMod val="85000"/>
                    <a:lumOff val="15000"/>
                  </a:schemeClr>
                </a:solidFill>
              </a:rPr>
              <a:t>Projet de santé - équipe</a:t>
            </a:r>
          </a:p>
        </p:txBody>
      </p:sp>
      <p:sp>
        <p:nvSpPr>
          <p:cNvPr id="9" name="ZoneTexte 8"/>
          <p:cNvSpPr txBox="1"/>
          <p:nvPr/>
        </p:nvSpPr>
        <p:spPr>
          <a:xfrm>
            <a:off x="806410" y="2733561"/>
            <a:ext cx="17481589" cy="5372785"/>
          </a:xfrm>
          <a:prstGeom prst="rect">
            <a:avLst/>
          </a:prstGeom>
          <a:noFill/>
        </p:spPr>
        <p:txBody>
          <a:bodyPr wrap="square" lIns="169703" tIns="84852" rIns="169703" bIns="84852" rtlCol="0">
            <a:spAutoFit/>
          </a:bodyPr>
          <a:lstStyle/>
          <a:p>
            <a:pPr marL="45720" lvl="0" algn="l"/>
            <a:r>
              <a:rPr lang="fr-FR" sz="3200" b="1" dirty="0">
                <a:cs typeface="Arial" pitchFamily="34" charset="0"/>
              </a:rPr>
              <a:t>Plan Personnalisé de Santé</a:t>
            </a:r>
          </a:p>
          <a:p>
            <a:pPr marL="502920" lvl="0" indent="-457200" algn="l">
              <a:lnSpc>
                <a:spcPct val="150000"/>
              </a:lnSpc>
              <a:buFont typeface="Wingdings" pitchFamily="2" charset="2"/>
              <a:buChar char="§"/>
            </a:pPr>
            <a:r>
              <a:rPr lang="fr-FR" sz="3200" dirty="0">
                <a:latin typeface="+mn-lt"/>
              </a:rPr>
              <a:t>Des règles communes sont définies pour repérer les patients en situation complexe.</a:t>
            </a:r>
          </a:p>
          <a:p>
            <a:pPr marL="502920" lvl="0" indent="-457200" algn="l">
              <a:lnSpc>
                <a:spcPct val="150000"/>
              </a:lnSpc>
              <a:buFont typeface="Wingdings" pitchFamily="2" charset="2"/>
              <a:buChar char="§"/>
            </a:pPr>
            <a:r>
              <a:rPr lang="fr-FR" sz="3200" dirty="0">
                <a:latin typeface="+mn-lt"/>
              </a:rPr>
              <a:t>Les professionnels intervenant auprès de la personne sont impliqués dans l’élaboration du PPS.</a:t>
            </a:r>
          </a:p>
          <a:p>
            <a:pPr marL="502920" lvl="0" indent="-457200" algn="l">
              <a:lnSpc>
                <a:spcPct val="150000"/>
              </a:lnSpc>
              <a:buFont typeface="Wingdings" pitchFamily="2" charset="2"/>
              <a:buChar char="§"/>
            </a:pPr>
            <a:r>
              <a:rPr lang="fr-FR" sz="3200" dirty="0">
                <a:latin typeface="+mn-lt"/>
              </a:rPr>
              <a:t>L’avis du patient et/ou des aidants est pris en compte.</a:t>
            </a:r>
          </a:p>
          <a:p>
            <a:pPr marL="502920" lvl="0" indent="-457200" algn="l">
              <a:lnSpc>
                <a:spcPct val="150000"/>
              </a:lnSpc>
              <a:buFont typeface="Wingdings" pitchFamily="2" charset="2"/>
              <a:buChar char="§"/>
            </a:pPr>
            <a:r>
              <a:rPr lang="fr-FR" sz="3200" dirty="0">
                <a:latin typeface="+mn-lt"/>
              </a:rPr>
              <a:t>Le suivi du PPS est organisé en s’appuyant sur des critères explicites (date de révision, alertes, critères de processus et de résultats).</a:t>
            </a:r>
          </a:p>
          <a:p>
            <a:pPr marL="502920" lvl="0" indent="-457200" algn="l">
              <a:lnSpc>
                <a:spcPct val="150000"/>
              </a:lnSpc>
              <a:buFont typeface="Wingdings" pitchFamily="2" charset="2"/>
              <a:buChar char="§"/>
            </a:pPr>
            <a:r>
              <a:rPr lang="fr-FR" sz="3200" dirty="0">
                <a:latin typeface="+mn-lt"/>
              </a:rPr>
              <a:t>Le PPS est accessible à tous les intervenants et au patient</a:t>
            </a:r>
          </a:p>
          <a:p>
            <a:endParaRPr lang="fr-FR" dirty="0"/>
          </a:p>
        </p:txBody>
      </p:sp>
      <p:pic>
        <p:nvPicPr>
          <p:cNvPr id="5" name="Image 4">
            <a:extLst>
              <a:ext uri="{FF2B5EF4-FFF2-40B4-BE49-F238E27FC236}">
                <a16:creationId xmlns="" xmlns:a16="http://schemas.microsoft.com/office/drawing/2014/main" id="{C8D279F8-51E6-45B3-8282-D4F47A174BBC}"/>
              </a:ext>
            </a:extLst>
          </p:cNvPr>
          <p:cNvPicPr>
            <a:picLocks noChangeAspect="1"/>
          </p:cNvPicPr>
          <p:nvPr/>
        </p:nvPicPr>
        <p:blipFill>
          <a:blip r:embed="rId2"/>
          <a:stretch>
            <a:fillRect/>
          </a:stretch>
        </p:blipFill>
        <p:spPr>
          <a:xfrm>
            <a:off x="-1" y="0"/>
            <a:ext cx="6678801" cy="1020931"/>
          </a:xfrm>
          <a:prstGeom prst="rect">
            <a:avLst/>
          </a:prstGeom>
        </p:spPr>
      </p:pic>
    </p:spTree>
    <p:extLst>
      <p:ext uri="{BB962C8B-B14F-4D97-AF65-F5344CB8AC3E}">
        <p14:creationId xmlns:p14="http://schemas.microsoft.com/office/powerpoint/2010/main" val="160559094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ZoneTexte 7"/>
          <p:cNvSpPr txBox="1"/>
          <p:nvPr/>
        </p:nvSpPr>
        <p:spPr>
          <a:xfrm>
            <a:off x="5350042" y="558688"/>
            <a:ext cx="12521398" cy="707886"/>
          </a:xfrm>
          <a:prstGeom prst="rect">
            <a:avLst/>
          </a:prstGeom>
          <a:noFill/>
        </p:spPr>
        <p:txBody>
          <a:bodyPr wrap="square" rtlCol="0">
            <a:spAutoFit/>
          </a:bodyPr>
          <a:lstStyle/>
          <a:p>
            <a:pPr marL="0" algn="r">
              <a:lnSpc>
                <a:spcPct val="100000"/>
              </a:lnSpc>
              <a:spcAft>
                <a:spcPts val="0"/>
              </a:spcAft>
            </a:pPr>
            <a:r>
              <a:rPr lang="fr-FR" sz="4000" b="1" dirty="0">
                <a:solidFill>
                  <a:schemeClr val="tx1">
                    <a:lumMod val="85000"/>
                    <a:lumOff val="15000"/>
                  </a:schemeClr>
                </a:solidFill>
              </a:rPr>
              <a:t>Projet de santé - équipe</a:t>
            </a:r>
          </a:p>
        </p:txBody>
      </p:sp>
      <p:sp>
        <p:nvSpPr>
          <p:cNvPr id="9" name="ZoneTexte 8"/>
          <p:cNvSpPr txBox="1"/>
          <p:nvPr/>
        </p:nvSpPr>
        <p:spPr>
          <a:xfrm>
            <a:off x="754634" y="2718364"/>
            <a:ext cx="17308514" cy="3403015"/>
          </a:xfrm>
          <a:prstGeom prst="rect">
            <a:avLst/>
          </a:prstGeom>
          <a:noFill/>
        </p:spPr>
        <p:txBody>
          <a:bodyPr wrap="square" lIns="169703" tIns="84852" rIns="169703" bIns="84852" rtlCol="0">
            <a:spAutoFit/>
          </a:bodyPr>
          <a:lstStyle/>
          <a:p>
            <a:pPr marL="45720" lvl="0" algn="l"/>
            <a:endParaRPr lang="fr-FR" sz="2400" b="1" dirty="0">
              <a:latin typeface="+mn-lt"/>
              <a:cs typeface="Arial" pitchFamily="34" charset="0"/>
            </a:endParaRPr>
          </a:p>
          <a:p>
            <a:pPr marL="45720" lvl="0" algn="l"/>
            <a:r>
              <a:rPr lang="fr-FR" sz="3600" b="1" dirty="0" smtClean="0">
                <a:latin typeface="+mn-lt"/>
                <a:cs typeface="Arial" pitchFamily="34" charset="0"/>
              </a:rPr>
              <a:t>Coordination avec les autres équipes du territoire: </a:t>
            </a:r>
          </a:p>
          <a:p>
            <a:pPr marL="45720" lvl="0" algn="l"/>
            <a:endParaRPr lang="fr-FR" sz="3600" b="1" dirty="0">
              <a:latin typeface="+mn-lt"/>
              <a:cs typeface="Arial" pitchFamily="34" charset="0"/>
            </a:endParaRPr>
          </a:p>
          <a:p>
            <a:pPr marL="388620" lvl="0" indent="-342900" algn="l">
              <a:lnSpc>
                <a:spcPct val="150000"/>
              </a:lnSpc>
              <a:buFont typeface="Wingdings" pitchFamily="2" charset="2"/>
              <a:buChar char="§"/>
            </a:pPr>
            <a:r>
              <a:rPr lang="fr-FR" sz="3200" dirty="0" smtClean="0"/>
              <a:t>Projets transversaux</a:t>
            </a:r>
          </a:p>
          <a:p>
            <a:pPr marL="388620" lvl="0" indent="-342900" algn="l">
              <a:lnSpc>
                <a:spcPct val="150000"/>
              </a:lnSpc>
              <a:buFont typeface="Wingdings" pitchFamily="2" charset="2"/>
              <a:buChar char="§"/>
            </a:pPr>
            <a:r>
              <a:rPr lang="fr-FR" sz="3200" b="1" dirty="0" smtClean="0">
                <a:latin typeface="+mn-lt"/>
                <a:cs typeface="Arial" pitchFamily="34" charset="0"/>
              </a:rPr>
              <a:t>Actions de santé publique </a:t>
            </a:r>
            <a:endParaRPr lang="fr-FR" sz="2800" b="1" dirty="0">
              <a:latin typeface="+mn-lt"/>
              <a:cs typeface="Arial" pitchFamily="34" charset="0"/>
            </a:endParaRPr>
          </a:p>
          <a:p>
            <a:endParaRPr lang="fr-FR" dirty="0"/>
          </a:p>
        </p:txBody>
      </p:sp>
      <p:pic>
        <p:nvPicPr>
          <p:cNvPr id="5" name="Image 4">
            <a:extLst>
              <a:ext uri="{FF2B5EF4-FFF2-40B4-BE49-F238E27FC236}">
                <a16:creationId xmlns="" xmlns:a16="http://schemas.microsoft.com/office/drawing/2014/main" id="{475978C8-3ADB-4295-BC68-4B2A7715DE55}"/>
              </a:ext>
            </a:extLst>
          </p:cNvPr>
          <p:cNvPicPr>
            <a:picLocks noChangeAspect="1"/>
          </p:cNvPicPr>
          <p:nvPr/>
        </p:nvPicPr>
        <p:blipFill>
          <a:blip r:embed="rId2"/>
          <a:stretch>
            <a:fillRect/>
          </a:stretch>
        </p:blipFill>
        <p:spPr>
          <a:xfrm>
            <a:off x="-1" y="0"/>
            <a:ext cx="6678801" cy="1020931"/>
          </a:xfrm>
          <a:prstGeom prst="rect">
            <a:avLst/>
          </a:prstGeom>
        </p:spPr>
      </p:pic>
    </p:spTree>
    <p:extLst>
      <p:ext uri="{BB962C8B-B14F-4D97-AF65-F5344CB8AC3E}">
        <p14:creationId xmlns:p14="http://schemas.microsoft.com/office/powerpoint/2010/main" val="24466616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ZoneTexte 7"/>
          <p:cNvSpPr txBox="1"/>
          <p:nvPr/>
        </p:nvSpPr>
        <p:spPr>
          <a:xfrm>
            <a:off x="5350042" y="558688"/>
            <a:ext cx="12521398" cy="707886"/>
          </a:xfrm>
          <a:prstGeom prst="rect">
            <a:avLst/>
          </a:prstGeom>
          <a:noFill/>
        </p:spPr>
        <p:txBody>
          <a:bodyPr wrap="square" rtlCol="0">
            <a:spAutoFit/>
          </a:bodyPr>
          <a:lstStyle/>
          <a:p>
            <a:pPr marL="0" algn="r">
              <a:lnSpc>
                <a:spcPct val="100000"/>
              </a:lnSpc>
              <a:spcAft>
                <a:spcPts val="0"/>
              </a:spcAft>
            </a:pPr>
            <a:r>
              <a:rPr lang="fr-FR" sz="4000" b="1" dirty="0">
                <a:solidFill>
                  <a:schemeClr val="tx1">
                    <a:lumMod val="85000"/>
                    <a:lumOff val="15000"/>
                  </a:schemeClr>
                </a:solidFill>
              </a:rPr>
              <a:t>Projet de santé -  </a:t>
            </a:r>
            <a:r>
              <a:rPr lang="fr-FR" sz="4000" b="1" dirty="0" smtClean="0">
                <a:solidFill>
                  <a:schemeClr val="tx1">
                    <a:lumMod val="85000"/>
                    <a:lumOff val="15000"/>
                  </a:schemeClr>
                </a:solidFill>
              </a:rPr>
              <a:t>Système d’information</a:t>
            </a:r>
            <a:endParaRPr lang="fr-FR" sz="4000" b="1" dirty="0">
              <a:solidFill>
                <a:schemeClr val="tx1">
                  <a:lumMod val="85000"/>
                  <a:lumOff val="15000"/>
                </a:schemeClr>
              </a:solidFill>
            </a:endParaRPr>
          </a:p>
        </p:txBody>
      </p:sp>
      <p:sp>
        <p:nvSpPr>
          <p:cNvPr id="9" name="ZoneTexte 8"/>
          <p:cNvSpPr txBox="1"/>
          <p:nvPr/>
        </p:nvSpPr>
        <p:spPr>
          <a:xfrm>
            <a:off x="754634" y="2718364"/>
            <a:ext cx="17308514" cy="3218349"/>
          </a:xfrm>
          <a:prstGeom prst="rect">
            <a:avLst/>
          </a:prstGeom>
          <a:noFill/>
        </p:spPr>
        <p:txBody>
          <a:bodyPr wrap="square" lIns="169703" tIns="84852" rIns="169703" bIns="84852" rtlCol="0">
            <a:spAutoFit/>
          </a:bodyPr>
          <a:lstStyle/>
          <a:p>
            <a:pPr marL="45720" lvl="0" algn="l"/>
            <a:endParaRPr lang="fr-FR" sz="2400" b="1" dirty="0">
              <a:latin typeface="+mn-lt"/>
              <a:cs typeface="Arial" pitchFamily="34" charset="0"/>
            </a:endParaRPr>
          </a:p>
          <a:p>
            <a:pPr marL="45720" lvl="0" algn="l"/>
            <a:r>
              <a:rPr lang="fr-FR" sz="3600" b="1" dirty="0" smtClean="0">
                <a:latin typeface="+mn-lt"/>
                <a:cs typeface="Arial" pitchFamily="34" charset="0"/>
              </a:rPr>
              <a:t>Le principe: un dossier médical facilement accessible et commun à l’ensemble des professionnels </a:t>
            </a:r>
          </a:p>
          <a:p>
            <a:pPr marL="45720" lvl="0" algn="l"/>
            <a:endParaRPr lang="fr-FR" sz="3600" b="1" dirty="0">
              <a:latin typeface="+mn-lt"/>
              <a:cs typeface="Arial" pitchFamily="34" charset="0"/>
            </a:endParaRPr>
          </a:p>
          <a:p>
            <a:pPr marL="388620" lvl="0" indent="-342900" algn="l">
              <a:lnSpc>
                <a:spcPct val="150000"/>
              </a:lnSpc>
              <a:buFont typeface="Wingdings" pitchFamily="2" charset="2"/>
              <a:buChar char="§"/>
            </a:pPr>
            <a:r>
              <a:rPr lang="fr-FR" sz="3200" dirty="0" smtClean="0"/>
              <a:t>Echanges avec les autres par messagerie sécurisée</a:t>
            </a:r>
            <a:endParaRPr lang="fr-FR" sz="2800" b="1" dirty="0">
              <a:latin typeface="+mn-lt"/>
              <a:cs typeface="Arial" pitchFamily="34" charset="0"/>
            </a:endParaRPr>
          </a:p>
          <a:p>
            <a:endParaRPr lang="fr-FR" dirty="0"/>
          </a:p>
        </p:txBody>
      </p:sp>
      <p:pic>
        <p:nvPicPr>
          <p:cNvPr id="5" name="Image 4">
            <a:extLst>
              <a:ext uri="{FF2B5EF4-FFF2-40B4-BE49-F238E27FC236}">
                <a16:creationId xmlns="" xmlns:a16="http://schemas.microsoft.com/office/drawing/2014/main" id="{475978C8-3ADB-4295-BC68-4B2A7715DE55}"/>
              </a:ext>
            </a:extLst>
          </p:cNvPr>
          <p:cNvPicPr>
            <a:picLocks noChangeAspect="1"/>
          </p:cNvPicPr>
          <p:nvPr/>
        </p:nvPicPr>
        <p:blipFill>
          <a:blip r:embed="rId2"/>
          <a:stretch>
            <a:fillRect/>
          </a:stretch>
        </p:blipFill>
        <p:spPr>
          <a:xfrm>
            <a:off x="-1" y="0"/>
            <a:ext cx="6678801" cy="1020931"/>
          </a:xfrm>
          <a:prstGeom prst="rect">
            <a:avLst/>
          </a:prstGeom>
        </p:spPr>
      </p:pic>
    </p:spTree>
    <p:extLst>
      <p:ext uri="{BB962C8B-B14F-4D97-AF65-F5344CB8AC3E}">
        <p14:creationId xmlns:p14="http://schemas.microsoft.com/office/powerpoint/2010/main" val="81921636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p:txBody>
          <a:bodyPr/>
          <a:lstStyle/>
          <a:p>
            <a:r>
              <a:rPr lang="fr-FR" dirty="0"/>
              <a:t>1. Qu’est-ce qu’une MSP ?</a:t>
            </a:r>
          </a:p>
        </p:txBody>
      </p:sp>
      <p:sp>
        <p:nvSpPr>
          <p:cNvPr id="3" name="Sous-titre 2"/>
          <p:cNvSpPr>
            <a:spLocks noGrp="1"/>
          </p:cNvSpPr>
          <p:nvPr>
            <p:ph type="subTitle" idx="1"/>
          </p:nvPr>
        </p:nvSpPr>
        <p:spPr/>
        <p:txBody>
          <a:bodyPr/>
          <a:lstStyle/>
          <a:p>
            <a:endParaRPr lang="fr-FR" dirty="0"/>
          </a:p>
          <a:p>
            <a:r>
              <a:rPr lang="fr-FR" dirty="0" smtClean="0"/>
              <a:t>Rémunération</a:t>
            </a:r>
            <a:endParaRPr lang="fr-FR" dirty="0"/>
          </a:p>
        </p:txBody>
      </p:sp>
      <p:sp>
        <p:nvSpPr>
          <p:cNvPr id="6" name="Espace réservé du numéro de diapositive 5">
            <a:extLst>
              <a:ext uri="{FF2B5EF4-FFF2-40B4-BE49-F238E27FC236}">
                <a16:creationId xmlns="" xmlns:a16="http://schemas.microsoft.com/office/drawing/2014/main" id="{33264A09-81A5-4F0D-8A62-A5C4A248AAC4}"/>
              </a:ext>
            </a:extLst>
          </p:cNvPr>
          <p:cNvSpPr>
            <a:spLocks noGrp="1"/>
          </p:cNvSpPr>
          <p:nvPr>
            <p:ph type="sldNum" sz="quarter" idx="12"/>
          </p:nvPr>
        </p:nvSpPr>
        <p:spPr/>
        <p:txBody>
          <a:bodyPr/>
          <a:lstStyle/>
          <a:p>
            <a:fld id="{1DBFEBE0-9620-4705-82B2-9BE924DB3658}" type="slidenum">
              <a:rPr lang="fr-FR" smtClean="0"/>
              <a:t>26</a:t>
            </a:fld>
            <a:endParaRPr lang="fr-FR" dirty="0"/>
          </a:p>
        </p:txBody>
      </p:sp>
    </p:spTree>
    <p:extLst>
      <p:ext uri="{BB962C8B-B14F-4D97-AF65-F5344CB8AC3E}">
        <p14:creationId xmlns:p14="http://schemas.microsoft.com/office/powerpoint/2010/main" val="164971940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 xmlns:a16="http://schemas.microsoft.com/office/drawing/2014/main" id="{C0156222-AF99-4955-8D85-30074067B0DB}"/>
              </a:ext>
            </a:extLst>
          </p:cNvPr>
          <p:cNvSpPr>
            <a:spLocks noGrp="1"/>
          </p:cNvSpPr>
          <p:nvPr>
            <p:ph type="ctrTitle"/>
          </p:nvPr>
        </p:nvSpPr>
        <p:spPr/>
        <p:txBody>
          <a:bodyPr/>
          <a:lstStyle/>
          <a:p>
            <a:r>
              <a:rPr lang="fr-FR" dirty="0"/>
              <a:t>Accord cadre interprofessionnel</a:t>
            </a:r>
          </a:p>
        </p:txBody>
      </p:sp>
      <p:sp>
        <p:nvSpPr>
          <p:cNvPr id="3" name="Sous-titre 2">
            <a:extLst>
              <a:ext uri="{FF2B5EF4-FFF2-40B4-BE49-F238E27FC236}">
                <a16:creationId xmlns="" xmlns:a16="http://schemas.microsoft.com/office/drawing/2014/main" id="{BBA9243F-D489-4829-951A-3DDF224743B6}"/>
              </a:ext>
            </a:extLst>
          </p:cNvPr>
          <p:cNvSpPr>
            <a:spLocks noGrp="1"/>
          </p:cNvSpPr>
          <p:nvPr>
            <p:ph type="subTitle" idx="1"/>
          </p:nvPr>
        </p:nvSpPr>
        <p:spPr/>
        <p:txBody>
          <a:bodyPr/>
          <a:lstStyle/>
          <a:p>
            <a:endParaRPr lang="fr-FR"/>
          </a:p>
        </p:txBody>
      </p:sp>
      <p:sp>
        <p:nvSpPr>
          <p:cNvPr id="6" name="Espace réservé du numéro de diapositive 5">
            <a:extLst>
              <a:ext uri="{FF2B5EF4-FFF2-40B4-BE49-F238E27FC236}">
                <a16:creationId xmlns="" xmlns:a16="http://schemas.microsoft.com/office/drawing/2014/main" id="{CDAF8D7B-4563-43C6-81BD-2633C7DD1594}"/>
              </a:ext>
            </a:extLst>
          </p:cNvPr>
          <p:cNvSpPr>
            <a:spLocks noGrp="1"/>
          </p:cNvSpPr>
          <p:nvPr>
            <p:ph type="sldNum" sz="quarter" idx="12"/>
          </p:nvPr>
        </p:nvSpPr>
        <p:spPr/>
        <p:txBody>
          <a:bodyPr/>
          <a:lstStyle/>
          <a:p>
            <a:fld id="{1DBFEBE0-9620-4705-82B2-9BE924DB3658}" type="slidenum">
              <a:rPr lang="fr-FR" smtClean="0"/>
              <a:t>27</a:t>
            </a:fld>
            <a:endParaRPr lang="fr-FR" dirty="0"/>
          </a:p>
        </p:txBody>
      </p:sp>
    </p:spTree>
    <p:extLst>
      <p:ext uri="{BB962C8B-B14F-4D97-AF65-F5344CB8AC3E}">
        <p14:creationId xmlns:p14="http://schemas.microsoft.com/office/powerpoint/2010/main" val="183464788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 xmlns:a16="http://schemas.microsoft.com/office/drawing/2014/main" id="{D7C28FDE-067D-428A-BCC1-AE3584E2C207}"/>
              </a:ext>
            </a:extLst>
          </p:cNvPr>
          <p:cNvSpPr>
            <a:spLocks noGrp="1"/>
          </p:cNvSpPr>
          <p:nvPr>
            <p:ph type="title"/>
          </p:nvPr>
        </p:nvSpPr>
        <p:spPr/>
        <p:txBody>
          <a:bodyPr/>
          <a:lstStyle/>
          <a:p>
            <a:r>
              <a:rPr lang="fr-FR" dirty="0"/>
              <a:t>Accord cadre interprofessionnel : engagements « socle »</a:t>
            </a:r>
          </a:p>
        </p:txBody>
      </p:sp>
      <p:sp>
        <p:nvSpPr>
          <p:cNvPr id="3" name="Espace réservé du contenu 2">
            <a:extLst>
              <a:ext uri="{FF2B5EF4-FFF2-40B4-BE49-F238E27FC236}">
                <a16:creationId xmlns="" xmlns:a16="http://schemas.microsoft.com/office/drawing/2014/main" id="{E73760B3-7B69-4604-A9C7-C49B7FD454B6}"/>
              </a:ext>
            </a:extLst>
          </p:cNvPr>
          <p:cNvSpPr>
            <a:spLocks noGrp="1"/>
          </p:cNvSpPr>
          <p:nvPr>
            <p:ph idx="1"/>
          </p:nvPr>
        </p:nvSpPr>
        <p:spPr>
          <a:xfrm>
            <a:off x="1306741" y="2846200"/>
            <a:ext cx="17206111" cy="6783857"/>
          </a:xfrm>
        </p:spPr>
        <p:txBody>
          <a:bodyPr>
            <a:normAutofit fontScale="92500" lnSpcReduction="10000"/>
          </a:bodyPr>
          <a:lstStyle/>
          <a:p>
            <a:r>
              <a:rPr lang="fr-FR" b="1" dirty="0"/>
              <a:t>Les engagements contractuels</a:t>
            </a:r>
          </a:p>
          <a:p>
            <a:r>
              <a:rPr lang="fr-FR" dirty="0"/>
              <a:t>Chaque structure soumet son dossier à l'Assurance Maladie et à l'agence régionale de santé (ARS) et, après avis favorable, signe un contrat pour 5 ans conforme au contrat-type figurant dans l’accord conventionnel interprofessionnel.</a:t>
            </a:r>
          </a:p>
          <a:p>
            <a:r>
              <a:rPr lang="fr-FR" dirty="0"/>
              <a:t>Les engagements contractuels comportent 3 axes : favoriser l'accès aux soins, favoriser le travail en équipe/coordination et développer les systèmes d'information.</a:t>
            </a:r>
          </a:p>
          <a:p>
            <a:r>
              <a:rPr lang="fr-FR" dirty="0"/>
              <a:t>Chaque axe comprend :</a:t>
            </a:r>
          </a:p>
          <a:p>
            <a:pPr lvl="1"/>
            <a:r>
              <a:rPr lang="fr-FR" dirty="0"/>
              <a:t>des </a:t>
            </a:r>
            <a:r>
              <a:rPr lang="fr-FR" b="1" dirty="0"/>
              <a:t>engagements « socle » dont certains sont définis comme des prérequis au déclenchement de la rémunération </a:t>
            </a:r>
            <a:r>
              <a:rPr lang="fr-FR" dirty="0"/>
              <a:t>;</a:t>
            </a:r>
          </a:p>
          <a:p>
            <a:pPr lvl="1"/>
            <a:r>
              <a:rPr lang="fr-FR" dirty="0"/>
              <a:t>des </a:t>
            </a:r>
            <a:r>
              <a:rPr lang="fr-FR" b="1" dirty="0"/>
              <a:t>engagements « optionnels »</a:t>
            </a:r>
            <a:r>
              <a:rPr lang="fr-FR" dirty="0"/>
              <a:t> dont une partie peut être modulable au niveau local.</a:t>
            </a:r>
          </a:p>
          <a:p>
            <a:endParaRPr lang="fr-FR" dirty="0"/>
          </a:p>
        </p:txBody>
      </p:sp>
      <p:sp>
        <p:nvSpPr>
          <p:cNvPr id="6" name="Espace réservé du numéro de diapositive 5">
            <a:extLst>
              <a:ext uri="{FF2B5EF4-FFF2-40B4-BE49-F238E27FC236}">
                <a16:creationId xmlns="" xmlns:a16="http://schemas.microsoft.com/office/drawing/2014/main" id="{FDE50893-27B0-420E-B989-4D38E0456AB8}"/>
              </a:ext>
            </a:extLst>
          </p:cNvPr>
          <p:cNvSpPr>
            <a:spLocks noGrp="1"/>
          </p:cNvSpPr>
          <p:nvPr>
            <p:ph type="sldNum" sz="quarter" idx="12"/>
          </p:nvPr>
        </p:nvSpPr>
        <p:spPr/>
        <p:txBody>
          <a:bodyPr/>
          <a:lstStyle/>
          <a:p>
            <a:fld id="{1DBFEBE0-9620-4705-82B2-9BE924DB3658}" type="slidenum">
              <a:rPr lang="fr-FR" smtClean="0"/>
              <a:t>28</a:t>
            </a:fld>
            <a:endParaRPr lang="fr-FR"/>
          </a:p>
        </p:txBody>
      </p:sp>
    </p:spTree>
    <p:extLst>
      <p:ext uri="{BB962C8B-B14F-4D97-AF65-F5344CB8AC3E}">
        <p14:creationId xmlns:p14="http://schemas.microsoft.com/office/powerpoint/2010/main" val="135686679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 xmlns:a16="http://schemas.microsoft.com/office/drawing/2014/main" id="{D7C28FDE-067D-428A-BCC1-AE3584E2C207}"/>
              </a:ext>
            </a:extLst>
          </p:cNvPr>
          <p:cNvSpPr>
            <a:spLocks noGrp="1"/>
          </p:cNvSpPr>
          <p:nvPr>
            <p:ph type="title"/>
          </p:nvPr>
        </p:nvSpPr>
        <p:spPr>
          <a:xfrm>
            <a:off x="1306741" y="1379095"/>
            <a:ext cx="16393657" cy="1978702"/>
          </a:xfrm>
        </p:spPr>
        <p:txBody>
          <a:bodyPr>
            <a:normAutofit fontScale="90000"/>
          </a:bodyPr>
          <a:lstStyle/>
          <a:p>
            <a:r>
              <a:rPr lang="fr-FR" dirty="0"/>
              <a:t>Accord cadre interprofessionnel : engagements « socle » et « optionnels » sur 3 axes : </a:t>
            </a:r>
          </a:p>
        </p:txBody>
      </p:sp>
      <p:sp>
        <p:nvSpPr>
          <p:cNvPr id="3" name="Espace réservé du contenu 2">
            <a:extLst>
              <a:ext uri="{FF2B5EF4-FFF2-40B4-BE49-F238E27FC236}">
                <a16:creationId xmlns="" xmlns:a16="http://schemas.microsoft.com/office/drawing/2014/main" id="{E73760B3-7B69-4604-A9C7-C49B7FD454B6}"/>
              </a:ext>
            </a:extLst>
          </p:cNvPr>
          <p:cNvSpPr>
            <a:spLocks noGrp="1"/>
          </p:cNvSpPr>
          <p:nvPr>
            <p:ph idx="1"/>
          </p:nvPr>
        </p:nvSpPr>
        <p:spPr>
          <a:xfrm>
            <a:off x="1306741" y="3942413"/>
            <a:ext cx="16393657" cy="5687644"/>
          </a:xfrm>
        </p:spPr>
        <p:txBody>
          <a:bodyPr>
            <a:normAutofit/>
          </a:bodyPr>
          <a:lstStyle/>
          <a:p>
            <a:endParaRPr lang="fr-FR" b="1" dirty="0"/>
          </a:p>
          <a:p>
            <a:r>
              <a:rPr lang="fr-FR" b="1" dirty="0"/>
              <a:t>Axe 1 : favoriser l'accès aux soins</a:t>
            </a:r>
          </a:p>
          <a:p>
            <a:r>
              <a:rPr lang="fr-FR" b="1" dirty="0"/>
              <a:t>Axe 2 : favoriser le travail en équipe/coordination</a:t>
            </a:r>
          </a:p>
          <a:p>
            <a:r>
              <a:rPr lang="fr-FR" b="1" dirty="0"/>
              <a:t>Axe 3 : développer des systèmes d'information conditionnant le versement de la rémunération</a:t>
            </a:r>
          </a:p>
          <a:p>
            <a:pPr marL="0" indent="0">
              <a:buNone/>
            </a:pPr>
            <a:endParaRPr lang="fr-FR" dirty="0"/>
          </a:p>
        </p:txBody>
      </p:sp>
      <p:sp>
        <p:nvSpPr>
          <p:cNvPr id="6" name="Espace réservé du numéro de diapositive 5">
            <a:extLst>
              <a:ext uri="{FF2B5EF4-FFF2-40B4-BE49-F238E27FC236}">
                <a16:creationId xmlns="" xmlns:a16="http://schemas.microsoft.com/office/drawing/2014/main" id="{25F5231F-D1A0-46F3-8BE0-0CCA7B85A1E2}"/>
              </a:ext>
            </a:extLst>
          </p:cNvPr>
          <p:cNvSpPr>
            <a:spLocks noGrp="1"/>
          </p:cNvSpPr>
          <p:nvPr>
            <p:ph type="sldNum" sz="quarter" idx="12"/>
          </p:nvPr>
        </p:nvSpPr>
        <p:spPr/>
        <p:txBody>
          <a:bodyPr/>
          <a:lstStyle/>
          <a:p>
            <a:fld id="{1DBFEBE0-9620-4705-82B2-9BE924DB3658}" type="slidenum">
              <a:rPr lang="fr-FR" smtClean="0"/>
              <a:t>29</a:t>
            </a:fld>
            <a:endParaRPr lang="fr-FR"/>
          </a:p>
        </p:txBody>
      </p:sp>
    </p:spTree>
    <p:extLst>
      <p:ext uri="{BB962C8B-B14F-4D97-AF65-F5344CB8AC3E}">
        <p14:creationId xmlns:p14="http://schemas.microsoft.com/office/powerpoint/2010/main" val="731409686"/>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 xmlns:a16="http://schemas.microsoft.com/office/drawing/2014/main" id="{D7C28FDE-067D-428A-BCC1-AE3584E2C207}"/>
              </a:ext>
            </a:extLst>
          </p:cNvPr>
          <p:cNvSpPr>
            <a:spLocks noGrp="1"/>
          </p:cNvSpPr>
          <p:nvPr>
            <p:ph type="title"/>
          </p:nvPr>
        </p:nvSpPr>
        <p:spPr>
          <a:xfrm>
            <a:off x="1306741" y="914399"/>
            <a:ext cx="17041220" cy="1721431"/>
          </a:xfrm>
        </p:spPr>
        <p:txBody>
          <a:bodyPr>
            <a:noAutofit/>
          </a:bodyPr>
          <a:lstStyle/>
          <a:p>
            <a:r>
              <a:rPr lang="fr-FR" sz="5400" dirty="0"/>
              <a:t>Accord cadre interprofessionnel : engagements « socle »</a:t>
            </a:r>
          </a:p>
        </p:txBody>
      </p:sp>
      <p:sp>
        <p:nvSpPr>
          <p:cNvPr id="3" name="Espace réservé du contenu 2">
            <a:extLst>
              <a:ext uri="{FF2B5EF4-FFF2-40B4-BE49-F238E27FC236}">
                <a16:creationId xmlns="" xmlns:a16="http://schemas.microsoft.com/office/drawing/2014/main" id="{E73760B3-7B69-4604-A9C7-C49B7FD454B6}"/>
              </a:ext>
            </a:extLst>
          </p:cNvPr>
          <p:cNvSpPr>
            <a:spLocks noGrp="1"/>
          </p:cNvSpPr>
          <p:nvPr>
            <p:ph idx="1"/>
          </p:nvPr>
        </p:nvSpPr>
        <p:spPr>
          <a:xfrm>
            <a:off x="1306741" y="2323476"/>
            <a:ext cx="17236092" cy="7779894"/>
          </a:xfrm>
        </p:spPr>
        <p:txBody>
          <a:bodyPr>
            <a:normAutofit fontScale="92500" lnSpcReduction="10000"/>
          </a:bodyPr>
          <a:lstStyle/>
          <a:p>
            <a:r>
              <a:rPr lang="fr-FR" sz="2800" b="1" dirty="0"/>
              <a:t>Axe 1 : favoriser l'accès aux soins</a:t>
            </a:r>
          </a:p>
          <a:p>
            <a:r>
              <a:rPr lang="fr-FR" sz="2800" dirty="0"/>
              <a:t>Amplitude des horaires d'ouverture (prérequis).</a:t>
            </a:r>
          </a:p>
          <a:p>
            <a:r>
              <a:rPr lang="fr-FR" sz="2800" dirty="0"/>
              <a:t>Accès à des soins non programmés chaque jour ouvré (prérequis).</a:t>
            </a:r>
          </a:p>
          <a:p>
            <a:r>
              <a:rPr lang="fr-FR" sz="2800" dirty="0"/>
              <a:t>Une charte d'engagement présentant l'ensemble de ces services est mise à disposition des patients.</a:t>
            </a:r>
          </a:p>
          <a:p>
            <a:r>
              <a:rPr lang="fr-FR" sz="2800" b="1" dirty="0"/>
              <a:t>Axe 2 : favoriser le travail en équipe/coordination</a:t>
            </a:r>
          </a:p>
          <a:p>
            <a:r>
              <a:rPr lang="fr-FR" sz="2800" dirty="0"/>
              <a:t>La Fonction de coordination (prérequis) regroupe notamment les missions suivantes : </a:t>
            </a:r>
          </a:p>
          <a:p>
            <a:pPr lvl="1"/>
            <a:r>
              <a:rPr lang="fr-FR" sz="2400" dirty="0"/>
              <a:t>animation de la coordination interprofessionnelle,</a:t>
            </a:r>
          </a:p>
          <a:p>
            <a:pPr lvl="1"/>
            <a:r>
              <a:rPr lang="fr-FR" sz="2400" dirty="0"/>
              <a:t>coordination des parcours et des dossiers patients,</a:t>
            </a:r>
          </a:p>
          <a:p>
            <a:pPr lvl="1"/>
            <a:r>
              <a:rPr lang="fr-FR" sz="2400" dirty="0"/>
              <a:t>suivi de l’utilisation du système d'information (SI) et organisation du travail de production des données de santé,</a:t>
            </a:r>
          </a:p>
          <a:p>
            <a:pPr lvl="1"/>
            <a:r>
              <a:rPr lang="fr-FR" sz="2400" dirty="0"/>
              <a:t>relation avec les institutions (organisme d’assurance maladie, agence régionale de santé,…) ou collectivités.</a:t>
            </a:r>
          </a:p>
          <a:p>
            <a:r>
              <a:rPr lang="fr-FR" sz="2800" dirty="0"/>
              <a:t>Protocoles </a:t>
            </a:r>
            <a:r>
              <a:rPr lang="fr-FR" sz="2800" dirty="0" err="1"/>
              <a:t>pluri-professionnels</a:t>
            </a:r>
            <a:r>
              <a:rPr lang="fr-FR" sz="2800" dirty="0"/>
              <a:t> pour la prise en charge et le suivi des patients présentant une pathologie nécessitant l’intervention coordonnée des différents professionnels de santé</a:t>
            </a:r>
          </a:p>
          <a:p>
            <a:r>
              <a:rPr lang="fr-FR" sz="2800" dirty="0"/>
              <a:t>Revues de dossiers : organisation de réunion de concertation régulière entre professionnels de la structure autour du cas des patients afin de définir la stratégie de prise en charge du patient et à coordonner sa mise en œuvre.</a:t>
            </a:r>
          </a:p>
          <a:p>
            <a:r>
              <a:rPr lang="fr-FR" sz="2800" b="1" dirty="0"/>
              <a:t>Axe 3 : développer des systèmes d'information conditionnant le versement de la rémunération</a:t>
            </a:r>
          </a:p>
          <a:p>
            <a:r>
              <a:rPr lang="fr-FR" sz="2800" dirty="0"/>
              <a:t>Partage et structuration de l'information (prérequis).</a:t>
            </a:r>
          </a:p>
        </p:txBody>
      </p:sp>
      <p:sp>
        <p:nvSpPr>
          <p:cNvPr id="6" name="Espace réservé du numéro de diapositive 5">
            <a:extLst>
              <a:ext uri="{FF2B5EF4-FFF2-40B4-BE49-F238E27FC236}">
                <a16:creationId xmlns="" xmlns:a16="http://schemas.microsoft.com/office/drawing/2014/main" id="{03412E75-49BB-4E6B-9FCF-82947659A19E}"/>
              </a:ext>
            </a:extLst>
          </p:cNvPr>
          <p:cNvSpPr>
            <a:spLocks noGrp="1"/>
          </p:cNvSpPr>
          <p:nvPr>
            <p:ph type="sldNum" sz="quarter" idx="12"/>
          </p:nvPr>
        </p:nvSpPr>
        <p:spPr/>
        <p:txBody>
          <a:bodyPr/>
          <a:lstStyle/>
          <a:p>
            <a:fld id="{1DBFEBE0-9620-4705-82B2-9BE924DB3658}" type="slidenum">
              <a:rPr lang="fr-FR" smtClean="0"/>
              <a:t>30</a:t>
            </a:fld>
            <a:endParaRPr lang="fr-FR"/>
          </a:p>
        </p:txBody>
      </p:sp>
    </p:spTree>
    <p:extLst>
      <p:ext uri="{BB962C8B-B14F-4D97-AF65-F5344CB8AC3E}">
        <p14:creationId xmlns:p14="http://schemas.microsoft.com/office/powerpoint/2010/main" val="60619717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 xmlns:a16="http://schemas.microsoft.com/office/drawing/2014/main" id="{D7C28FDE-067D-428A-BCC1-AE3584E2C207}"/>
              </a:ext>
            </a:extLst>
          </p:cNvPr>
          <p:cNvSpPr>
            <a:spLocks noGrp="1"/>
          </p:cNvSpPr>
          <p:nvPr>
            <p:ph type="title"/>
          </p:nvPr>
        </p:nvSpPr>
        <p:spPr>
          <a:xfrm>
            <a:off x="1306741" y="1061755"/>
            <a:ext cx="17505915" cy="1574075"/>
          </a:xfrm>
        </p:spPr>
        <p:txBody>
          <a:bodyPr>
            <a:noAutofit/>
          </a:bodyPr>
          <a:lstStyle/>
          <a:p>
            <a:r>
              <a:rPr lang="fr-FR" sz="5600" dirty="0"/>
              <a:t>Accord cadre interprofessionnel engagements « optionnels »</a:t>
            </a:r>
          </a:p>
        </p:txBody>
      </p:sp>
      <p:sp>
        <p:nvSpPr>
          <p:cNvPr id="3" name="Espace réservé du contenu 2">
            <a:extLst>
              <a:ext uri="{FF2B5EF4-FFF2-40B4-BE49-F238E27FC236}">
                <a16:creationId xmlns="" xmlns:a16="http://schemas.microsoft.com/office/drawing/2014/main" id="{E73760B3-7B69-4604-A9C7-C49B7FD454B6}"/>
              </a:ext>
            </a:extLst>
          </p:cNvPr>
          <p:cNvSpPr>
            <a:spLocks noGrp="1"/>
          </p:cNvSpPr>
          <p:nvPr>
            <p:ph idx="1"/>
          </p:nvPr>
        </p:nvSpPr>
        <p:spPr>
          <a:xfrm>
            <a:off x="1306741" y="2308485"/>
            <a:ext cx="17221102" cy="7749915"/>
          </a:xfrm>
        </p:spPr>
        <p:txBody>
          <a:bodyPr>
            <a:normAutofit fontScale="92500" lnSpcReduction="20000"/>
          </a:bodyPr>
          <a:lstStyle/>
          <a:p>
            <a:r>
              <a:rPr lang="fr-FR" sz="2800" b="1" dirty="0"/>
              <a:t>Axe 1 : favoriser l'accès aux soins</a:t>
            </a:r>
          </a:p>
          <a:p>
            <a:r>
              <a:rPr lang="fr-FR" sz="2800" dirty="0"/>
              <a:t>Offre d'une diversité de services spécialisés et paramédicaux permettant de faciliter l'accès aux soins des patients par les professionnels associés ou salariés de la structure.</a:t>
            </a:r>
          </a:p>
          <a:p>
            <a:r>
              <a:rPr lang="fr-FR" sz="2800" dirty="0"/>
              <a:t>Organisation de consultations de spécialistes de second recours, ou d'accès à des sages-femmes ou à des chirurgiens-dentistes extérieurs à la structure.</a:t>
            </a:r>
          </a:p>
          <a:p>
            <a:r>
              <a:rPr lang="fr-FR" sz="2800" dirty="0"/>
              <a:t>Pour les structures situées en zone sous-dense : accueil de médecins intervenant dans la structure dans le cadre d’un CSTM (contrat solidarité territoriale médecin défini dans la nouvelle convention médicale) – médecins venant prêter main forte à des confrères dans les zones sous denses)</a:t>
            </a:r>
          </a:p>
          <a:p>
            <a:r>
              <a:rPr lang="fr-FR" sz="2800" dirty="0"/>
              <a:t>Participer à la réalisation de mission(s) de santé publique complémentaire(s) en fonction des objectifs du projet régional de santé (PRS), pouvant répondre à un besoin spécifique de la région.</a:t>
            </a:r>
          </a:p>
          <a:p>
            <a:r>
              <a:rPr lang="fr-FR" sz="2800" dirty="0"/>
              <a:t>Satisfaction des patients : mise en place d’outils permettant d’évaluer la satisfaction et les besoins exprimés par les patients sur l’organisation et les services offerts par la structure</a:t>
            </a:r>
          </a:p>
          <a:p>
            <a:r>
              <a:rPr lang="fr-FR" sz="2800" b="1" dirty="0"/>
              <a:t>Axe 2 : favoriser le travail en équipe/coordination</a:t>
            </a:r>
          </a:p>
          <a:p>
            <a:r>
              <a:rPr lang="fr-FR" sz="2800" dirty="0"/>
              <a:t>Formation de professionnels de santé.</a:t>
            </a:r>
          </a:p>
          <a:p>
            <a:r>
              <a:rPr lang="fr-FR" sz="2800" dirty="0"/>
              <a:t>Partage et structuration de l'information.</a:t>
            </a:r>
          </a:p>
          <a:p>
            <a:r>
              <a:rPr lang="fr-FR" sz="2800" dirty="0"/>
              <a:t>Coordination externe.</a:t>
            </a:r>
          </a:p>
          <a:p>
            <a:r>
              <a:rPr lang="fr-FR" sz="2800" b="1" dirty="0"/>
              <a:t>Axe 3 : développer des systèmes d'information conditionnant le versement de la rémunération</a:t>
            </a:r>
          </a:p>
          <a:p>
            <a:r>
              <a:rPr lang="fr-FR" sz="2800" dirty="0"/>
              <a:t>Partage et structuration de l'information.</a:t>
            </a:r>
          </a:p>
        </p:txBody>
      </p:sp>
      <p:sp>
        <p:nvSpPr>
          <p:cNvPr id="6" name="Espace réservé du numéro de diapositive 5">
            <a:extLst>
              <a:ext uri="{FF2B5EF4-FFF2-40B4-BE49-F238E27FC236}">
                <a16:creationId xmlns="" xmlns:a16="http://schemas.microsoft.com/office/drawing/2014/main" id="{DA30B477-9494-4876-A8CF-E4AA984E5634}"/>
              </a:ext>
            </a:extLst>
          </p:cNvPr>
          <p:cNvSpPr>
            <a:spLocks noGrp="1"/>
          </p:cNvSpPr>
          <p:nvPr>
            <p:ph type="sldNum" sz="quarter" idx="12"/>
          </p:nvPr>
        </p:nvSpPr>
        <p:spPr/>
        <p:txBody>
          <a:bodyPr/>
          <a:lstStyle/>
          <a:p>
            <a:fld id="{1DBFEBE0-9620-4705-82B2-9BE924DB3658}" type="slidenum">
              <a:rPr lang="fr-FR" smtClean="0"/>
              <a:t>31</a:t>
            </a:fld>
            <a:endParaRPr lang="fr-FR"/>
          </a:p>
        </p:txBody>
      </p:sp>
    </p:spTree>
    <p:extLst>
      <p:ext uri="{BB962C8B-B14F-4D97-AF65-F5344CB8AC3E}">
        <p14:creationId xmlns:p14="http://schemas.microsoft.com/office/powerpoint/2010/main" val="69348205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 xmlns:a16="http://schemas.microsoft.com/office/drawing/2014/main" id="{337ABF72-C6E5-4246-9AB2-60511E7A7A52}"/>
              </a:ext>
            </a:extLst>
          </p:cNvPr>
          <p:cNvSpPr>
            <a:spLocks noGrp="1"/>
          </p:cNvSpPr>
          <p:nvPr>
            <p:ph type="title"/>
          </p:nvPr>
        </p:nvSpPr>
        <p:spPr>
          <a:xfrm>
            <a:off x="1306740" y="1109271"/>
            <a:ext cx="16393657" cy="809469"/>
          </a:xfrm>
        </p:spPr>
        <p:txBody>
          <a:bodyPr>
            <a:normAutofit fontScale="90000"/>
          </a:bodyPr>
          <a:lstStyle/>
          <a:p>
            <a:r>
              <a:rPr lang="fr-FR" dirty="0"/>
              <a:t>ACI : rémunération : </a:t>
            </a:r>
            <a:r>
              <a:rPr lang="fr-FR" sz="4000" dirty="0"/>
              <a:t>A compter de 2017 (versé en 2018) :</a:t>
            </a:r>
            <a:br>
              <a:rPr lang="fr-FR" sz="4000" dirty="0"/>
            </a:br>
            <a:endParaRPr lang="fr-FR" sz="4000" dirty="0"/>
          </a:p>
        </p:txBody>
      </p:sp>
      <p:sp>
        <p:nvSpPr>
          <p:cNvPr id="3" name="Espace réservé du contenu 2">
            <a:extLst>
              <a:ext uri="{FF2B5EF4-FFF2-40B4-BE49-F238E27FC236}">
                <a16:creationId xmlns="" xmlns:a16="http://schemas.microsoft.com/office/drawing/2014/main" id="{FDD3174D-4C0C-4131-AC23-59A6DC4B53E5}"/>
              </a:ext>
            </a:extLst>
          </p:cNvPr>
          <p:cNvSpPr>
            <a:spLocks noGrp="1"/>
          </p:cNvSpPr>
          <p:nvPr>
            <p:ph idx="1"/>
          </p:nvPr>
        </p:nvSpPr>
        <p:spPr>
          <a:xfrm>
            <a:off x="1306740" y="1798820"/>
            <a:ext cx="16393657" cy="8574373"/>
          </a:xfrm>
        </p:spPr>
        <p:txBody>
          <a:bodyPr>
            <a:noAutofit/>
          </a:bodyPr>
          <a:lstStyle/>
          <a:p>
            <a:pPr marL="0" indent="0">
              <a:buNone/>
            </a:pPr>
            <a:r>
              <a:rPr lang="fr-FR" sz="2400" b="1" dirty="0"/>
              <a:t>Le déclenchement de la rémunération est conditionné au respect des critères appartenant au niveau « socle » et définis comme des prérequis, à savoir : </a:t>
            </a:r>
          </a:p>
          <a:p>
            <a:r>
              <a:rPr lang="fr-FR" sz="2400" dirty="0"/>
              <a:t>Les 2 critères socles de l'axe « accès aux soins » (horaires d'ouverture, accès à des soins non programmés),</a:t>
            </a:r>
          </a:p>
          <a:p>
            <a:r>
              <a:rPr lang="fr-FR" sz="2400" dirty="0"/>
              <a:t>Le critère socle « fonction de coordination » de l'axe « travail en équipe / coordination »,</a:t>
            </a:r>
          </a:p>
          <a:p>
            <a:r>
              <a:rPr lang="fr-FR" sz="2400" dirty="0"/>
              <a:t>Le critère socle de l'axe « système d'information ».</a:t>
            </a:r>
          </a:p>
          <a:p>
            <a:pPr marL="0" indent="0">
              <a:buNone/>
            </a:pPr>
            <a:r>
              <a:rPr lang="fr-FR" sz="2400" dirty="0"/>
              <a:t>La rémunération est fonction de l'atteinte des objectifs pour un total de 10 500 points :</a:t>
            </a:r>
          </a:p>
          <a:p>
            <a:r>
              <a:rPr lang="fr-FR" sz="2400" dirty="0"/>
              <a:t>pour le niveau socle : 7 750 points dont 2 800 pour la partie fixe et 4 950 pour la partie variable (en fonction de la patientèle et du nombre de professionnels de la structure) ;</a:t>
            </a:r>
          </a:p>
          <a:p>
            <a:r>
              <a:rPr lang="fr-FR" sz="2400" dirty="0"/>
              <a:t>pour le niveau optionnel : 2 750 points dont 1 850 pour la partie fixe et 900 pour la partie variable (en fonction de la patientèle).</a:t>
            </a:r>
          </a:p>
          <a:p>
            <a:r>
              <a:rPr lang="fr-FR" sz="2400" dirty="0"/>
              <a:t>La rémunération est valorisée par un nombre de points attribués à chaque indicateur (valeur du point = 7 €).</a:t>
            </a:r>
          </a:p>
          <a:p>
            <a:r>
              <a:rPr lang="fr-FR" sz="2400" dirty="0"/>
              <a:t>Pour la partie variable de la rémunération, le nombre de points est établi pour une patientèle de référence moyenne de 4 000 patients.</a:t>
            </a:r>
          </a:p>
          <a:p>
            <a:r>
              <a:rPr lang="fr-FR" sz="2400" dirty="0"/>
              <a:t>La rémunération peut être majorée en fonction du taux de précarité de la structure (patients bénéficiaires de la CMU-C ou de l'aide médicale d'État). Si ce taux est supérieur au taux national, une majoration égale à cette différence est applicable au montant de la rémunération.</a:t>
            </a:r>
          </a:p>
          <a:p>
            <a:r>
              <a:rPr lang="fr-FR" sz="2400" dirty="0"/>
              <a:t>La période d'observation des engagements s'effectue par année civile.</a:t>
            </a:r>
          </a:p>
          <a:p>
            <a:r>
              <a:rPr lang="fr-FR" sz="2400" dirty="0"/>
              <a:t>Le suivi du respect des engagements et le calcul de la rémunération sont proratisés en fonction de la date de signature du contrat au cours de l'année civile de référence.</a:t>
            </a:r>
          </a:p>
          <a:p>
            <a:endParaRPr lang="fr-FR" sz="2400" dirty="0"/>
          </a:p>
        </p:txBody>
      </p:sp>
      <p:sp>
        <p:nvSpPr>
          <p:cNvPr id="6" name="Espace réservé du numéro de diapositive 5">
            <a:extLst>
              <a:ext uri="{FF2B5EF4-FFF2-40B4-BE49-F238E27FC236}">
                <a16:creationId xmlns="" xmlns:a16="http://schemas.microsoft.com/office/drawing/2014/main" id="{5196DBF1-DDEB-4723-857F-1AB55EC021B2}"/>
              </a:ext>
            </a:extLst>
          </p:cNvPr>
          <p:cNvSpPr>
            <a:spLocks noGrp="1"/>
          </p:cNvSpPr>
          <p:nvPr>
            <p:ph type="sldNum" sz="quarter" idx="12"/>
          </p:nvPr>
        </p:nvSpPr>
        <p:spPr/>
        <p:txBody>
          <a:bodyPr/>
          <a:lstStyle/>
          <a:p>
            <a:fld id="{1DBFEBE0-9620-4705-82B2-9BE924DB3658}" type="slidenum">
              <a:rPr lang="fr-FR" smtClean="0"/>
              <a:t>32</a:t>
            </a:fld>
            <a:endParaRPr lang="fr-FR"/>
          </a:p>
        </p:txBody>
      </p:sp>
    </p:spTree>
    <p:extLst>
      <p:ext uri="{BB962C8B-B14F-4D97-AF65-F5344CB8AC3E}">
        <p14:creationId xmlns:p14="http://schemas.microsoft.com/office/powerpoint/2010/main" val="95906208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REMUNERATION</a:t>
            </a:r>
            <a:endParaRPr lang="fr-FR" dirty="0"/>
          </a:p>
        </p:txBody>
      </p:sp>
      <p:sp>
        <p:nvSpPr>
          <p:cNvPr id="3" name="Espace réservé du contenu 2"/>
          <p:cNvSpPr>
            <a:spLocks noGrp="1"/>
          </p:cNvSpPr>
          <p:nvPr>
            <p:ph idx="1"/>
          </p:nvPr>
        </p:nvSpPr>
        <p:spPr/>
        <p:txBody>
          <a:bodyPr/>
          <a:lstStyle/>
          <a:p>
            <a:r>
              <a:rPr lang="fr-FR" dirty="0" smtClean="0"/>
              <a:t>Bien réfléchir avant à son implication, comment va être utilisé l’argent, comment payer la coordination</a:t>
            </a:r>
          </a:p>
          <a:p>
            <a:r>
              <a:rPr lang="fr-FR" dirty="0" smtClean="0"/>
              <a:t>Les NMR financent-ils la structure, les activités nouvelles, ou bien sont-ils un bonus de rémunération?</a:t>
            </a:r>
          </a:p>
          <a:p>
            <a:r>
              <a:rPr lang="fr-FR" dirty="0" smtClean="0"/>
              <a:t>Savoir compter</a:t>
            </a:r>
            <a:r>
              <a:rPr lang="is-IS" dirty="0" smtClean="0"/>
              <a:t>…. </a:t>
            </a:r>
            <a:endParaRPr lang="fr-FR" dirty="0"/>
          </a:p>
        </p:txBody>
      </p:sp>
      <p:sp>
        <p:nvSpPr>
          <p:cNvPr id="4" name="Espace réservé du numéro de diapositive 3"/>
          <p:cNvSpPr>
            <a:spLocks noGrp="1"/>
          </p:cNvSpPr>
          <p:nvPr>
            <p:ph type="sldNum" sz="quarter" idx="12"/>
          </p:nvPr>
        </p:nvSpPr>
        <p:spPr/>
        <p:txBody>
          <a:bodyPr/>
          <a:lstStyle/>
          <a:p>
            <a:fld id="{1DBFEBE0-9620-4705-82B2-9BE924DB3658}" type="slidenum">
              <a:rPr lang="fr-FR" smtClean="0"/>
              <a:t>33</a:t>
            </a:fld>
            <a:endParaRPr lang="fr-FR"/>
          </a:p>
        </p:txBody>
      </p:sp>
    </p:spTree>
    <p:extLst>
      <p:ext uri="{BB962C8B-B14F-4D97-AF65-F5344CB8AC3E}">
        <p14:creationId xmlns:p14="http://schemas.microsoft.com/office/powerpoint/2010/main" val="1296876779"/>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p:txBody>
          <a:bodyPr/>
          <a:lstStyle/>
          <a:p>
            <a:r>
              <a:rPr lang="fr-FR" dirty="0"/>
              <a:t>2</a:t>
            </a:r>
            <a:r>
              <a:rPr lang="fr-FR" dirty="0" smtClean="0"/>
              <a:t>. Quelques exemples de MSP </a:t>
            </a:r>
            <a:endParaRPr lang="fr-FR" dirty="0"/>
          </a:p>
        </p:txBody>
      </p:sp>
      <p:sp>
        <p:nvSpPr>
          <p:cNvPr id="3" name="Sous-titre 2"/>
          <p:cNvSpPr>
            <a:spLocks noGrp="1"/>
          </p:cNvSpPr>
          <p:nvPr>
            <p:ph type="subTitle" idx="1"/>
          </p:nvPr>
        </p:nvSpPr>
        <p:spPr/>
        <p:txBody>
          <a:bodyPr/>
          <a:lstStyle/>
          <a:p>
            <a:endParaRPr lang="fr-FR" dirty="0"/>
          </a:p>
          <a:p>
            <a:r>
              <a:rPr lang="fr-FR" dirty="0" smtClean="0"/>
              <a:t>MSP Multi-Sites PDS VILLAUMED</a:t>
            </a:r>
            <a:endParaRPr lang="fr-FR" dirty="0"/>
          </a:p>
        </p:txBody>
      </p:sp>
      <p:sp>
        <p:nvSpPr>
          <p:cNvPr id="6" name="Espace réservé du numéro de diapositive 5">
            <a:extLst>
              <a:ext uri="{FF2B5EF4-FFF2-40B4-BE49-F238E27FC236}">
                <a16:creationId xmlns="" xmlns:a16="http://schemas.microsoft.com/office/drawing/2014/main" id="{33264A09-81A5-4F0D-8A62-A5C4A248AAC4}"/>
              </a:ext>
            </a:extLst>
          </p:cNvPr>
          <p:cNvSpPr>
            <a:spLocks noGrp="1"/>
          </p:cNvSpPr>
          <p:nvPr>
            <p:ph type="sldNum" sz="quarter" idx="12"/>
          </p:nvPr>
        </p:nvSpPr>
        <p:spPr/>
        <p:txBody>
          <a:bodyPr/>
          <a:lstStyle/>
          <a:p>
            <a:fld id="{1DBFEBE0-9620-4705-82B2-9BE924DB3658}" type="slidenum">
              <a:rPr lang="fr-FR" smtClean="0"/>
              <a:t>34</a:t>
            </a:fld>
            <a:endParaRPr lang="fr-FR" dirty="0"/>
          </a:p>
        </p:txBody>
      </p:sp>
    </p:spTree>
    <p:extLst>
      <p:ext uri="{BB962C8B-B14F-4D97-AF65-F5344CB8AC3E}">
        <p14:creationId xmlns:p14="http://schemas.microsoft.com/office/powerpoint/2010/main" val="1204763456"/>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VILLAUMED</a:t>
            </a:r>
            <a:endParaRPr lang="fr-FR" dirty="0"/>
          </a:p>
        </p:txBody>
      </p:sp>
      <p:sp>
        <p:nvSpPr>
          <p:cNvPr id="3" name="Espace réservé du contenu 2"/>
          <p:cNvSpPr>
            <a:spLocks noGrp="1"/>
          </p:cNvSpPr>
          <p:nvPr>
            <p:ph idx="1"/>
          </p:nvPr>
        </p:nvSpPr>
        <p:spPr>
          <a:xfrm>
            <a:off x="1306741" y="2846200"/>
            <a:ext cx="16393657" cy="7255743"/>
          </a:xfrm>
        </p:spPr>
        <p:txBody>
          <a:bodyPr>
            <a:normAutofit fontScale="92500" lnSpcReduction="10000"/>
          </a:bodyPr>
          <a:lstStyle/>
          <a:p>
            <a:r>
              <a:rPr lang="fr-FR" dirty="0" smtClean="0"/>
              <a:t>Rencontre entre 2 cabinets de médecine générale et 2 cabinets infirmiers</a:t>
            </a:r>
          </a:p>
          <a:p>
            <a:r>
              <a:rPr lang="fr-FR" dirty="0" smtClean="0"/>
              <a:t>Un logiciel Commun: WEDA</a:t>
            </a:r>
          </a:p>
          <a:p>
            <a:r>
              <a:rPr lang="fr-FR" dirty="0" smtClean="0"/>
              <a:t>Projet de soins : une couverture du territoire</a:t>
            </a:r>
          </a:p>
          <a:p>
            <a:r>
              <a:rPr lang="fr-FR" dirty="0" smtClean="0"/>
              <a:t>Qualité des soins: staffs et échanges</a:t>
            </a:r>
          </a:p>
          <a:p>
            <a:r>
              <a:rPr lang="fr-FR" dirty="0" smtClean="0"/>
              <a:t>Projets sur patients complexes (PAERPA)</a:t>
            </a:r>
          </a:p>
          <a:p>
            <a:r>
              <a:rPr lang="fr-FR" dirty="0" smtClean="0"/>
              <a:t>Education thérapeutique (ASALEE)</a:t>
            </a:r>
          </a:p>
          <a:p>
            <a:r>
              <a:rPr lang="fr-FR" dirty="0" smtClean="0"/>
              <a:t>Actions de santé publique (Paris Santé Nutrition)</a:t>
            </a:r>
          </a:p>
          <a:p>
            <a:r>
              <a:rPr lang="fr-FR" dirty="0" smtClean="0"/>
              <a:t>Formations, protocoles, réunions</a:t>
            </a:r>
            <a:r>
              <a:rPr lang="is-IS" dirty="0" smtClean="0"/>
              <a:t>…</a:t>
            </a:r>
          </a:p>
          <a:p>
            <a:r>
              <a:rPr lang="is-IS" dirty="0" smtClean="0"/>
              <a:t>Maintenant, 4 cabinets de MG (en tout 7 MG et 3 IDE)</a:t>
            </a:r>
          </a:p>
          <a:p>
            <a:r>
              <a:rPr lang="is-IS" dirty="0" smtClean="0"/>
              <a:t>EN moyenne, 6000 euros par an par médecin </a:t>
            </a:r>
            <a:endParaRPr lang="fr-FR" dirty="0"/>
          </a:p>
        </p:txBody>
      </p:sp>
      <p:sp>
        <p:nvSpPr>
          <p:cNvPr id="4" name="Espace réservé du numéro de diapositive 3"/>
          <p:cNvSpPr>
            <a:spLocks noGrp="1"/>
          </p:cNvSpPr>
          <p:nvPr>
            <p:ph type="sldNum" sz="quarter" idx="12"/>
          </p:nvPr>
        </p:nvSpPr>
        <p:spPr/>
        <p:txBody>
          <a:bodyPr/>
          <a:lstStyle/>
          <a:p>
            <a:fld id="{1DBFEBE0-9620-4705-82B2-9BE924DB3658}" type="slidenum">
              <a:rPr lang="fr-FR" smtClean="0"/>
              <a:t>35</a:t>
            </a:fld>
            <a:endParaRPr lang="fr-FR"/>
          </a:p>
        </p:txBody>
      </p:sp>
    </p:spTree>
    <p:extLst>
      <p:ext uri="{BB962C8B-B14F-4D97-AF65-F5344CB8AC3E}">
        <p14:creationId xmlns:p14="http://schemas.microsoft.com/office/powerpoint/2010/main" val="528209045"/>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p:txBody>
          <a:bodyPr/>
          <a:lstStyle/>
          <a:p>
            <a:r>
              <a:rPr lang="fr-FR" dirty="0"/>
              <a:t>2</a:t>
            </a:r>
            <a:r>
              <a:rPr lang="fr-FR" dirty="0" smtClean="0"/>
              <a:t>. Quelques exemples de MSP </a:t>
            </a:r>
            <a:endParaRPr lang="fr-FR" dirty="0"/>
          </a:p>
        </p:txBody>
      </p:sp>
      <p:sp>
        <p:nvSpPr>
          <p:cNvPr id="3" name="Sous-titre 2"/>
          <p:cNvSpPr>
            <a:spLocks noGrp="1"/>
          </p:cNvSpPr>
          <p:nvPr>
            <p:ph type="subTitle" idx="1"/>
          </p:nvPr>
        </p:nvSpPr>
        <p:spPr/>
        <p:txBody>
          <a:bodyPr/>
          <a:lstStyle/>
          <a:p>
            <a:endParaRPr lang="fr-FR" dirty="0"/>
          </a:p>
          <a:p>
            <a:r>
              <a:rPr lang="fr-FR" dirty="0" smtClean="0"/>
              <a:t>En Province</a:t>
            </a:r>
            <a:endParaRPr lang="fr-FR" dirty="0"/>
          </a:p>
        </p:txBody>
      </p:sp>
      <p:sp>
        <p:nvSpPr>
          <p:cNvPr id="6" name="Espace réservé du numéro de diapositive 5">
            <a:extLst>
              <a:ext uri="{FF2B5EF4-FFF2-40B4-BE49-F238E27FC236}">
                <a16:creationId xmlns="" xmlns:a16="http://schemas.microsoft.com/office/drawing/2014/main" id="{33264A09-81A5-4F0D-8A62-A5C4A248AAC4}"/>
              </a:ext>
            </a:extLst>
          </p:cNvPr>
          <p:cNvSpPr>
            <a:spLocks noGrp="1"/>
          </p:cNvSpPr>
          <p:nvPr>
            <p:ph type="sldNum" sz="quarter" idx="12"/>
          </p:nvPr>
        </p:nvSpPr>
        <p:spPr/>
        <p:txBody>
          <a:bodyPr/>
          <a:lstStyle/>
          <a:p>
            <a:fld id="{1DBFEBE0-9620-4705-82B2-9BE924DB3658}" type="slidenum">
              <a:rPr lang="fr-FR" smtClean="0"/>
              <a:t>36</a:t>
            </a:fld>
            <a:endParaRPr lang="fr-FR" dirty="0"/>
          </a:p>
        </p:txBody>
      </p:sp>
    </p:spTree>
    <p:extLst>
      <p:ext uri="{BB962C8B-B14F-4D97-AF65-F5344CB8AC3E}">
        <p14:creationId xmlns:p14="http://schemas.microsoft.com/office/powerpoint/2010/main" val="1660853166"/>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766737" y="180676"/>
            <a:ext cx="3257043" cy="216063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aphicFrame>
        <p:nvGraphicFramePr>
          <p:cNvPr id="3" name="Tableau 2"/>
          <p:cNvGraphicFramePr>
            <a:graphicFrameLocks noGrp="1"/>
          </p:cNvGraphicFramePr>
          <p:nvPr>
            <p:extLst/>
          </p:nvPr>
        </p:nvGraphicFramePr>
        <p:xfrm>
          <a:off x="2767821" y="743147"/>
          <a:ext cx="13975886" cy="8691391"/>
        </p:xfrm>
        <a:graphic>
          <a:graphicData uri="http://schemas.openxmlformats.org/drawingml/2006/table">
            <a:tbl>
              <a:tblPr firstRow="1" firstCol="1" bandRow="1"/>
              <a:tblGrid>
                <a:gridCol w="13975886"/>
              </a:tblGrid>
              <a:tr h="8691391">
                <a:tc>
                  <a:txBody>
                    <a:bodyPr/>
                    <a:lstStyle/>
                    <a:p>
                      <a:pPr algn="l">
                        <a:lnSpc>
                          <a:spcPct val="115000"/>
                        </a:lnSpc>
                        <a:spcAft>
                          <a:spcPts val="0"/>
                        </a:spcAft>
                        <a:tabLst>
                          <a:tab pos="659130" algn="l"/>
                        </a:tabLst>
                      </a:pPr>
                      <a:r>
                        <a:rPr lang="fr-FR" sz="500" dirty="0">
                          <a:solidFill>
                            <a:schemeClr val="accent1">
                              <a:lumMod val="50000"/>
                            </a:schemeClr>
                          </a:solidFill>
                          <a:effectLst/>
                          <a:latin typeface="Calibri"/>
                          <a:ea typeface="Calibri"/>
                          <a:cs typeface="Times New Roman"/>
                        </a:rPr>
                        <a:t> </a:t>
                      </a:r>
                      <a:endParaRPr lang="fr-FR" sz="1700" dirty="0">
                        <a:solidFill>
                          <a:schemeClr val="accent1">
                            <a:lumMod val="50000"/>
                          </a:schemeClr>
                        </a:solidFill>
                        <a:effectLst/>
                        <a:latin typeface="Calibri"/>
                        <a:ea typeface="Calibri"/>
                        <a:cs typeface="Times New Roman"/>
                      </a:endParaRPr>
                    </a:p>
                    <a:p>
                      <a:pPr algn="l">
                        <a:lnSpc>
                          <a:spcPct val="115000"/>
                        </a:lnSpc>
                        <a:spcAft>
                          <a:spcPts val="0"/>
                        </a:spcAft>
                        <a:tabLst>
                          <a:tab pos="659130" algn="l"/>
                        </a:tabLst>
                      </a:pPr>
                      <a:r>
                        <a:rPr lang="fr-FR" sz="500" dirty="0">
                          <a:solidFill>
                            <a:schemeClr val="accent1">
                              <a:lumMod val="50000"/>
                            </a:schemeClr>
                          </a:solidFill>
                          <a:effectLst/>
                          <a:latin typeface="Calibri"/>
                          <a:ea typeface="Calibri"/>
                          <a:cs typeface="Times New Roman"/>
                        </a:rPr>
                        <a:t> </a:t>
                      </a:r>
                      <a:endParaRPr lang="fr-FR" sz="1700" dirty="0">
                        <a:solidFill>
                          <a:schemeClr val="accent1">
                            <a:lumMod val="50000"/>
                          </a:schemeClr>
                        </a:solidFill>
                        <a:effectLst/>
                        <a:latin typeface="Calibri"/>
                        <a:ea typeface="Calibri"/>
                        <a:cs typeface="Times New Roman"/>
                      </a:endParaRPr>
                    </a:p>
                    <a:p>
                      <a:pPr algn="l">
                        <a:lnSpc>
                          <a:spcPct val="115000"/>
                        </a:lnSpc>
                        <a:spcAft>
                          <a:spcPts val="0"/>
                        </a:spcAft>
                        <a:tabLst>
                          <a:tab pos="659130" algn="l"/>
                        </a:tabLst>
                      </a:pPr>
                      <a:r>
                        <a:rPr lang="fr-FR" sz="1900" dirty="0" smtClean="0">
                          <a:solidFill>
                            <a:schemeClr val="accent1">
                              <a:lumMod val="50000"/>
                            </a:schemeClr>
                          </a:solidFill>
                          <a:effectLst/>
                          <a:latin typeface="Calibri"/>
                          <a:ea typeface="Calibri"/>
                          <a:cs typeface="Times New Roman"/>
                        </a:rPr>
                        <a:t>    </a:t>
                      </a:r>
                      <a:r>
                        <a:rPr lang="fr-FR" sz="1100" dirty="0" smtClean="0">
                          <a:solidFill>
                            <a:schemeClr val="accent1">
                              <a:lumMod val="50000"/>
                            </a:schemeClr>
                          </a:solidFill>
                          <a:effectLst/>
                          <a:latin typeface="Calibri"/>
                          <a:ea typeface="Calibri"/>
                          <a:cs typeface="Times New Roman"/>
                        </a:rPr>
                        <a:t> </a:t>
                      </a:r>
                      <a:endParaRPr lang="fr-FR" sz="1700" dirty="0" smtClean="0">
                        <a:solidFill>
                          <a:schemeClr val="accent1">
                            <a:lumMod val="75000"/>
                          </a:schemeClr>
                        </a:solidFill>
                        <a:effectLst/>
                        <a:latin typeface="Calibri"/>
                        <a:ea typeface="Calibri"/>
                        <a:cs typeface="Times New Roman"/>
                      </a:endParaRPr>
                    </a:p>
                    <a:p>
                      <a:pPr algn="l">
                        <a:lnSpc>
                          <a:spcPct val="115000"/>
                        </a:lnSpc>
                        <a:spcAft>
                          <a:spcPts val="0"/>
                        </a:spcAft>
                        <a:tabLst>
                          <a:tab pos="659130" algn="l"/>
                        </a:tabLst>
                      </a:pPr>
                      <a:endParaRPr kumimoji="0" lang="fr-FR" sz="1100" b="1" kern="1200" dirty="0" smtClean="0">
                        <a:solidFill>
                          <a:schemeClr val="accent1">
                            <a:lumMod val="75000"/>
                          </a:schemeClr>
                        </a:solidFill>
                        <a:effectLst/>
                        <a:latin typeface="Calibri"/>
                        <a:ea typeface="Calibri"/>
                        <a:cs typeface="Times New Roman"/>
                      </a:endParaRPr>
                    </a:p>
                    <a:p>
                      <a:pPr algn="ctr">
                        <a:lnSpc>
                          <a:spcPct val="115000"/>
                        </a:lnSpc>
                        <a:spcAft>
                          <a:spcPts val="0"/>
                        </a:spcAft>
                        <a:tabLst>
                          <a:tab pos="659130" algn="l"/>
                        </a:tabLst>
                      </a:pPr>
                      <a:r>
                        <a:rPr kumimoji="0" lang="fr-FR" sz="2500" b="1" kern="1200" dirty="0" smtClean="0">
                          <a:solidFill>
                            <a:schemeClr val="accent1">
                              <a:lumMod val="75000"/>
                            </a:schemeClr>
                          </a:solidFill>
                          <a:effectLst>
                            <a:outerShdw blurRad="38100" dist="38100" dir="2700000" algn="tl">
                              <a:srgbClr val="000000">
                                <a:alpha val="43137"/>
                              </a:srgbClr>
                            </a:outerShdw>
                          </a:effectLst>
                          <a:latin typeface="Kalinga" panose="020B0502040204020203" pitchFamily="34" charset="0"/>
                          <a:ea typeface="Calibri"/>
                          <a:cs typeface="Kalinga" panose="020B0502040204020203" pitchFamily="34" charset="0"/>
                        </a:rPr>
                        <a:t>                     </a:t>
                      </a:r>
                      <a:r>
                        <a:rPr kumimoji="0" lang="fr-FR" sz="5600" b="1" kern="1200" dirty="0" smtClean="0">
                          <a:solidFill>
                            <a:schemeClr val="accent1">
                              <a:lumMod val="75000"/>
                            </a:schemeClr>
                          </a:solidFill>
                          <a:effectLst>
                            <a:outerShdw blurRad="38100" dist="38100" dir="2700000" algn="tl">
                              <a:srgbClr val="000000">
                                <a:alpha val="43137"/>
                              </a:srgbClr>
                            </a:outerShdw>
                          </a:effectLst>
                          <a:latin typeface="Kalinga" panose="020B0502040204020203" pitchFamily="34" charset="0"/>
                          <a:ea typeface="Calibri"/>
                          <a:cs typeface="Kalinga" panose="020B0502040204020203" pitchFamily="34" charset="0"/>
                        </a:rPr>
                        <a:t>U</a:t>
                      </a:r>
                      <a:r>
                        <a:rPr kumimoji="0" lang="fr-FR" sz="3100" b="1" kern="1200" baseline="0" dirty="0" smtClean="0">
                          <a:solidFill>
                            <a:schemeClr val="accent1">
                              <a:lumMod val="75000"/>
                            </a:schemeClr>
                          </a:solidFill>
                          <a:effectLst>
                            <a:outerShdw blurRad="38100" dist="38100" dir="2700000" algn="tl">
                              <a:srgbClr val="000000">
                                <a:alpha val="43137"/>
                              </a:srgbClr>
                            </a:outerShdw>
                          </a:effectLst>
                          <a:latin typeface="Kalinga" panose="020B0502040204020203" pitchFamily="34" charset="0"/>
                          <a:ea typeface="Calibri"/>
                          <a:cs typeface="Kalinga" panose="020B0502040204020203" pitchFamily="34" charset="0"/>
                        </a:rPr>
                        <a:t>N </a:t>
                      </a:r>
                      <a:r>
                        <a:rPr kumimoji="0" lang="fr-FR" sz="5600" b="1" kern="1200" dirty="0" smtClean="0">
                          <a:solidFill>
                            <a:schemeClr val="accent1">
                              <a:lumMod val="75000"/>
                            </a:schemeClr>
                          </a:solidFill>
                          <a:effectLst>
                            <a:outerShdw blurRad="38100" dist="38100" dir="2700000" algn="tl">
                              <a:srgbClr val="000000">
                                <a:alpha val="43137"/>
                              </a:srgbClr>
                            </a:outerShdw>
                          </a:effectLst>
                          <a:latin typeface="Kalinga" panose="020B0502040204020203" pitchFamily="34" charset="0"/>
                          <a:ea typeface="Calibri"/>
                          <a:cs typeface="Kalinga" panose="020B0502040204020203" pitchFamily="34" charset="0"/>
                        </a:rPr>
                        <a:t>P</a:t>
                      </a:r>
                      <a:r>
                        <a:rPr kumimoji="0" lang="fr-FR" sz="3700" b="1" kern="1200" dirty="0" smtClean="0">
                          <a:solidFill>
                            <a:schemeClr val="accent1">
                              <a:lumMod val="75000"/>
                            </a:schemeClr>
                          </a:solidFill>
                          <a:effectLst>
                            <a:outerShdw blurRad="38100" dist="38100" dir="2700000" algn="tl">
                              <a:srgbClr val="000000">
                                <a:alpha val="43137"/>
                              </a:srgbClr>
                            </a:outerShdw>
                          </a:effectLst>
                          <a:latin typeface="Kalinga" panose="020B0502040204020203" pitchFamily="34" charset="0"/>
                          <a:ea typeface="Calibri"/>
                          <a:cs typeface="Kalinga" panose="020B0502040204020203" pitchFamily="34" charset="0"/>
                        </a:rPr>
                        <a:t>ÔLE </a:t>
                      </a:r>
                      <a:r>
                        <a:rPr kumimoji="0" lang="fr-FR" sz="5000" b="1" kern="1200" dirty="0" smtClean="0">
                          <a:solidFill>
                            <a:schemeClr val="accent1">
                              <a:lumMod val="75000"/>
                            </a:schemeClr>
                          </a:solidFill>
                          <a:effectLst>
                            <a:outerShdw blurRad="38100" dist="38100" dir="2700000" algn="tl">
                              <a:srgbClr val="000000">
                                <a:alpha val="43137"/>
                              </a:srgbClr>
                            </a:outerShdw>
                          </a:effectLst>
                          <a:latin typeface="Kalinga" panose="020B0502040204020203" pitchFamily="34" charset="0"/>
                          <a:ea typeface="Calibri"/>
                          <a:cs typeface="Kalinga" panose="020B0502040204020203" pitchFamily="34" charset="0"/>
                        </a:rPr>
                        <a:t>D</a:t>
                      </a:r>
                      <a:r>
                        <a:rPr kumimoji="0" lang="fr-FR" sz="3700" b="1" kern="1200" dirty="0" smtClean="0">
                          <a:solidFill>
                            <a:schemeClr val="accent1">
                              <a:lumMod val="75000"/>
                            </a:schemeClr>
                          </a:solidFill>
                          <a:effectLst>
                            <a:outerShdw blurRad="38100" dist="38100" dir="2700000" algn="tl">
                              <a:srgbClr val="000000">
                                <a:alpha val="43137"/>
                              </a:srgbClr>
                            </a:outerShdw>
                          </a:effectLst>
                          <a:latin typeface="Kalinga" panose="020B0502040204020203" pitchFamily="34" charset="0"/>
                          <a:ea typeface="Calibri"/>
                          <a:cs typeface="Kalinga" panose="020B0502040204020203" pitchFamily="34" charset="0"/>
                        </a:rPr>
                        <a:t>E</a:t>
                      </a:r>
                      <a:r>
                        <a:rPr kumimoji="0" lang="fr-FR" sz="5600" b="1" kern="1200" dirty="0" smtClean="0">
                          <a:solidFill>
                            <a:schemeClr val="accent1">
                              <a:lumMod val="75000"/>
                            </a:schemeClr>
                          </a:solidFill>
                          <a:effectLst>
                            <a:outerShdw blurRad="38100" dist="38100" dir="2700000" algn="tl">
                              <a:srgbClr val="000000">
                                <a:alpha val="43137"/>
                              </a:srgbClr>
                            </a:outerShdw>
                          </a:effectLst>
                          <a:latin typeface="Kalinga" panose="020B0502040204020203" pitchFamily="34" charset="0"/>
                          <a:ea typeface="Calibri"/>
                          <a:cs typeface="Kalinga" panose="020B0502040204020203" pitchFamily="34" charset="0"/>
                        </a:rPr>
                        <a:t> S</a:t>
                      </a:r>
                      <a:r>
                        <a:rPr kumimoji="0" lang="fr-FR" sz="3700" b="1" kern="1200" dirty="0" smtClean="0">
                          <a:solidFill>
                            <a:schemeClr val="accent1">
                              <a:lumMod val="75000"/>
                            </a:schemeClr>
                          </a:solidFill>
                          <a:effectLst>
                            <a:outerShdw blurRad="38100" dist="38100" dir="2700000" algn="tl">
                              <a:srgbClr val="000000">
                                <a:alpha val="43137"/>
                              </a:srgbClr>
                            </a:outerShdw>
                          </a:effectLst>
                          <a:latin typeface="Kalinga" panose="020B0502040204020203" pitchFamily="34" charset="0"/>
                          <a:ea typeface="Calibri"/>
                          <a:cs typeface="Kalinga" panose="020B0502040204020203" pitchFamily="34" charset="0"/>
                        </a:rPr>
                        <a:t>ANTÉ</a:t>
                      </a:r>
                      <a:r>
                        <a:rPr kumimoji="0" lang="fr-FR" sz="5600" b="1" kern="1200" dirty="0" smtClean="0">
                          <a:solidFill>
                            <a:schemeClr val="accent1">
                              <a:lumMod val="75000"/>
                            </a:schemeClr>
                          </a:solidFill>
                          <a:effectLst>
                            <a:outerShdw blurRad="38100" dist="38100" dir="2700000" algn="tl">
                              <a:srgbClr val="000000">
                                <a:alpha val="43137"/>
                              </a:srgbClr>
                            </a:outerShdw>
                          </a:effectLst>
                          <a:latin typeface="Kalinga" panose="020B0502040204020203" pitchFamily="34" charset="0"/>
                          <a:ea typeface="Calibri"/>
                          <a:cs typeface="Kalinga" panose="020B0502040204020203" pitchFamily="34" charset="0"/>
                        </a:rPr>
                        <a:t> L</a:t>
                      </a:r>
                      <a:r>
                        <a:rPr kumimoji="0" lang="fr-FR" sz="3700" b="1" kern="1200" dirty="0" smtClean="0">
                          <a:solidFill>
                            <a:schemeClr val="accent1">
                              <a:lumMod val="75000"/>
                            </a:schemeClr>
                          </a:solidFill>
                          <a:effectLst>
                            <a:outerShdw blurRad="38100" dist="38100" dir="2700000" algn="tl">
                              <a:srgbClr val="000000">
                                <a:alpha val="43137"/>
                              </a:srgbClr>
                            </a:outerShdw>
                          </a:effectLst>
                          <a:latin typeface="Kalinga" panose="020B0502040204020203" pitchFamily="34" charset="0"/>
                          <a:ea typeface="Calibri"/>
                          <a:cs typeface="Kalinga" panose="020B0502040204020203" pitchFamily="34" charset="0"/>
                        </a:rPr>
                        <a:t>IBERAL</a:t>
                      </a:r>
                      <a:r>
                        <a:rPr kumimoji="0" lang="fr-FR" sz="5600" b="1" kern="1200" baseline="0" dirty="0" smtClean="0">
                          <a:solidFill>
                            <a:schemeClr val="accent1">
                              <a:lumMod val="75000"/>
                            </a:schemeClr>
                          </a:solidFill>
                          <a:effectLst>
                            <a:outerShdw blurRad="38100" dist="38100" dir="2700000" algn="tl">
                              <a:srgbClr val="000000">
                                <a:alpha val="43137"/>
                              </a:srgbClr>
                            </a:outerShdw>
                          </a:effectLst>
                          <a:latin typeface="Kalinga" panose="020B0502040204020203" pitchFamily="34" charset="0"/>
                          <a:ea typeface="Calibri"/>
                          <a:cs typeface="Kalinga" panose="020B0502040204020203" pitchFamily="34" charset="0"/>
                        </a:rPr>
                        <a:t> </a:t>
                      </a:r>
                    </a:p>
                    <a:p>
                      <a:pPr algn="ctr">
                        <a:lnSpc>
                          <a:spcPct val="115000"/>
                        </a:lnSpc>
                        <a:spcAft>
                          <a:spcPts val="0"/>
                        </a:spcAft>
                        <a:tabLst>
                          <a:tab pos="659130" algn="l"/>
                        </a:tabLst>
                      </a:pPr>
                      <a:r>
                        <a:rPr kumimoji="0" lang="fr-FR" sz="5000" b="1" kern="1200" baseline="0" dirty="0" smtClean="0">
                          <a:solidFill>
                            <a:schemeClr val="accent1">
                              <a:lumMod val="75000"/>
                            </a:schemeClr>
                          </a:solidFill>
                          <a:effectLst>
                            <a:outerShdw blurRad="38100" dist="38100" dir="2700000" algn="tl">
                              <a:srgbClr val="000000">
                                <a:alpha val="43137"/>
                              </a:srgbClr>
                            </a:outerShdw>
                          </a:effectLst>
                          <a:latin typeface="Kalinga" panose="020B0502040204020203" pitchFamily="34" charset="0"/>
                          <a:ea typeface="Calibri"/>
                          <a:cs typeface="Kalinga" panose="020B0502040204020203" pitchFamily="34" charset="0"/>
                        </a:rPr>
                        <a:t>           D</a:t>
                      </a:r>
                      <a:r>
                        <a:rPr kumimoji="0" lang="fr-FR" sz="3700" b="1" kern="1200" baseline="0" dirty="0" smtClean="0">
                          <a:solidFill>
                            <a:schemeClr val="accent1">
                              <a:lumMod val="75000"/>
                            </a:schemeClr>
                          </a:solidFill>
                          <a:effectLst>
                            <a:outerShdw blurRad="38100" dist="38100" dir="2700000" algn="tl">
                              <a:srgbClr val="000000">
                                <a:alpha val="43137"/>
                              </a:srgbClr>
                            </a:outerShdw>
                          </a:effectLst>
                          <a:latin typeface="Kalinga" panose="020B0502040204020203" pitchFamily="34" charset="0"/>
                          <a:ea typeface="Calibri"/>
                          <a:cs typeface="Kalinga" panose="020B0502040204020203" pitchFamily="34" charset="0"/>
                        </a:rPr>
                        <a:t>E  </a:t>
                      </a:r>
                      <a:r>
                        <a:rPr kumimoji="0" lang="fr-FR" sz="6200" b="1" kern="1200" baseline="0" dirty="0" smtClean="0">
                          <a:solidFill>
                            <a:schemeClr val="accent1">
                              <a:lumMod val="75000"/>
                            </a:schemeClr>
                          </a:solidFill>
                          <a:effectLst>
                            <a:outerShdw blurRad="38100" dist="38100" dir="2700000" algn="tl">
                              <a:srgbClr val="000000">
                                <a:alpha val="43137"/>
                              </a:srgbClr>
                            </a:outerShdw>
                          </a:effectLst>
                          <a:latin typeface="Kalinga" panose="020B0502040204020203" pitchFamily="34" charset="0"/>
                          <a:ea typeface="Calibri"/>
                          <a:cs typeface="Kalinga" panose="020B0502040204020203" pitchFamily="34" charset="0"/>
                        </a:rPr>
                        <a:t>59</a:t>
                      </a:r>
                      <a:r>
                        <a:rPr kumimoji="0" lang="fr-FR" sz="3700" b="1" kern="1200" baseline="0" dirty="0" smtClean="0">
                          <a:solidFill>
                            <a:schemeClr val="accent1">
                              <a:lumMod val="75000"/>
                            </a:schemeClr>
                          </a:solidFill>
                          <a:effectLst>
                            <a:outerShdw blurRad="38100" dist="38100" dir="2700000" algn="tl">
                              <a:srgbClr val="000000">
                                <a:alpha val="43137"/>
                              </a:srgbClr>
                            </a:outerShdw>
                          </a:effectLst>
                          <a:latin typeface="Kalinga" panose="020B0502040204020203" pitchFamily="34" charset="0"/>
                          <a:ea typeface="Calibri"/>
                          <a:cs typeface="Kalinga" panose="020B0502040204020203" pitchFamily="34" charset="0"/>
                        </a:rPr>
                        <a:t>  </a:t>
                      </a:r>
                      <a:r>
                        <a:rPr kumimoji="0" lang="fr-FR" sz="5600" b="1" kern="1200" baseline="0" dirty="0" smtClean="0">
                          <a:solidFill>
                            <a:schemeClr val="accent1">
                              <a:lumMod val="75000"/>
                            </a:schemeClr>
                          </a:solidFill>
                          <a:effectLst>
                            <a:outerShdw blurRad="38100" dist="38100" dir="2700000" algn="tl">
                              <a:srgbClr val="000000">
                                <a:alpha val="43137"/>
                              </a:srgbClr>
                            </a:outerShdw>
                          </a:effectLst>
                          <a:latin typeface="Kalinga" panose="020B0502040204020203" pitchFamily="34" charset="0"/>
                          <a:ea typeface="Calibri"/>
                          <a:cs typeface="Kalinga" panose="020B0502040204020203" pitchFamily="34" charset="0"/>
                        </a:rPr>
                        <a:t>P</a:t>
                      </a:r>
                      <a:r>
                        <a:rPr kumimoji="0" lang="fr-FR" sz="3700" b="1" kern="1200" baseline="0" dirty="0" smtClean="0">
                          <a:solidFill>
                            <a:schemeClr val="accent1">
                              <a:lumMod val="75000"/>
                            </a:schemeClr>
                          </a:solidFill>
                          <a:effectLst>
                            <a:outerShdw blurRad="38100" dist="38100" dir="2700000" algn="tl">
                              <a:srgbClr val="000000">
                                <a:alpha val="43137"/>
                              </a:srgbClr>
                            </a:outerShdw>
                          </a:effectLst>
                          <a:latin typeface="Kalinga" panose="020B0502040204020203" pitchFamily="34" charset="0"/>
                          <a:ea typeface="Calibri"/>
                          <a:cs typeface="Kalinga" panose="020B0502040204020203" pitchFamily="34" charset="0"/>
                        </a:rPr>
                        <a:t>ROFESSIONNELS </a:t>
                      </a:r>
                      <a:r>
                        <a:rPr kumimoji="0" lang="fr-FR" sz="5000" b="1" kern="1200" baseline="0" dirty="0" smtClean="0">
                          <a:solidFill>
                            <a:schemeClr val="accent1">
                              <a:lumMod val="75000"/>
                            </a:schemeClr>
                          </a:solidFill>
                          <a:effectLst>
                            <a:outerShdw blurRad="38100" dist="38100" dir="2700000" algn="tl">
                              <a:srgbClr val="000000">
                                <a:alpha val="43137"/>
                              </a:srgbClr>
                            </a:outerShdw>
                          </a:effectLst>
                          <a:latin typeface="Kalinga" panose="020B0502040204020203" pitchFamily="34" charset="0"/>
                          <a:ea typeface="Calibri"/>
                          <a:cs typeface="Kalinga" panose="020B0502040204020203" pitchFamily="34" charset="0"/>
                        </a:rPr>
                        <a:t>D</a:t>
                      </a:r>
                      <a:r>
                        <a:rPr kumimoji="0" lang="fr-FR" sz="3700" b="1" kern="1200" baseline="0" dirty="0" smtClean="0">
                          <a:solidFill>
                            <a:schemeClr val="accent1">
                              <a:lumMod val="75000"/>
                            </a:schemeClr>
                          </a:solidFill>
                          <a:effectLst>
                            <a:outerShdw blurRad="38100" dist="38100" dir="2700000" algn="tl">
                              <a:srgbClr val="000000">
                                <a:alpha val="43137"/>
                              </a:srgbClr>
                            </a:outerShdw>
                          </a:effectLst>
                          <a:latin typeface="Kalinga" panose="020B0502040204020203" pitchFamily="34" charset="0"/>
                          <a:ea typeface="Calibri"/>
                          <a:cs typeface="Kalinga" panose="020B0502040204020203" pitchFamily="34" charset="0"/>
                        </a:rPr>
                        <a:t>E </a:t>
                      </a:r>
                      <a:r>
                        <a:rPr kumimoji="0" lang="fr-FR" sz="5600" b="1" kern="1200" baseline="0" dirty="0" smtClean="0">
                          <a:solidFill>
                            <a:schemeClr val="accent1">
                              <a:lumMod val="75000"/>
                            </a:schemeClr>
                          </a:solidFill>
                          <a:effectLst>
                            <a:outerShdw blurRad="38100" dist="38100" dir="2700000" algn="tl">
                              <a:srgbClr val="000000">
                                <a:alpha val="43137"/>
                              </a:srgbClr>
                            </a:outerShdw>
                          </a:effectLst>
                          <a:latin typeface="Kalinga" panose="020B0502040204020203" pitchFamily="34" charset="0"/>
                          <a:ea typeface="Calibri"/>
                          <a:cs typeface="Kalinga" panose="020B0502040204020203" pitchFamily="34" charset="0"/>
                        </a:rPr>
                        <a:t>S</a:t>
                      </a:r>
                      <a:r>
                        <a:rPr kumimoji="0" lang="fr-FR" sz="3700" b="1" kern="1200" baseline="0" dirty="0" smtClean="0">
                          <a:solidFill>
                            <a:schemeClr val="accent1">
                              <a:lumMod val="75000"/>
                            </a:schemeClr>
                          </a:solidFill>
                          <a:effectLst>
                            <a:outerShdw blurRad="38100" dist="38100" dir="2700000" algn="tl">
                              <a:srgbClr val="000000">
                                <a:alpha val="43137"/>
                              </a:srgbClr>
                            </a:outerShdw>
                          </a:effectLst>
                          <a:latin typeface="Kalinga" panose="020B0502040204020203" pitchFamily="34" charset="0"/>
                          <a:ea typeface="Calibri"/>
                          <a:cs typeface="Kalinga" panose="020B0502040204020203" pitchFamily="34" charset="0"/>
                        </a:rPr>
                        <a:t>ANTE</a:t>
                      </a:r>
                      <a:endParaRPr kumimoji="0" lang="fr-FR" sz="5000" b="1" kern="1200" baseline="0" dirty="0" smtClean="0">
                        <a:solidFill>
                          <a:schemeClr val="accent1">
                            <a:lumMod val="75000"/>
                          </a:schemeClr>
                        </a:solidFill>
                        <a:effectLst>
                          <a:outerShdw blurRad="38100" dist="38100" dir="2700000" algn="tl">
                            <a:srgbClr val="000000">
                              <a:alpha val="43137"/>
                            </a:srgbClr>
                          </a:outerShdw>
                        </a:effectLst>
                        <a:latin typeface="Kalinga" panose="020B0502040204020203" pitchFamily="34" charset="0"/>
                        <a:ea typeface="Calibri"/>
                        <a:cs typeface="Kalinga" panose="020B0502040204020203" pitchFamily="34" charset="0"/>
                      </a:endParaRPr>
                    </a:p>
                    <a:p>
                      <a:r>
                        <a:rPr kumimoji="0" lang="fr-FR" sz="2300" kern="1200" dirty="0" smtClean="0">
                          <a:solidFill>
                            <a:schemeClr val="accent1">
                              <a:lumMod val="75000"/>
                            </a:schemeClr>
                          </a:solidFill>
                          <a:effectLst/>
                          <a:latin typeface="Kalinga" panose="020B0502040204020203" pitchFamily="34" charset="0"/>
                          <a:ea typeface="+mn-ea"/>
                          <a:cs typeface="Kalinga" panose="020B0502040204020203" pitchFamily="34" charset="0"/>
                        </a:rPr>
                        <a:t>                                          </a:t>
                      </a:r>
                    </a:p>
                    <a:p>
                      <a:r>
                        <a:rPr kumimoji="0" lang="fr-FR" sz="2300" kern="1200" dirty="0" smtClean="0">
                          <a:solidFill>
                            <a:schemeClr val="accent1">
                              <a:lumMod val="75000"/>
                            </a:schemeClr>
                          </a:solidFill>
                          <a:effectLst/>
                          <a:latin typeface="Kalinga" panose="020B0502040204020203" pitchFamily="34" charset="0"/>
                          <a:ea typeface="+mn-ea"/>
                          <a:cs typeface="Kalinga" panose="020B0502040204020203" pitchFamily="34" charset="0"/>
                        </a:rPr>
                        <a:t>  </a:t>
                      </a:r>
                      <a:r>
                        <a:rPr kumimoji="0" lang="fr-FR" sz="3000" kern="1200" dirty="0" smtClean="0">
                          <a:solidFill>
                            <a:schemeClr val="accent1">
                              <a:lumMod val="75000"/>
                            </a:schemeClr>
                          </a:solidFill>
                          <a:effectLst/>
                          <a:latin typeface="Kalinga" panose="020B0502040204020203" pitchFamily="34" charset="0"/>
                          <a:ea typeface="+mn-ea"/>
                          <a:cs typeface="Kalinga" panose="020B0502040204020203" pitchFamily="34" charset="0"/>
                        </a:rPr>
                        <a:t>          </a:t>
                      </a:r>
                    </a:p>
                    <a:p>
                      <a:r>
                        <a:rPr kumimoji="0" lang="fr-FR" sz="3000" kern="1200" baseline="0" dirty="0" smtClean="0">
                          <a:solidFill>
                            <a:schemeClr val="accent1">
                              <a:lumMod val="75000"/>
                            </a:schemeClr>
                          </a:solidFill>
                          <a:effectLst/>
                          <a:latin typeface="Kalinga" panose="020B0502040204020203" pitchFamily="34" charset="0"/>
                          <a:ea typeface="+mn-ea"/>
                          <a:cs typeface="Kalinga" panose="020B0502040204020203" pitchFamily="34" charset="0"/>
                        </a:rPr>
                        <a:t>      </a:t>
                      </a:r>
                      <a:r>
                        <a:rPr kumimoji="0" lang="fr-FR" sz="3700" kern="1200" dirty="0" smtClean="0">
                          <a:solidFill>
                            <a:schemeClr val="accent1">
                              <a:lumMod val="75000"/>
                            </a:schemeClr>
                          </a:solidFill>
                          <a:effectLst/>
                          <a:latin typeface="Kalinga" panose="020B0502040204020203" pitchFamily="34" charset="0"/>
                          <a:ea typeface="+mn-ea"/>
                          <a:cs typeface="Kalinga" panose="020B0502040204020203" pitchFamily="34" charset="0"/>
                        </a:rPr>
                        <a:t>Répartition des professionnels de santé de la</a:t>
                      </a:r>
                      <a:r>
                        <a:rPr kumimoji="0" lang="fr-FR" sz="3700" kern="1200" baseline="0" dirty="0" smtClean="0">
                          <a:solidFill>
                            <a:schemeClr val="accent1">
                              <a:lumMod val="75000"/>
                            </a:schemeClr>
                          </a:solidFill>
                          <a:effectLst/>
                          <a:latin typeface="Kalinga" panose="020B0502040204020203" pitchFamily="34" charset="0"/>
                          <a:ea typeface="+mn-ea"/>
                          <a:cs typeface="Kalinga" panose="020B0502040204020203" pitchFamily="34" charset="0"/>
                        </a:rPr>
                        <a:t> SISA </a:t>
                      </a:r>
                      <a:r>
                        <a:rPr kumimoji="0" lang="fr-FR" sz="3700" kern="1200" dirty="0" smtClean="0">
                          <a:solidFill>
                            <a:schemeClr val="accent1">
                              <a:lumMod val="75000"/>
                            </a:schemeClr>
                          </a:solidFill>
                          <a:effectLst/>
                          <a:latin typeface="Kalinga" panose="020B0502040204020203" pitchFamily="34" charset="0"/>
                          <a:ea typeface="+mn-ea"/>
                          <a:cs typeface="Kalinga" panose="020B0502040204020203" pitchFamily="34" charset="0"/>
                        </a:rPr>
                        <a:t>:</a:t>
                      </a:r>
                    </a:p>
                    <a:p>
                      <a:endParaRPr kumimoji="0" lang="fr-FR" sz="800" kern="1200" dirty="0" smtClean="0">
                        <a:solidFill>
                          <a:schemeClr val="accent1">
                            <a:lumMod val="75000"/>
                          </a:schemeClr>
                        </a:solidFill>
                        <a:effectLst/>
                        <a:latin typeface="Kalinga" panose="020B0502040204020203" pitchFamily="34" charset="0"/>
                        <a:ea typeface="+mn-ea"/>
                        <a:cs typeface="Kalinga" panose="020B0502040204020203" pitchFamily="34" charset="0"/>
                      </a:endParaRPr>
                    </a:p>
                    <a:p>
                      <a:pPr lvl="2"/>
                      <a:endParaRPr kumimoji="0" lang="fr-FR" sz="800" kern="1200" dirty="0" smtClean="0">
                        <a:solidFill>
                          <a:schemeClr val="accent1">
                            <a:lumMod val="75000"/>
                          </a:schemeClr>
                        </a:solidFill>
                        <a:effectLst/>
                        <a:latin typeface="Kalinga" panose="020B0502040204020203" pitchFamily="34" charset="0"/>
                        <a:ea typeface="+mn-ea"/>
                        <a:cs typeface="Kalinga" panose="020B0502040204020203" pitchFamily="34" charset="0"/>
                      </a:endParaRPr>
                    </a:p>
                    <a:p>
                      <a:pPr lvl="3"/>
                      <a:endParaRPr kumimoji="0" lang="fr-FR" sz="800" kern="1200" dirty="0" smtClean="0">
                        <a:solidFill>
                          <a:schemeClr val="accent1">
                            <a:lumMod val="75000"/>
                          </a:schemeClr>
                        </a:solidFill>
                        <a:effectLst/>
                        <a:latin typeface="Kalinga" panose="020B0502040204020203" pitchFamily="34" charset="0"/>
                        <a:ea typeface="+mn-ea"/>
                        <a:cs typeface="Kalinga" panose="020B0502040204020203" pitchFamily="34" charset="0"/>
                      </a:endParaRPr>
                    </a:p>
                    <a:p>
                      <a:pPr marL="2283863" lvl="5" indent="627063"/>
                      <a:r>
                        <a:rPr kumimoji="0" lang="fr-FR" sz="3000" kern="1200" dirty="0" smtClean="0">
                          <a:solidFill>
                            <a:schemeClr val="accent1">
                              <a:lumMod val="75000"/>
                            </a:schemeClr>
                          </a:solidFill>
                          <a:effectLst/>
                          <a:latin typeface="Kalinga" panose="020B0502040204020203" pitchFamily="34" charset="0"/>
                          <a:ea typeface="+mn-ea"/>
                          <a:cs typeface="Kalinga" panose="020B0502040204020203" pitchFamily="34" charset="0"/>
                        </a:rPr>
                        <a:t>-</a:t>
                      </a:r>
                      <a:r>
                        <a:rPr kumimoji="0" lang="fr-FR" sz="3000" kern="1200" baseline="0" dirty="0" smtClean="0">
                          <a:solidFill>
                            <a:schemeClr val="accent1">
                              <a:lumMod val="75000"/>
                            </a:schemeClr>
                          </a:solidFill>
                          <a:effectLst/>
                          <a:latin typeface="Kalinga" panose="020B0502040204020203" pitchFamily="34" charset="0"/>
                          <a:ea typeface="+mn-ea"/>
                          <a:cs typeface="Kalinga" panose="020B0502040204020203" pitchFamily="34" charset="0"/>
                        </a:rPr>
                        <a:t>     </a:t>
                      </a:r>
                      <a:r>
                        <a:rPr kumimoji="0" lang="fr-FR" sz="2500" kern="1200" dirty="0" smtClean="0">
                          <a:solidFill>
                            <a:schemeClr val="accent1">
                              <a:lumMod val="75000"/>
                            </a:schemeClr>
                          </a:solidFill>
                          <a:effectLst/>
                          <a:latin typeface="Kalinga" panose="020B0502040204020203" pitchFamily="34" charset="0"/>
                          <a:ea typeface="+mn-ea"/>
                          <a:cs typeface="Kalinga" panose="020B0502040204020203" pitchFamily="34" charset="0"/>
                        </a:rPr>
                        <a:t>16  Médecins généralistes</a:t>
                      </a:r>
                    </a:p>
                    <a:p>
                      <a:pPr marL="2283863" lvl="5" indent="627063"/>
                      <a:endParaRPr kumimoji="0" lang="fr-FR" sz="600" kern="1200" dirty="0" smtClean="0">
                        <a:solidFill>
                          <a:schemeClr val="accent1">
                            <a:lumMod val="75000"/>
                          </a:schemeClr>
                        </a:solidFill>
                        <a:effectLst/>
                        <a:latin typeface="Kalinga" panose="020B0502040204020203" pitchFamily="34" charset="0"/>
                        <a:ea typeface="+mn-ea"/>
                        <a:cs typeface="Kalinga" panose="020B0502040204020203" pitchFamily="34" charset="0"/>
                      </a:endParaRPr>
                    </a:p>
                    <a:p>
                      <a:pPr marL="3272876" lvl="5" indent="-361950">
                        <a:buFontTx/>
                        <a:buChar char="-"/>
                      </a:pPr>
                      <a:r>
                        <a:rPr kumimoji="0" lang="fr-FR" sz="2500" kern="1200" dirty="0" smtClean="0">
                          <a:solidFill>
                            <a:schemeClr val="accent1">
                              <a:lumMod val="75000"/>
                            </a:schemeClr>
                          </a:solidFill>
                          <a:effectLst/>
                          <a:latin typeface="Kalinga" panose="020B0502040204020203" pitchFamily="34" charset="0"/>
                          <a:ea typeface="+mn-ea"/>
                          <a:cs typeface="Kalinga" panose="020B0502040204020203" pitchFamily="34" charset="0"/>
                        </a:rPr>
                        <a:t>  9   Médecins spécialistes dont </a:t>
                      </a:r>
                    </a:p>
                    <a:p>
                      <a:pPr marL="3272876" lvl="5" indent="-361950">
                        <a:buFontTx/>
                        <a:buChar char="-"/>
                      </a:pPr>
                      <a:endParaRPr kumimoji="0" lang="fr-FR" sz="200" kern="1200" dirty="0" smtClean="0">
                        <a:solidFill>
                          <a:schemeClr val="accent1">
                            <a:lumMod val="75000"/>
                          </a:schemeClr>
                        </a:solidFill>
                        <a:effectLst/>
                        <a:latin typeface="Kalinga" panose="020B0502040204020203" pitchFamily="34" charset="0"/>
                        <a:ea typeface="+mn-ea"/>
                        <a:cs typeface="Kalinga" panose="020B0502040204020203" pitchFamily="34" charset="0"/>
                      </a:endParaRPr>
                    </a:p>
                    <a:p>
                      <a:pPr marL="3272876" lvl="5" indent="-361950">
                        <a:buFontTx/>
                        <a:buChar char="-"/>
                      </a:pPr>
                      <a:endParaRPr kumimoji="0" lang="fr-FR" sz="200" kern="1200" dirty="0" smtClean="0">
                        <a:solidFill>
                          <a:schemeClr val="accent1">
                            <a:lumMod val="75000"/>
                          </a:schemeClr>
                        </a:solidFill>
                        <a:effectLst/>
                        <a:latin typeface="Kalinga" panose="020B0502040204020203" pitchFamily="34" charset="0"/>
                        <a:ea typeface="+mn-ea"/>
                        <a:cs typeface="Kalinga" panose="020B0502040204020203" pitchFamily="34" charset="0"/>
                      </a:endParaRPr>
                    </a:p>
                    <a:p>
                      <a:pPr marL="3985663" lvl="5" indent="446088">
                        <a:buFont typeface="Wingdings" panose="05000000000000000000" pitchFamily="2" charset="2"/>
                        <a:buChar char="§"/>
                      </a:pPr>
                      <a:r>
                        <a:rPr kumimoji="0" lang="fr-FR" sz="2500" kern="1200" dirty="0" smtClean="0">
                          <a:solidFill>
                            <a:schemeClr val="accent1">
                              <a:lumMod val="75000"/>
                            </a:schemeClr>
                          </a:solidFill>
                          <a:effectLst/>
                          <a:latin typeface="Kalinga" panose="020B0502040204020203" pitchFamily="34" charset="0"/>
                          <a:ea typeface="+mn-ea"/>
                          <a:cs typeface="Kalinga" panose="020B0502040204020203" pitchFamily="34" charset="0"/>
                        </a:rPr>
                        <a:t>2 Médecins dermatologues </a:t>
                      </a:r>
                    </a:p>
                    <a:p>
                      <a:pPr marL="3985663" lvl="5" indent="360363">
                        <a:buFont typeface="Wingdings" panose="05000000000000000000" pitchFamily="2" charset="2"/>
                        <a:buChar char="§"/>
                      </a:pPr>
                      <a:r>
                        <a:rPr kumimoji="0" lang="fr-FR" sz="2500" kern="1200" dirty="0" smtClean="0">
                          <a:solidFill>
                            <a:schemeClr val="accent1">
                              <a:lumMod val="75000"/>
                            </a:schemeClr>
                          </a:solidFill>
                          <a:effectLst/>
                          <a:latin typeface="Kalinga" panose="020B0502040204020203" pitchFamily="34" charset="0"/>
                          <a:ea typeface="+mn-ea"/>
                          <a:cs typeface="Kalinga" panose="020B0502040204020203" pitchFamily="34" charset="0"/>
                        </a:rPr>
                        <a:t> 7 Médecins radiologues</a:t>
                      </a:r>
                    </a:p>
                    <a:p>
                      <a:pPr marL="3985663" lvl="5" indent="0">
                        <a:buFont typeface="Wingdings" panose="05000000000000000000" pitchFamily="2" charset="2"/>
                        <a:buNone/>
                      </a:pPr>
                      <a:endParaRPr kumimoji="0" lang="fr-FR" sz="600" kern="1200" dirty="0" smtClean="0">
                        <a:solidFill>
                          <a:schemeClr val="accent1">
                            <a:lumMod val="75000"/>
                          </a:schemeClr>
                        </a:solidFill>
                        <a:effectLst/>
                        <a:latin typeface="Kalinga" panose="020B0502040204020203" pitchFamily="34" charset="0"/>
                        <a:ea typeface="+mn-ea"/>
                        <a:cs typeface="Kalinga" panose="020B0502040204020203" pitchFamily="34" charset="0"/>
                      </a:endParaRPr>
                    </a:p>
                    <a:p>
                      <a:pPr marL="3272876" lvl="5" indent="-361950">
                        <a:buFontTx/>
                        <a:buChar char="-"/>
                      </a:pPr>
                      <a:r>
                        <a:rPr kumimoji="0" lang="fr-FR" sz="2500" kern="1200" dirty="0" smtClean="0">
                          <a:solidFill>
                            <a:schemeClr val="accent1">
                              <a:lumMod val="75000"/>
                            </a:schemeClr>
                          </a:solidFill>
                          <a:effectLst/>
                          <a:latin typeface="Kalinga" panose="020B0502040204020203" pitchFamily="34" charset="0"/>
                          <a:ea typeface="+mn-ea"/>
                          <a:cs typeface="Kalinga" panose="020B0502040204020203" pitchFamily="34" charset="0"/>
                        </a:rPr>
                        <a:t>17  Infirmières</a:t>
                      </a:r>
                    </a:p>
                    <a:p>
                      <a:pPr marL="2569613" lvl="5" indent="-285750">
                        <a:buFontTx/>
                        <a:buChar char="-"/>
                      </a:pPr>
                      <a:endParaRPr kumimoji="0" lang="fr-FR" sz="600" kern="1200" dirty="0" smtClean="0">
                        <a:solidFill>
                          <a:schemeClr val="accent1">
                            <a:lumMod val="75000"/>
                          </a:schemeClr>
                        </a:solidFill>
                        <a:effectLst/>
                        <a:latin typeface="Kalinga" panose="020B0502040204020203" pitchFamily="34" charset="0"/>
                        <a:ea typeface="+mn-ea"/>
                        <a:cs typeface="Kalinga" panose="020B0502040204020203" pitchFamily="34" charset="0"/>
                      </a:endParaRPr>
                    </a:p>
                    <a:p>
                      <a:pPr marL="3272876" lvl="5" indent="-361950">
                        <a:buFontTx/>
                        <a:buChar char="-"/>
                      </a:pPr>
                      <a:r>
                        <a:rPr kumimoji="0" lang="fr-FR" sz="2500" kern="1200" dirty="0" smtClean="0">
                          <a:solidFill>
                            <a:schemeClr val="accent1">
                              <a:lumMod val="75000"/>
                            </a:schemeClr>
                          </a:solidFill>
                          <a:effectLst/>
                          <a:latin typeface="Kalinga" panose="020B0502040204020203" pitchFamily="34" charset="0"/>
                          <a:ea typeface="+mn-ea"/>
                          <a:cs typeface="Kalinga" panose="020B0502040204020203" pitchFamily="34" charset="0"/>
                        </a:rPr>
                        <a:t>  3  Kinésithérapeutes</a:t>
                      </a:r>
                    </a:p>
                    <a:p>
                      <a:pPr marL="2569613" lvl="5" indent="-285750">
                        <a:buFontTx/>
                        <a:buChar char="-"/>
                      </a:pPr>
                      <a:endParaRPr kumimoji="0" lang="fr-FR" sz="600" kern="1200" dirty="0" smtClean="0">
                        <a:solidFill>
                          <a:schemeClr val="accent1">
                            <a:lumMod val="75000"/>
                          </a:schemeClr>
                        </a:solidFill>
                        <a:effectLst/>
                        <a:latin typeface="Kalinga" panose="020B0502040204020203" pitchFamily="34" charset="0"/>
                        <a:ea typeface="+mn-ea"/>
                        <a:cs typeface="Kalinga" panose="020B0502040204020203" pitchFamily="34" charset="0"/>
                      </a:endParaRPr>
                    </a:p>
                    <a:p>
                      <a:pPr marL="3272869" lvl="7" indent="-361950">
                        <a:buFontTx/>
                        <a:buChar char="-"/>
                      </a:pPr>
                      <a:r>
                        <a:rPr kumimoji="0" lang="fr-FR" sz="2500" kern="1200" dirty="0" smtClean="0">
                          <a:solidFill>
                            <a:schemeClr val="accent1">
                              <a:lumMod val="75000"/>
                            </a:schemeClr>
                          </a:solidFill>
                          <a:effectLst/>
                          <a:latin typeface="Kalinga" panose="020B0502040204020203" pitchFamily="34" charset="0"/>
                          <a:ea typeface="+mn-ea"/>
                          <a:cs typeface="Kalinga" panose="020B0502040204020203" pitchFamily="34" charset="0"/>
                        </a:rPr>
                        <a:t>  2  Podologues</a:t>
                      </a:r>
                    </a:p>
                    <a:p>
                      <a:pPr marL="2569613" lvl="5" indent="-285750">
                        <a:buFontTx/>
                        <a:buChar char="-"/>
                      </a:pPr>
                      <a:endParaRPr kumimoji="0" lang="fr-FR" sz="600" kern="1200" dirty="0" smtClean="0">
                        <a:solidFill>
                          <a:schemeClr val="accent1">
                            <a:lumMod val="75000"/>
                          </a:schemeClr>
                        </a:solidFill>
                        <a:effectLst/>
                        <a:latin typeface="Kalinga" panose="020B0502040204020203" pitchFamily="34" charset="0"/>
                        <a:ea typeface="+mn-ea"/>
                        <a:cs typeface="Kalinga" panose="020B0502040204020203" pitchFamily="34" charset="0"/>
                      </a:endParaRPr>
                    </a:p>
                    <a:p>
                      <a:pPr marL="3272869" lvl="7" indent="-361950">
                        <a:buFontTx/>
                        <a:buChar char="-"/>
                      </a:pPr>
                      <a:r>
                        <a:rPr kumimoji="0" lang="fr-FR" sz="2500" kern="1200" dirty="0" smtClean="0">
                          <a:solidFill>
                            <a:schemeClr val="accent1">
                              <a:lumMod val="75000"/>
                            </a:schemeClr>
                          </a:solidFill>
                          <a:effectLst/>
                          <a:latin typeface="Kalinga" panose="020B0502040204020203" pitchFamily="34" charset="0"/>
                          <a:ea typeface="+mn-ea"/>
                          <a:cs typeface="Kalinga" panose="020B0502040204020203" pitchFamily="34" charset="0"/>
                        </a:rPr>
                        <a:t>  1  Diététicienne </a:t>
                      </a:r>
                    </a:p>
                    <a:p>
                      <a:pPr marL="2569613" lvl="5" indent="-285750">
                        <a:buFontTx/>
                        <a:buChar char="-"/>
                      </a:pPr>
                      <a:endParaRPr kumimoji="0" lang="fr-FR" sz="600" kern="1200" dirty="0" smtClean="0">
                        <a:solidFill>
                          <a:schemeClr val="accent1">
                            <a:lumMod val="75000"/>
                          </a:schemeClr>
                        </a:solidFill>
                        <a:effectLst/>
                        <a:latin typeface="Kalinga" panose="020B0502040204020203" pitchFamily="34" charset="0"/>
                        <a:ea typeface="+mn-ea"/>
                        <a:cs typeface="Kalinga" panose="020B0502040204020203" pitchFamily="34" charset="0"/>
                      </a:endParaRPr>
                    </a:p>
                    <a:p>
                      <a:pPr marL="3337661" lvl="5" indent="-446088"/>
                      <a:r>
                        <a:rPr kumimoji="0" lang="fr-FR" sz="2500" kern="1200" dirty="0" smtClean="0">
                          <a:solidFill>
                            <a:schemeClr val="accent1">
                              <a:lumMod val="75000"/>
                            </a:schemeClr>
                          </a:solidFill>
                          <a:effectLst/>
                          <a:latin typeface="Kalinga" panose="020B0502040204020203" pitchFamily="34" charset="0"/>
                          <a:ea typeface="+mn-ea"/>
                          <a:cs typeface="Kalinga" panose="020B0502040204020203" pitchFamily="34" charset="0"/>
                        </a:rPr>
                        <a:t>-</a:t>
                      </a:r>
                      <a:r>
                        <a:rPr kumimoji="0" lang="fr-FR" sz="2500" kern="1200" baseline="0" dirty="0" smtClean="0">
                          <a:solidFill>
                            <a:schemeClr val="accent1">
                              <a:lumMod val="75000"/>
                            </a:schemeClr>
                          </a:solidFill>
                          <a:effectLst/>
                          <a:latin typeface="Kalinga" panose="020B0502040204020203" pitchFamily="34" charset="0"/>
                          <a:ea typeface="+mn-ea"/>
                          <a:cs typeface="Kalinga" panose="020B0502040204020203" pitchFamily="34" charset="0"/>
                        </a:rPr>
                        <a:t>     </a:t>
                      </a:r>
                      <a:r>
                        <a:rPr kumimoji="0" lang="fr-FR" sz="2500" kern="1200" dirty="0" smtClean="0">
                          <a:solidFill>
                            <a:schemeClr val="accent1">
                              <a:lumMod val="75000"/>
                            </a:schemeClr>
                          </a:solidFill>
                          <a:effectLst/>
                          <a:latin typeface="Kalinga" panose="020B0502040204020203" pitchFamily="34" charset="0"/>
                          <a:ea typeface="+mn-ea"/>
                          <a:cs typeface="Kalinga" panose="020B0502040204020203" pitchFamily="34" charset="0"/>
                        </a:rPr>
                        <a:t>11 Pharmaciens</a:t>
                      </a:r>
                    </a:p>
                  </a:txBody>
                  <a:tcPr marL="105945" marR="105945"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r>
            </a:tbl>
          </a:graphicData>
        </a:graphic>
      </p:graphicFrame>
      <p:sp>
        <p:nvSpPr>
          <p:cNvPr id="43012" name="Espace réservé du numéro de diapositive 7"/>
          <p:cNvSpPr>
            <a:spLocks noGrp="1"/>
          </p:cNvSpPr>
          <p:nvPr>
            <p:ph type="sldNum" sz="quarter" idx="12"/>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1158259" indent="-445484" eaLnBrk="0" hangingPunct="0">
              <a:defRPr>
                <a:solidFill>
                  <a:schemeClr val="tx1"/>
                </a:solidFill>
                <a:latin typeface="Arial" pitchFamily="34" charset="0"/>
                <a:cs typeface="Arial" pitchFamily="34" charset="0"/>
              </a:defRPr>
            </a:lvl2pPr>
            <a:lvl3pPr marL="1781937" indent="-356387" eaLnBrk="0" hangingPunct="0">
              <a:defRPr>
                <a:solidFill>
                  <a:schemeClr val="tx1"/>
                </a:solidFill>
                <a:latin typeface="Arial" pitchFamily="34" charset="0"/>
                <a:cs typeface="Arial" pitchFamily="34" charset="0"/>
              </a:defRPr>
            </a:lvl3pPr>
            <a:lvl4pPr marL="2494712" indent="-356387" eaLnBrk="0" hangingPunct="0">
              <a:defRPr>
                <a:solidFill>
                  <a:schemeClr val="tx1"/>
                </a:solidFill>
                <a:latin typeface="Arial" pitchFamily="34" charset="0"/>
                <a:cs typeface="Arial" pitchFamily="34" charset="0"/>
              </a:defRPr>
            </a:lvl4pPr>
            <a:lvl5pPr marL="3207487" indent="-356387" eaLnBrk="0" hangingPunct="0">
              <a:defRPr>
                <a:solidFill>
                  <a:schemeClr val="tx1"/>
                </a:solidFill>
                <a:latin typeface="Arial" pitchFamily="34" charset="0"/>
                <a:cs typeface="Arial" pitchFamily="34" charset="0"/>
              </a:defRPr>
            </a:lvl5pPr>
            <a:lvl6pPr marL="3920261" indent="-356387" eaLnBrk="0" fontAlgn="base" hangingPunct="0">
              <a:spcBef>
                <a:spcPct val="0"/>
              </a:spcBef>
              <a:spcAft>
                <a:spcPct val="0"/>
              </a:spcAft>
              <a:defRPr>
                <a:solidFill>
                  <a:schemeClr val="tx1"/>
                </a:solidFill>
                <a:latin typeface="Arial" pitchFamily="34" charset="0"/>
                <a:cs typeface="Arial" pitchFamily="34" charset="0"/>
              </a:defRPr>
            </a:lvl6pPr>
            <a:lvl7pPr marL="4633036" indent="-356387" eaLnBrk="0" fontAlgn="base" hangingPunct="0">
              <a:spcBef>
                <a:spcPct val="0"/>
              </a:spcBef>
              <a:spcAft>
                <a:spcPct val="0"/>
              </a:spcAft>
              <a:defRPr>
                <a:solidFill>
                  <a:schemeClr val="tx1"/>
                </a:solidFill>
                <a:latin typeface="Arial" pitchFamily="34" charset="0"/>
                <a:cs typeface="Arial" pitchFamily="34" charset="0"/>
              </a:defRPr>
            </a:lvl7pPr>
            <a:lvl8pPr marL="5345811" indent="-356387" eaLnBrk="0" fontAlgn="base" hangingPunct="0">
              <a:spcBef>
                <a:spcPct val="0"/>
              </a:spcBef>
              <a:spcAft>
                <a:spcPct val="0"/>
              </a:spcAft>
              <a:defRPr>
                <a:solidFill>
                  <a:schemeClr val="tx1"/>
                </a:solidFill>
                <a:latin typeface="Arial" pitchFamily="34" charset="0"/>
                <a:cs typeface="Arial" pitchFamily="34" charset="0"/>
              </a:defRPr>
            </a:lvl8pPr>
            <a:lvl9pPr marL="6058586" indent="-356387"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D353945D-6F13-48A0-A23A-D7AAC4EF8DE9}" type="slidenum">
              <a:rPr lang="fr-FR" altLang="fr-FR">
                <a:solidFill>
                  <a:srgbClr val="FFFFFF"/>
                </a:solidFill>
              </a:rPr>
              <a:pPr eaLnBrk="1" hangingPunct="1"/>
              <a:t>37</a:t>
            </a:fld>
            <a:endParaRPr lang="fr-FR" altLang="fr-FR">
              <a:solidFill>
                <a:srgbClr val="FFFFFF"/>
              </a:solidFill>
            </a:endParaRPr>
          </a:p>
        </p:txBody>
      </p:sp>
      <p:pic>
        <p:nvPicPr>
          <p:cNvPr id="4" name="Image 3" descr="CSMF, Dr Luc DUQUESNEL, 1er Collège Généralistes - YouTube - Internet Explorer"/>
          <p:cNvPicPr>
            <a:picLocks noChangeAspect="1"/>
          </p:cNvPicPr>
          <p:nvPr/>
        </p:nvPicPr>
        <p:blipFill rotWithShape="1">
          <a:blip r:embed="rId4" cstate="print">
            <a:duotone>
              <a:schemeClr val="accent1">
                <a:shade val="45000"/>
                <a:satMod val="135000"/>
              </a:schemeClr>
              <a:prstClr val="white"/>
            </a:duotone>
            <a:extLst>
              <a:ext uri="{28A0092B-C50C-407E-A947-70E740481C1C}">
                <a14:useLocalDpi xmlns:a14="http://schemas.microsoft.com/office/drawing/2010/main" val="0"/>
              </a:ext>
            </a:extLst>
          </a:blip>
          <a:srcRect l="23488" t="21578" r="53256" b="38953"/>
          <a:stretch/>
        </p:blipFill>
        <p:spPr>
          <a:xfrm>
            <a:off x="3441395" y="5907219"/>
            <a:ext cx="2582037" cy="2375477"/>
          </a:xfrm>
          <a:prstGeom prst="rect">
            <a:avLst/>
          </a:prstGeom>
        </p:spPr>
      </p:pic>
      <p:sp>
        <p:nvSpPr>
          <p:cNvPr id="9" name="ZoneTexte 8"/>
          <p:cNvSpPr txBox="1"/>
          <p:nvPr/>
        </p:nvSpPr>
        <p:spPr>
          <a:xfrm>
            <a:off x="2823663" y="8714324"/>
            <a:ext cx="3816383" cy="668132"/>
          </a:xfrm>
          <a:prstGeom prst="rect">
            <a:avLst/>
          </a:prstGeom>
          <a:noFill/>
        </p:spPr>
        <p:txBody>
          <a:bodyPr>
            <a:spAutoFit/>
          </a:bodyPr>
          <a:lstStyle/>
          <a:p>
            <a:pPr algn="ctr" defTabSz="1424215">
              <a:defRPr/>
            </a:pPr>
            <a:r>
              <a:rPr lang="fr-FR" sz="1871" b="1" dirty="0">
                <a:solidFill>
                  <a:srgbClr val="0F6FC6">
                    <a:lumMod val="75000"/>
                  </a:srgbClr>
                </a:solidFill>
                <a:effectLst>
                  <a:outerShdw blurRad="38100" dist="38100" dir="2700000" algn="tl">
                    <a:srgbClr val="000000">
                      <a:alpha val="43137"/>
                    </a:srgbClr>
                  </a:outerShdw>
                </a:effectLst>
                <a:latin typeface="Kalinga" panose="020B0502040204020203" pitchFamily="34" charset="0"/>
                <a:cs typeface="Kalinga" panose="020B0502040204020203" pitchFamily="34" charset="0"/>
              </a:rPr>
              <a:t>D</a:t>
            </a:r>
            <a:r>
              <a:rPr lang="fr-FR" sz="1715" dirty="0">
                <a:solidFill>
                  <a:srgbClr val="0F6FC6">
                    <a:lumMod val="75000"/>
                  </a:srgbClr>
                </a:solidFill>
                <a:latin typeface="Kalinga" panose="020B0502040204020203" pitchFamily="34" charset="0"/>
                <a:cs typeface="Kalinga" panose="020B0502040204020203" pitchFamily="34" charset="0"/>
              </a:rPr>
              <a:t>octeur </a:t>
            </a:r>
            <a:r>
              <a:rPr lang="fr-FR" sz="1871" b="1" dirty="0">
                <a:solidFill>
                  <a:srgbClr val="0F6FC6">
                    <a:lumMod val="75000"/>
                  </a:srgbClr>
                </a:solidFill>
                <a:effectLst>
                  <a:outerShdw blurRad="38100" dist="38100" dir="2700000" algn="tl">
                    <a:srgbClr val="000000">
                      <a:alpha val="43137"/>
                    </a:srgbClr>
                  </a:outerShdw>
                </a:effectLst>
                <a:latin typeface="Kalinga" panose="020B0502040204020203" pitchFamily="34" charset="0"/>
                <a:cs typeface="Kalinga" panose="020B0502040204020203" pitchFamily="34" charset="0"/>
              </a:rPr>
              <a:t>L</a:t>
            </a:r>
            <a:r>
              <a:rPr lang="fr-FR" sz="1715" dirty="0">
                <a:solidFill>
                  <a:srgbClr val="0F6FC6">
                    <a:lumMod val="75000"/>
                  </a:srgbClr>
                </a:solidFill>
                <a:latin typeface="Kalinga" panose="020B0502040204020203" pitchFamily="34" charset="0"/>
                <a:cs typeface="Kalinga" panose="020B0502040204020203" pitchFamily="34" charset="0"/>
              </a:rPr>
              <a:t>uc</a:t>
            </a:r>
            <a:r>
              <a:rPr lang="fr-FR" sz="1871" b="1" dirty="0">
                <a:solidFill>
                  <a:srgbClr val="0F6FC6">
                    <a:lumMod val="75000"/>
                  </a:srgbClr>
                </a:solidFill>
                <a:effectLst>
                  <a:outerShdw blurRad="38100" dist="38100" dir="2700000" algn="tl">
                    <a:srgbClr val="000000">
                      <a:alpha val="43137"/>
                    </a:srgbClr>
                  </a:outerShdw>
                </a:effectLst>
                <a:latin typeface="Kalinga" panose="020B0502040204020203" pitchFamily="34" charset="0"/>
                <a:cs typeface="Kalinga" panose="020B0502040204020203" pitchFamily="34" charset="0"/>
              </a:rPr>
              <a:t> D</a:t>
            </a:r>
            <a:r>
              <a:rPr lang="fr-FR" sz="1715" dirty="0">
                <a:solidFill>
                  <a:srgbClr val="0F6FC6">
                    <a:lumMod val="75000"/>
                  </a:srgbClr>
                </a:solidFill>
                <a:latin typeface="Kalinga" panose="020B0502040204020203" pitchFamily="34" charset="0"/>
                <a:cs typeface="Kalinga" panose="020B0502040204020203" pitchFamily="34" charset="0"/>
              </a:rPr>
              <a:t>uquesnel </a:t>
            </a:r>
          </a:p>
          <a:p>
            <a:pPr algn="ctr" defTabSz="1424215">
              <a:defRPr/>
            </a:pPr>
            <a:r>
              <a:rPr lang="fr-FR" sz="1871" b="1" dirty="0">
                <a:solidFill>
                  <a:srgbClr val="0F6FC6">
                    <a:lumMod val="75000"/>
                  </a:srgbClr>
                </a:solidFill>
                <a:effectLst>
                  <a:outerShdw blurRad="38100" dist="38100" dir="2700000" algn="tl">
                    <a:srgbClr val="000000">
                      <a:alpha val="43137"/>
                    </a:srgbClr>
                  </a:outerShdw>
                </a:effectLst>
                <a:latin typeface="Kalinga" panose="020B0502040204020203" pitchFamily="34" charset="0"/>
                <a:cs typeface="Kalinga" panose="020B0502040204020203" pitchFamily="34" charset="0"/>
              </a:rPr>
              <a:t>C</a:t>
            </a:r>
            <a:r>
              <a:rPr lang="fr-FR" sz="1715" dirty="0">
                <a:solidFill>
                  <a:srgbClr val="0F6FC6">
                    <a:lumMod val="75000"/>
                  </a:srgbClr>
                </a:solidFill>
                <a:latin typeface="Kalinga" panose="020B0502040204020203" pitchFamily="34" charset="0"/>
                <a:cs typeface="Kalinga" panose="020B0502040204020203" pitchFamily="34" charset="0"/>
              </a:rPr>
              <a:t>o-</a:t>
            </a:r>
            <a:r>
              <a:rPr lang="fr-FR" sz="1715" b="1" dirty="0">
                <a:solidFill>
                  <a:srgbClr val="0F6FC6">
                    <a:lumMod val="75000"/>
                  </a:srgbClr>
                </a:solidFill>
                <a:effectLst>
                  <a:outerShdw blurRad="38100" dist="38100" dir="2700000" algn="tl">
                    <a:srgbClr val="000000">
                      <a:alpha val="43137"/>
                    </a:srgbClr>
                  </a:outerShdw>
                </a:effectLst>
                <a:latin typeface="Kalinga" panose="020B0502040204020203" pitchFamily="34" charset="0"/>
                <a:cs typeface="Kalinga" panose="020B0502040204020203" pitchFamily="34" charset="0"/>
              </a:rPr>
              <a:t>G</a:t>
            </a:r>
            <a:r>
              <a:rPr lang="fr-FR" sz="1715" dirty="0">
                <a:solidFill>
                  <a:srgbClr val="0F6FC6">
                    <a:lumMod val="75000"/>
                  </a:srgbClr>
                </a:solidFill>
                <a:latin typeface="Kalinga" panose="020B0502040204020203" pitchFamily="34" charset="0"/>
                <a:cs typeface="Kalinga" panose="020B0502040204020203" pitchFamily="34" charset="0"/>
              </a:rPr>
              <a:t>érant du Pôle de Santé</a:t>
            </a:r>
          </a:p>
        </p:txBody>
      </p:sp>
    </p:spTree>
    <p:extLst>
      <p:ext uri="{BB962C8B-B14F-4D97-AF65-F5344CB8AC3E}">
        <p14:creationId xmlns:p14="http://schemas.microsoft.com/office/powerpoint/2010/main" val="1183336116"/>
      </p:ext>
    </p:extLst>
  </p:cSld>
  <p:clrMapOvr>
    <a:masterClrMapping/>
  </p:clrMapOvr>
  <mc:AlternateContent xmlns:mc="http://schemas.openxmlformats.org/markup-compatibility/2006" xmlns:p14="http://schemas.microsoft.com/office/powerpoint/2010/main">
    <mc:Choice Requires="p14">
      <p:transition spd="med" p14:dur="700" advTm="7000">
        <p:fade/>
      </p:transition>
    </mc:Choice>
    <mc:Fallback xmlns="">
      <p:transition spd="med" advTm="7000">
        <p:fade/>
      </p:transition>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Espace réservé du numéro de diapositive 3"/>
          <p:cNvSpPr>
            <a:spLocks noGrp="1"/>
          </p:cNvSpPr>
          <p:nvPr>
            <p:ph type="sldNum" sz="quarter" idx="1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1158259" indent="-445484" eaLnBrk="0" hangingPunct="0">
              <a:defRPr>
                <a:solidFill>
                  <a:schemeClr val="tx1"/>
                </a:solidFill>
                <a:latin typeface="Arial" pitchFamily="34" charset="0"/>
                <a:cs typeface="Arial" pitchFamily="34" charset="0"/>
              </a:defRPr>
            </a:lvl2pPr>
            <a:lvl3pPr marL="1781937" indent="-356387" eaLnBrk="0" hangingPunct="0">
              <a:defRPr>
                <a:solidFill>
                  <a:schemeClr val="tx1"/>
                </a:solidFill>
                <a:latin typeface="Arial" pitchFamily="34" charset="0"/>
                <a:cs typeface="Arial" pitchFamily="34" charset="0"/>
              </a:defRPr>
            </a:lvl3pPr>
            <a:lvl4pPr marL="2494712" indent="-356387" eaLnBrk="0" hangingPunct="0">
              <a:defRPr>
                <a:solidFill>
                  <a:schemeClr val="tx1"/>
                </a:solidFill>
                <a:latin typeface="Arial" pitchFamily="34" charset="0"/>
                <a:cs typeface="Arial" pitchFamily="34" charset="0"/>
              </a:defRPr>
            </a:lvl4pPr>
            <a:lvl5pPr marL="3207487" indent="-356387" eaLnBrk="0" hangingPunct="0">
              <a:defRPr>
                <a:solidFill>
                  <a:schemeClr val="tx1"/>
                </a:solidFill>
                <a:latin typeface="Arial" pitchFamily="34" charset="0"/>
                <a:cs typeface="Arial" pitchFamily="34" charset="0"/>
              </a:defRPr>
            </a:lvl5pPr>
            <a:lvl6pPr marL="3920261" indent="-356387" eaLnBrk="0" fontAlgn="base" hangingPunct="0">
              <a:spcBef>
                <a:spcPct val="0"/>
              </a:spcBef>
              <a:spcAft>
                <a:spcPct val="0"/>
              </a:spcAft>
              <a:defRPr>
                <a:solidFill>
                  <a:schemeClr val="tx1"/>
                </a:solidFill>
                <a:latin typeface="Arial" pitchFamily="34" charset="0"/>
                <a:cs typeface="Arial" pitchFamily="34" charset="0"/>
              </a:defRPr>
            </a:lvl6pPr>
            <a:lvl7pPr marL="4633036" indent="-356387" eaLnBrk="0" fontAlgn="base" hangingPunct="0">
              <a:spcBef>
                <a:spcPct val="0"/>
              </a:spcBef>
              <a:spcAft>
                <a:spcPct val="0"/>
              </a:spcAft>
              <a:defRPr>
                <a:solidFill>
                  <a:schemeClr val="tx1"/>
                </a:solidFill>
                <a:latin typeface="Arial" pitchFamily="34" charset="0"/>
                <a:cs typeface="Arial" pitchFamily="34" charset="0"/>
              </a:defRPr>
            </a:lvl7pPr>
            <a:lvl8pPr marL="5345811" indent="-356387" eaLnBrk="0" fontAlgn="base" hangingPunct="0">
              <a:spcBef>
                <a:spcPct val="0"/>
              </a:spcBef>
              <a:spcAft>
                <a:spcPct val="0"/>
              </a:spcAft>
              <a:defRPr>
                <a:solidFill>
                  <a:schemeClr val="tx1"/>
                </a:solidFill>
                <a:latin typeface="Arial" pitchFamily="34" charset="0"/>
                <a:cs typeface="Arial" pitchFamily="34" charset="0"/>
              </a:defRPr>
            </a:lvl8pPr>
            <a:lvl9pPr marL="6058586" indent="-356387"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7319637E-684D-486D-9F33-ED851564D74B}" type="slidenum">
              <a:rPr lang="fr-FR" altLang="fr-FR">
                <a:solidFill>
                  <a:srgbClr val="FFFFFF"/>
                </a:solidFill>
              </a:rPr>
              <a:pPr eaLnBrk="1" hangingPunct="1"/>
              <a:t>38</a:t>
            </a:fld>
            <a:endParaRPr lang="fr-FR" altLang="fr-FR">
              <a:solidFill>
                <a:srgbClr val="FFFFFF"/>
              </a:solidFill>
            </a:endParaRPr>
          </a:p>
        </p:txBody>
      </p:sp>
      <p:pic>
        <p:nvPicPr>
          <p:cNvPr id="5" name="Image 4" descr="USB DISK (G:)"/>
          <p:cNvPicPr>
            <a:picLocks noChangeAspect="1"/>
          </p:cNvPicPr>
          <p:nvPr/>
        </p:nvPicPr>
        <p:blipFill rotWithShape="1">
          <a:blip r:embed="rId3" cstate="print">
            <a:duotone>
              <a:schemeClr val="accent1">
                <a:shade val="45000"/>
                <a:satMod val="135000"/>
              </a:schemeClr>
              <a:prstClr val="white"/>
            </a:duotone>
            <a:extLst>
              <a:ext uri="{28A0092B-C50C-407E-A947-70E740481C1C}">
                <a14:useLocalDpi xmlns:a14="http://schemas.microsoft.com/office/drawing/2010/main" val="0"/>
              </a:ext>
            </a:extLst>
          </a:blip>
          <a:srcRect l="53298" t="24389" r="1596" b="16736"/>
          <a:stretch/>
        </p:blipFill>
        <p:spPr>
          <a:xfrm>
            <a:off x="7922609" y="4896856"/>
            <a:ext cx="4090635" cy="2894316"/>
          </a:xfrm>
          <a:prstGeom prst="rect">
            <a:avLst/>
          </a:prstGeom>
        </p:spPr>
      </p:pic>
      <p:pic>
        <p:nvPicPr>
          <p:cNvPr id="7" name="Image 6" descr="USB DISK (G:)"/>
          <p:cNvPicPr>
            <a:picLocks noChangeAspect="1"/>
          </p:cNvPicPr>
          <p:nvPr/>
        </p:nvPicPr>
        <p:blipFill rotWithShape="1">
          <a:blip r:embed="rId4" cstate="print">
            <a:duotone>
              <a:schemeClr val="accent1">
                <a:shade val="45000"/>
                <a:satMod val="135000"/>
              </a:schemeClr>
              <a:prstClr val="white"/>
            </a:duotone>
            <a:extLst>
              <a:ext uri="{28A0092B-C50C-407E-A947-70E740481C1C}">
                <a14:useLocalDpi xmlns:a14="http://schemas.microsoft.com/office/drawing/2010/main" val="0"/>
              </a:ext>
            </a:extLst>
          </a:blip>
          <a:srcRect l="52021" t="20662" r="1596" b="16130"/>
          <a:stretch/>
        </p:blipFill>
        <p:spPr>
          <a:xfrm>
            <a:off x="3890449" y="1702054"/>
            <a:ext cx="3455131" cy="2552398"/>
          </a:xfrm>
          <a:prstGeom prst="rect">
            <a:avLst/>
          </a:prstGeom>
        </p:spPr>
      </p:pic>
      <p:sp>
        <p:nvSpPr>
          <p:cNvPr id="2" name="Rectangle 1"/>
          <p:cNvSpPr/>
          <p:nvPr/>
        </p:nvSpPr>
        <p:spPr>
          <a:xfrm>
            <a:off x="8996204" y="3776785"/>
            <a:ext cx="6563585" cy="428259"/>
          </a:xfrm>
          <a:prstGeom prst="rect">
            <a:avLst/>
          </a:prstGeom>
        </p:spPr>
        <p:txBody>
          <a:bodyPr>
            <a:spAutoFit/>
          </a:bodyPr>
          <a:lstStyle/>
          <a:p>
            <a:pPr algn="ctr" defTabSz="1424215">
              <a:defRPr/>
            </a:pPr>
            <a:r>
              <a:rPr lang="fr-FR" sz="2183" b="1" dirty="0">
                <a:solidFill>
                  <a:srgbClr val="0F6FC6">
                    <a:lumMod val="75000"/>
                  </a:srgbClr>
                </a:solidFill>
                <a:effectLst>
                  <a:outerShdw blurRad="38100" dist="38100" dir="2700000" algn="tl">
                    <a:srgbClr val="000000">
                      <a:alpha val="43137"/>
                    </a:srgbClr>
                  </a:outerShdw>
                </a:effectLst>
                <a:latin typeface="Kalinga" panose="020B0502040204020203" pitchFamily="34" charset="0"/>
                <a:cs typeface="Kalinga" panose="020B0502040204020203" pitchFamily="34" charset="0"/>
              </a:rPr>
              <a:t>A</a:t>
            </a:r>
            <a:r>
              <a:rPr lang="fr-FR" sz="1871" dirty="0">
                <a:solidFill>
                  <a:srgbClr val="0F6FC6">
                    <a:lumMod val="75000"/>
                  </a:srgbClr>
                </a:solidFill>
                <a:latin typeface="Kalinga" panose="020B0502040204020203" pitchFamily="34" charset="0"/>
                <a:cs typeface="Kalinga" panose="020B0502040204020203" pitchFamily="34" charset="0"/>
              </a:rPr>
              <a:t>nciens </a:t>
            </a:r>
            <a:r>
              <a:rPr lang="fr-FR" sz="2183" b="1" dirty="0">
                <a:solidFill>
                  <a:srgbClr val="0F6FC6">
                    <a:lumMod val="75000"/>
                  </a:srgbClr>
                </a:solidFill>
                <a:effectLst>
                  <a:outerShdw blurRad="38100" dist="38100" dir="2700000" algn="tl">
                    <a:srgbClr val="000000">
                      <a:alpha val="43137"/>
                    </a:srgbClr>
                  </a:outerShdw>
                </a:effectLst>
                <a:latin typeface="Kalinga" panose="020B0502040204020203" pitchFamily="34" charset="0"/>
                <a:cs typeface="Kalinga" panose="020B0502040204020203" pitchFamily="34" charset="0"/>
              </a:rPr>
              <a:t>L</a:t>
            </a:r>
            <a:r>
              <a:rPr lang="fr-FR" sz="1871" dirty="0">
                <a:solidFill>
                  <a:srgbClr val="0F6FC6">
                    <a:lumMod val="75000"/>
                  </a:srgbClr>
                </a:solidFill>
                <a:latin typeface="Kalinga" panose="020B0502040204020203" pitchFamily="34" charset="0"/>
                <a:cs typeface="Kalinga" panose="020B0502040204020203" pitchFamily="34" charset="0"/>
              </a:rPr>
              <a:t>ocaux de la </a:t>
            </a:r>
            <a:r>
              <a:rPr lang="fr-FR" sz="2183" b="1" dirty="0">
                <a:solidFill>
                  <a:srgbClr val="0F6FC6">
                    <a:lumMod val="75000"/>
                  </a:srgbClr>
                </a:solidFill>
                <a:effectLst>
                  <a:outerShdw blurRad="38100" dist="38100" dir="2700000" algn="tl">
                    <a:srgbClr val="000000">
                      <a:alpha val="43137"/>
                    </a:srgbClr>
                  </a:outerShdw>
                </a:effectLst>
                <a:latin typeface="Kalinga" panose="020B0502040204020203" pitchFamily="34" charset="0"/>
                <a:cs typeface="Kalinga" panose="020B0502040204020203" pitchFamily="34" charset="0"/>
              </a:rPr>
              <a:t>M</a:t>
            </a:r>
            <a:r>
              <a:rPr lang="fr-FR" sz="1871" dirty="0">
                <a:solidFill>
                  <a:srgbClr val="0F6FC6">
                    <a:lumMod val="75000"/>
                  </a:srgbClr>
                </a:solidFill>
                <a:latin typeface="Kalinga" panose="020B0502040204020203" pitchFamily="34" charset="0"/>
                <a:cs typeface="Kalinga" panose="020B0502040204020203" pitchFamily="34" charset="0"/>
              </a:rPr>
              <a:t>aternité du </a:t>
            </a:r>
            <a:r>
              <a:rPr lang="fr-FR" sz="2183" b="1" dirty="0">
                <a:solidFill>
                  <a:srgbClr val="0F6FC6">
                    <a:lumMod val="75000"/>
                  </a:srgbClr>
                </a:solidFill>
                <a:effectLst>
                  <a:outerShdw blurRad="38100" dist="38100" dir="2700000" algn="tl">
                    <a:srgbClr val="000000">
                      <a:alpha val="43137"/>
                    </a:srgbClr>
                  </a:outerShdw>
                </a:effectLst>
                <a:latin typeface="Kalinga" panose="020B0502040204020203" pitchFamily="34" charset="0"/>
                <a:cs typeface="Kalinga" panose="020B0502040204020203" pitchFamily="34" charset="0"/>
              </a:rPr>
              <a:t>C</a:t>
            </a:r>
            <a:r>
              <a:rPr lang="fr-FR" sz="1871" b="1" dirty="0">
                <a:solidFill>
                  <a:srgbClr val="0F6FC6">
                    <a:lumMod val="75000"/>
                  </a:srgbClr>
                </a:solidFill>
                <a:latin typeface="Kalinga" panose="020B0502040204020203" pitchFamily="34" charset="0"/>
                <a:cs typeface="Kalinga" panose="020B0502040204020203" pitchFamily="34" charset="0"/>
              </a:rPr>
              <a:t>HNM</a:t>
            </a:r>
          </a:p>
        </p:txBody>
      </p:sp>
      <p:pic>
        <p:nvPicPr>
          <p:cNvPr id="48134"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922073" y="1185506"/>
            <a:ext cx="3415440" cy="226458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3" name="Image 2" descr="IMG_0765 - Paint"/>
          <p:cNvPicPr>
            <a:picLocks noChangeAspect="1"/>
          </p:cNvPicPr>
          <p:nvPr/>
        </p:nvPicPr>
        <p:blipFill rotWithShape="1">
          <a:blip r:embed="rId6" cstate="print">
            <a:duotone>
              <a:schemeClr val="accent1">
                <a:shade val="45000"/>
                <a:satMod val="135000"/>
              </a:schemeClr>
              <a:prstClr val="white"/>
            </a:duotone>
            <a:extLst>
              <a:ext uri="{28A0092B-C50C-407E-A947-70E740481C1C}">
                <a14:useLocalDpi xmlns:a14="http://schemas.microsoft.com/office/drawing/2010/main" val="0"/>
              </a:ext>
            </a:extLst>
          </a:blip>
          <a:srcRect l="6977" t="22403" r="61279" b="26744"/>
          <a:stretch/>
        </p:blipFill>
        <p:spPr>
          <a:xfrm>
            <a:off x="3047604" y="5794957"/>
            <a:ext cx="3948313" cy="3557821"/>
          </a:xfrm>
          <a:prstGeom prst="rect">
            <a:avLst/>
          </a:prstGeom>
        </p:spPr>
      </p:pic>
      <p:sp>
        <p:nvSpPr>
          <p:cNvPr id="11" name="ZoneTexte 10"/>
          <p:cNvSpPr txBox="1"/>
          <p:nvPr/>
        </p:nvSpPr>
        <p:spPr>
          <a:xfrm>
            <a:off x="4115589" y="4318802"/>
            <a:ext cx="2244785" cy="380232"/>
          </a:xfrm>
          <a:prstGeom prst="rect">
            <a:avLst/>
          </a:prstGeom>
          <a:noFill/>
        </p:spPr>
        <p:txBody>
          <a:bodyPr>
            <a:spAutoFit/>
          </a:bodyPr>
          <a:lstStyle/>
          <a:p>
            <a:pPr defTabSz="1424215">
              <a:defRPr/>
            </a:pPr>
            <a:r>
              <a:rPr lang="fr-FR" sz="1871" b="1" dirty="0">
                <a:solidFill>
                  <a:srgbClr val="0F6FC6">
                    <a:lumMod val="75000"/>
                  </a:srgbClr>
                </a:solidFill>
                <a:effectLst>
                  <a:outerShdw blurRad="38100" dist="38100" dir="2700000" algn="tl">
                    <a:srgbClr val="000000">
                      <a:alpha val="43137"/>
                    </a:srgbClr>
                  </a:outerShdw>
                </a:effectLst>
                <a:latin typeface="Kalinga" panose="020B0502040204020203" pitchFamily="34" charset="0"/>
                <a:cs typeface="Kalinga" panose="020B0502040204020203" pitchFamily="34" charset="0"/>
              </a:rPr>
              <a:t>S</a:t>
            </a:r>
            <a:r>
              <a:rPr lang="fr-FR" sz="1715" dirty="0">
                <a:solidFill>
                  <a:srgbClr val="0F6FC6">
                    <a:lumMod val="75000"/>
                  </a:srgbClr>
                </a:solidFill>
                <a:latin typeface="Kalinga" panose="020B0502040204020203" pitchFamily="34" charset="0"/>
                <a:cs typeface="Kalinga" panose="020B0502040204020203" pitchFamily="34" charset="0"/>
              </a:rPr>
              <a:t>alle de </a:t>
            </a:r>
            <a:r>
              <a:rPr lang="fr-FR" sz="1871" b="1" dirty="0">
                <a:solidFill>
                  <a:srgbClr val="0F6FC6">
                    <a:lumMod val="75000"/>
                  </a:srgbClr>
                </a:solidFill>
                <a:effectLst>
                  <a:outerShdw blurRad="38100" dist="38100" dir="2700000" algn="tl">
                    <a:srgbClr val="000000">
                      <a:alpha val="43137"/>
                    </a:srgbClr>
                  </a:outerShdw>
                </a:effectLst>
                <a:latin typeface="Kalinga" panose="020B0502040204020203" pitchFamily="34" charset="0"/>
                <a:cs typeface="Kalinga" panose="020B0502040204020203" pitchFamily="34" charset="0"/>
              </a:rPr>
              <a:t>R</a:t>
            </a:r>
            <a:r>
              <a:rPr lang="fr-FR" sz="1715" dirty="0">
                <a:solidFill>
                  <a:srgbClr val="0F6FC6">
                    <a:lumMod val="75000"/>
                  </a:srgbClr>
                </a:solidFill>
                <a:latin typeface="Kalinga" panose="020B0502040204020203" pitchFamily="34" charset="0"/>
                <a:cs typeface="Kalinga" panose="020B0502040204020203" pitchFamily="34" charset="0"/>
              </a:rPr>
              <a:t>éunion </a:t>
            </a:r>
            <a:endParaRPr lang="fr-FR" sz="1715" dirty="0">
              <a:solidFill>
                <a:srgbClr val="0F6FC6">
                  <a:lumMod val="75000"/>
                </a:srgbClr>
              </a:solidFill>
              <a:latin typeface="Century Schoolbook"/>
              <a:cs typeface="Arial" charset="0"/>
            </a:endParaRPr>
          </a:p>
        </p:txBody>
      </p:sp>
      <p:sp>
        <p:nvSpPr>
          <p:cNvPr id="13" name="ZoneTexte 12"/>
          <p:cNvSpPr txBox="1"/>
          <p:nvPr/>
        </p:nvSpPr>
        <p:spPr>
          <a:xfrm>
            <a:off x="3241929" y="9565710"/>
            <a:ext cx="2903125" cy="644151"/>
          </a:xfrm>
          <a:prstGeom prst="rect">
            <a:avLst/>
          </a:prstGeom>
          <a:noFill/>
        </p:spPr>
        <p:txBody>
          <a:bodyPr>
            <a:spAutoFit/>
          </a:bodyPr>
          <a:lstStyle/>
          <a:p>
            <a:pPr algn="ctr" defTabSz="1424215">
              <a:defRPr/>
            </a:pPr>
            <a:r>
              <a:rPr lang="fr-FR" sz="1871" b="1" dirty="0">
                <a:solidFill>
                  <a:srgbClr val="0F6FC6">
                    <a:lumMod val="75000"/>
                  </a:srgbClr>
                </a:solidFill>
                <a:effectLst>
                  <a:outerShdw blurRad="38100" dist="38100" dir="2700000" algn="tl">
                    <a:srgbClr val="000000">
                      <a:alpha val="43137"/>
                    </a:srgbClr>
                  </a:outerShdw>
                </a:effectLst>
                <a:latin typeface="Kalinga" panose="020B0502040204020203" pitchFamily="34" charset="0"/>
                <a:cs typeface="Kalinga" panose="020B0502040204020203" pitchFamily="34" charset="0"/>
              </a:rPr>
              <a:t>S</a:t>
            </a:r>
            <a:r>
              <a:rPr lang="fr-FR" sz="1715" b="1" dirty="0">
                <a:solidFill>
                  <a:srgbClr val="0F6FC6">
                    <a:lumMod val="75000"/>
                  </a:srgbClr>
                </a:solidFill>
                <a:latin typeface="Kalinga" panose="020B0502040204020203" pitchFamily="34" charset="0"/>
                <a:cs typeface="Kalinga" panose="020B0502040204020203" pitchFamily="34" charset="0"/>
              </a:rPr>
              <a:t>éance </a:t>
            </a:r>
            <a:r>
              <a:rPr lang="fr-FR" sz="1871" b="1" dirty="0">
                <a:solidFill>
                  <a:srgbClr val="0F6FC6">
                    <a:lumMod val="75000"/>
                  </a:srgbClr>
                </a:solidFill>
                <a:effectLst>
                  <a:outerShdw blurRad="38100" dist="38100" dir="2700000" algn="tl">
                    <a:srgbClr val="000000">
                      <a:alpha val="43137"/>
                    </a:srgbClr>
                  </a:outerShdw>
                </a:effectLst>
                <a:latin typeface="Kalinga" panose="020B0502040204020203" pitchFamily="34" charset="0"/>
                <a:cs typeface="Kalinga" panose="020B0502040204020203" pitchFamily="34" charset="0"/>
              </a:rPr>
              <a:t>ETP</a:t>
            </a:r>
          </a:p>
          <a:p>
            <a:pPr defTabSz="1424215">
              <a:defRPr/>
            </a:pPr>
            <a:r>
              <a:rPr lang="fr-FR" sz="1715" b="1" dirty="0">
                <a:solidFill>
                  <a:srgbClr val="0F6FC6">
                    <a:lumMod val="75000"/>
                  </a:srgbClr>
                </a:solidFill>
                <a:latin typeface="Kalinga" panose="020B0502040204020203" pitchFamily="34" charset="0"/>
                <a:cs typeface="Kalinga" panose="020B0502040204020203" pitchFamily="34" charset="0"/>
              </a:rPr>
              <a:t> R</a:t>
            </a:r>
            <a:r>
              <a:rPr lang="fr-FR" sz="1715" dirty="0">
                <a:solidFill>
                  <a:srgbClr val="0F6FC6">
                    <a:lumMod val="75000"/>
                  </a:srgbClr>
                </a:solidFill>
                <a:latin typeface="Kalinga" panose="020B0502040204020203" pitchFamily="34" charset="0"/>
                <a:cs typeface="Kalinga" panose="020B0502040204020203" pitchFamily="34" charset="0"/>
              </a:rPr>
              <a:t>éunion d’animation I.C </a:t>
            </a:r>
            <a:endParaRPr lang="fr-FR" sz="1715" dirty="0">
              <a:solidFill>
                <a:srgbClr val="0F6FC6">
                  <a:lumMod val="75000"/>
                </a:srgbClr>
              </a:solidFill>
              <a:latin typeface="Century Schoolbook"/>
              <a:cs typeface="Arial" charset="0"/>
            </a:endParaRPr>
          </a:p>
        </p:txBody>
      </p:sp>
      <p:sp>
        <p:nvSpPr>
          <p:cNvPr id="15" name="ZoneTexte 14"/>
          <p:cNvSpPr txBox="1"/>
          <p:nvPr/>
        </p:nvSpPr>
        <p:spPr>
          <a:xfrm>
            <a:off x="7922077" y="8489103"/>
            <a:ext cx="4437596" cy="668132"/>
          </a:xfrm>
          <a:prstGeom prst="rect">
            <a:avLst/>
          </a:prstGeom>
          <a:noFill/>
        </p:spPr>
        <p:txBody>
          <a:bodyPr>
            <a:spAutoFit/>
          </a:bodyPr>
          <a:lstStyle/>
          <a:p>
            <a:pPr algn="ctr" defTabSz="1424215">
              <a:defRPr/>
            </a:pPr>
            <a:r>
              <a:rPr lang="fr-FR" sz="1871" b="1" dirty="0">
                <a:solidFill>
                  <a:srgbClr val="0F6FC6">
                    <a:lumMod val="75000"/>
                  </a:srgbClr>
                </a:solidFill>
                <a:effectLst>
                  <a:outerShdw blurRad="38100" dist="38100" dir="2700000" algn="tl">
                    <a:srgbClr val="000000">
                      <a:alpha val="43137"/>
                    </a:srgbClr>
                  </a:outerShdw>
                </a:effectLst>
                <a:latin typeface="Kalinga" panose="020B0502040204020203" pitchFamily="34" charset="0"/>
                <a:cs typeface="Kalinga" panose="020B0502040204020203" pitchFamily="34" charset="0"/>
              </a:rPr>
              <a:t>B</a:t>
            </a:r>
            <a:r>
              <a:rPr lang="fr-FR" sz="1715" b="1" dirty="0">
                <a:solidFill>
                  <a:srgbClr val="0F6FC6">
                    <a:lumMod val="75000"/>
                  </a:srgbClr>
                </a:solidFill>
                <a:latin typeface="Kalinga" panose="020B0502040204020203" pitchFamily="34" charset="0"/>
                <a:cs typeface="Kalinga" panose="020B0502040204020203" pitchFamily="34" charset="0"/>
              </a:rPr>
              <a:t>ureau du </a:t>
            </a:r>
            <a:r>
              <a:rPr lang="fr-FR" sz="1871" b="1" dirty="0">
                <a:solidFill>
                  <a:srgbClr val="0F6FC6">
                    <a:lumMod val="75000"/>
                  </a:srgbClr>
                </a:solidFill>
                <a:effectLst>
                  <a:outerShdw blurRad="38100" dist="38100" dir="2700000" algn="tl">
                    <a:srgbClr val="000000">
                      <a:alpha val="43137"/>
                    </a:srgbClr>
                  </a:outerShdw>
                </a:effectLst>
                <a:latin typeface="Kalinga" panose="020B0502040204020203" pitchFamily="34" charset="0"/>
                <a:cs typeface="Kalinga" panose="020B0502040204020203" pitchFamily="34" charset="0"/>
              </a:rPr>
              <a:t>M</a:t>
            </a:r>
            <a:r>
              <a:rPr lang="fr-FR" sz="1637" b="1" dirty="0">
                <a:solidFill>
                  <a:srgbClr val="0F6FC6">
                    <a:lumMod val="75000"/>
                  </a:srgbClr>
                </a:solidFill>
                <a:latin typeface="Kalinga" panose="020B0502040204020203" pitchFamily="34" charset="0"/>
                <a:cs typeface="Kalinga" panose="020B0502040204020203" pitchFamily="34" charset="0"/>
              </a:rPr>
              <a:t>ANAGER</a:t>
            </a:r>
          </a:p>
          <a:p>
            <a:pPr algn="ctr" defTabSz="1424215">
              <a:defRPr/>
            </a:pPr>
            <a:r>
              <a:rPr lang="fr-FR" sz="1715" b="1" dirty="0">
                <a:solidFill>
                  <a:srgbClr val="0F6FC6">
                    <a:lumMod val="75000"/>
                  </a:srgbClr>
                </a:solidFill>
                <a:latin typeface="Kalinga" panose="020B0502040204020203" pitchFamily="34" charset="0"/>
                <a:cs typeface="Kalinga" panose="020B0502040204020203" pitchFamily="34" charset="0"/>
              </a:rPr>
              <a:t> et </a:t>
            </a:r>
            <a:r>
              <a:rPr lang="fr-FR" sz="1871" b="1" dirty="0">
                <a:solidFill>
                  <a:srgbClr val="0F6FC6">
                    <a:lumMod val="75000"/>
                  </a:srgbClr>
                </a:solidFill>
                <a:effectLst>
                  <a:outerShdw blurRad="38100" dist="38100" dir="2700000" algn="tl">
                    <a:srgbClr val="000000">
                      <a:alpha val="43137"/>
                    </a:srgbClr>
                  </a:outerShdw>
                </a:effectLst>
                <a:latin typeface="Kalinga" panose="020B0502040204020203" pitchFamily="34" charset="0"/>
                <a:cs typeface="Kalinga" panose="020B0502040204020203" pitchFamily="34" charset="0"/>
              </a:rPr>
              <a:t>C</a:t>
            </a:r>
            <a:r>
              <a:rPr lang="fr-FR" sz="1715" b="1" dirty="0">
                <a:solidFill>
                  <a:srgbClr val="0F6FC6">
                    <a:lumMod val="75000"/>
                  </a:srgbClr>
                </a:solidFill>
                <a:latin typeface="Kalinga" panose="020B0502040204020203" pitchFamily="34" charset="0"/>
                <a:cs typeface="Kalinga" panose="020B0502040204020203" pitchFamily="34" charset="0"/>
              </a:rPr>
              <a:t>oordination de </a:t>
            </a:r>
            <a:r>
              <a:rPr lang="fr-FR" sz="1871" b="1" dirty="0">
                <a:solidFill>
                  <a:srgbClr val="0F6FC6">
                    <a:lumMod val="75000"/>
                  </a:srgbClr>
                </a:solidFill>
                <a:effectLst>
                  <a:outerShdw blurRad="38100" dist="38100" dir="2700000" algn="tl">
                    <a:srgbClr val="000000">
                      <a:alpha val="43137"/>
                    </a:srgbClr>
                  </a:outerShdw>
                </a:effectLst>
                <a:latin typeface="Kalinga" panose="020B0502040204020203" pitchFamily="34" charset="0"/>
                <a:cs typeface="Kalinga" panose="020B0502040204020203" pitchFamily="34" charset="0"/>
              </a:rPr>
              <a:t>S</a:t>
            </a:r>
            <a:r>
              <a:rPr lang="fr-FR" sz="1715" b="1" dirty="0">
                <a:solidFill>
                  <a:srgbClr val="0F6FC6">
                    <a:lumMod val="75000"/>
                  </a:srgbClr>
                </a:solidFill>
                <a:latin typeface="Kalinga" panose="020B0502040204020203" pitchFamily="34" charset="0"/>
                <a:cs typeface="Kalinga" panose="020B0502040204020203" pitchFamily="34" charset="0"/>
              </a:rPr>
              <a:t>oins</a:t>
            </a:r>
            <a:endParaRPr lang="fr-FR" sz="1715" dirty="0">
              <a:solidFill>
                <a:srgbClr val="0F6FC6">
                  <a:lumMod val="75000"/>
                </a:srgbClr>
              </a:solidFill>
              <a:latin typeface="Century Schoolbook"/>
              <a:cs typeface="Arial" charset="0"/>
            </a:endParaRPr>
          </a:p>
        </p:txBody>
      </p:sp>
      <p:pic>
        <p:nvPicPr>
          <p:cNvPr id="8" name="Image 7" descr="dossier éphémère"/>
          <p:cNvPicPr>
            <a:picLocks noChangeAspect="1"/>
          </p:cNvPicPr>
          <p:nvPr/>
        </p:nvPicPr>
        <p:blipFill rotWithShape="1">
          <a:blip r:embed="rId7" cstate="print">
            <a:duotone>
              <a:schemeClr val="accent1">
                <a:shade val="45000"/>
                <a:satMod val="135000"/>
              </a:schemeClr>
              <a:prstClr val="white"/>
            </a:duotone>
            <a:extLst>
              <a:ext uri="{28A0092B-C50C-407E-A947-70E740481C1C}">
                <a14:useLocalDpi xmlns:a14="http://schemas.microsoft.com/office/drawing/2010/main" val="0"/>
              </a:ext>
            </a:extLst>
          </a:blip>
          <a:srcRect l="41163" t="31115" r="15740" b="21169"/>
          <a:stretch/>
        </p:blipFill>
        <p:spPr>
          <a:xfrm>
            <a:off x="13881805" y="7588738"/>
            <a:ext cx="2433187" cy="1634689"/>
          </a:xfrm>
          <a:prstGeom prst="rect">
            <a:avLst/>
          </a:prstGeom>
        </p:spPr>
      </p:pic>
      <p:pic>
        <p:nvPicPr>
          <p:cNvPr id="9" name="Image 8" descr="dossier éphémère"/>
          <p:cNvPicPr>
            <a:picLocks noChangeAspect="1"/>
          </p:cNvPicPr>
          <p:nvPr/>
        </p:nvPicPr>
        <p:blipFill rotWithShape="1">
          <a:blip r:embed="rId8" cstate="print">
            <a:duotone>
              <a:schemeClr val="accent1">
                <a:shade val="45000"/>
                <a:satMod val="135000"/>
              </a:schemeClr>
              <a:prstClr val="white"/>
            </a:duotone>
            <a:extLst>
              <a:ext uri="{28A0092B-C50C-407E-A947-70E740481C1C}">
                <a14:useLocalDpi xmlns:a14="http://schemas.microsoft.com/office/drawing/2010/main" val="0"/>
              </a:ext>
            </a:extLst>
          </a:blip>
          <a:srcRect l="37790" t="20881" r="18838" b="22006"/>
          <a:stretch/>
        </p:blipFill>
        <p:spPr>
          <a:xfrm>
            <a:off x="11894172" y="1079409"/>
            <a:ext cx="3408011" cy="2432749"/>
          </a:xfrm>
          <a:prstGeom prst="rect">
            <a:avLst/>
          </a:prstGeom>
        </p:spPr>
      </p:pic>
      <p:pic>
        <p:nvPicPr>
          <p:cNvPr id="16" name="Image 15" descr="IMG_0026 - Paint"/>
          <p:cNvPicPr>
            <a:picLocks noChangeAspect="1"/>
          </p:cNvPicPr>
          <p:nvPr/>
        </p:nvPicPr>
        <p:blipFill rotWithShape="1">
          <a:blip r:embed="rId9" cstate="print">
            <a:duotone>
              <a:schemeClr val="accent1">
                <a:shade val="45000"/>
                <a:satMod val="135000"/>
              </a:schemeClr>
              <a:prstClr val="white"/>
            </a:duotone>
            <a:extLst>
              <a:ext uri="{28A0092B-C50C-407E-A947-70E740481C1C}">
                <a14:useLocalDpi xmlns:a14="http://schemas.microsoft.com/office/drawing/2010/main" val="0"/>
              </a:ext>
            </a:extLst>
          </a:blip>
          <a:srcRect l="13256" t="32767" r="40116" b="6314"/>
          <a:stretch/>
        </p:blipFill>
        <p:spPr>
          <a:xfrm>
            <a:off x="13020783" y="5221274"/>
            <a:ext cx="2574639" cy="1892109"/>
          </a:xfrm>
          <a:prstGeom prst="rect">
            <a:avLst/>
          </a:prstGeom>
        </p:spPr>
      </p:pic>
      <p:sp>
        <p:nvSpPr>
          <p:cNvPr id="12" name="Rectangle 11"/>
          <p:cNvSpPr/>
          <p:nvPr/>
        </p:nvSpPr>
        <p:spPr>
          <a:xfrm>
            <a:off x="13499442" y="6905132"/>
            <a:ext cx="1236236" cy="380232"/>
          </a:xfrm>
          <a:prstGeom prst="rect">
            <a:avLst/>
          </a:prstGeom>
        </p:spPr>
        <p:txBody>
          <a:bodyPr wrap="none">
            <a:spAutoFit/>
          </a:bodyPr>
          <a:lstStyle/>
          <a:p>
            <a:pPr defTabSz="1424215">
              <a:defRPr/>
            </a:pPr>
            <a:r>
              <a:rPr lang="fr-FR" sz="1871" b="1" dirty="0">
                <a:solidFill>
                  <a:srgbClr val="0F6FC6">
                    <a:lumMod val="75000"/>
                  </a:srgbClr>
                </a:solidFill>
                <a:effectLst>
                  <a:outerShdw blurRad="38100" dist="38100" dir="2700000" algn="tl">
                    <a:srgbClr val="000000">
                      <a:alpha val="43137"/>
                    </a:srgbClr>
                  </a:outerShdw>
                </a:effectLst>
                <a:latin typeface="Kalinga" panose="020B0502040204020203" pitchFamily="34" charset="0"/>
                <a:cs typeface="Kalinga" panose="020B0502040204020203" pitchFamily="34" charset="0"/>
              </a:rPr>
              <a:t>S</a:t>
            </a:r>
            <a:r>
              <a:rPr lang="fr-FR" sz="1715" b="1" dirty="0">
                <a:solidFill>
                  <a:srgbClr val="0F6FC6">
                    <a:lumMod val="75000"/>
                  </a:srgbClr>
                </a:solidFill>
                <a:latin typeface="Kalinga" panose="020B0502040204020203" pitchFamily="34" charset="0"/>
                <a:cs typeface="Kalinga" panose="020B0502040204020203" pitchFamily="34" charset="0"/>
              </a:rPr>
              <a:t>ecrétariat</a:t>
            </a:r>
            <a:endParaRPr lang="fr-FR" sz="1715" dirty="0">
              <a:solidFill>
                <a:srgbClr val="0F6FC6">
                  <a:lumMod val="75000"/>
                </a:srgbClr>
              </a:solidFill>
              <a:latin typeface="Century Schoolbook"/>
              <a:cs typeface="Arial" charset="0"/>
            </a:endParaRPr>
          </a:p>
        </p:txBody>
      </p:sp>
    </p:spTree>
    <p:extLst>
      <p:ext uri="{BB962C8B-B14F-4D97-AF65-F5344CB8AC3E}">
        <p14:creationId xmlns:p14="http://schemas.microsoft.com/office/powerpoint/2010/main" val="406136977"/>
      </p:ext>
    </p:extLst>
  </p:cSld>
  <p:clrMapOvr>
    <a:masterClrMapping/>
  </p:clrMapOvr>
  <mc:AlternateContent xmlns:mc="http://schemas.openxmlformats.org/markup-compatibility/2006" xmlns:p14="http://schemas.microsoft.com/office/powerpoint/2010/main">
    <mc:Choice Requires="p14">
      <p:transition spd="med" p14:dur="700" advTm="7000">
        <p:fade/>
      </p:transition>
    </mc:Choice>
    <mc:Fallback xmlns="">
      <p:transition spd="med" advTm="7000">
        <p:fade/>
      </p:transition>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Image 3" descr="PSP Région.jp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820599" y="631117"/>
            <a:ext cx="8305954" cy="949888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3" name="Espace réservé du numéro de diapositive 2"/>
          <p:cNvSpPr>
            <a:spLocks noGrp="1"/>
          </p:cNvSpPr>
          <p:nvPr>
            <p:ph type="sldNum" sz="quarter" idx="12"/>
          </p:nvPr>
        </p:nvSpPr>
        <p:spPr/>
        <p:txBody>
          <a:bodyPr/>
          <a:lstStyle/>
          <a:p>
            <a:pPr>
              <a:defRPr/>
            </a:pPr>
            <a:fld id="{773DFC1F-85DA-44DB-B886-BF5E288670CA}" type="slidenum">
              <a:rPr lang="fr-FR" smtClean="0"/>
              <a:pPr>
                <a:defRPr/>
              </a:pPr>
              <a:t>39</a:t>
            </a:fld>
            <a:endParaRPr lang="fr-FR"/>
          </a:p>
        </p:txBody>
      </p:sp>
      <p:sp>
        <p:nvSpPr>
          <p:cNvPr id="21509" name="ZoneTexte 4"/>
          <p:cNvSpPr txBox="1">
            <a:spLocks noChangeArrowheads="1"/>
          </p:cNvSpPr>
          <p:nvPr/>
        </p:nvSpPr>
        <p:spPr bwMode="auto">
          <a:xfrm>
            <a:off x="3328557" y="1977491"/>
            <a:ext cx="6400238" cy="162788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0BD0D9"/>
              </a:buClr>
              <a:buSzPct val="95000"/>
              <a:buFont typeface="Wingdings 2" pitchFamily="18" charset="2"/>
              <a:buChar char=""/>
              <a:defRPr sz="26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buChar char=""/>
              <a:defRPr sz="24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buChar char=""/>
              <a:defRPr sz="21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buChar char=""/>
              <a:defRPr sz="2000">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buChar char=""/>
              <a:defRPr sz="2000">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9pPr>
          </a:lstStyle>
          <a:p>
            <a:pPr eaLnBrk="1" hangingPunct="1">
              <a:spcBef>
                <a:spcPct val="0"/>
              </a:spcBef>
              <a:buClrTx/>
              <a:buSzTx/>
              <a:buFontTx/>
              <a:buNone/>
            </a:pPr>
            <a:r>
              <a:rPr lang="fr-FR" altLang="fr-FR" sz="4989" dirty="0">
                <a:solidFill>
                  <a:srgbClr val="0070C0"/>
                </a:solidFill>
                <a:latin typeface="Arial Black" pitchFamily="34" charset="0"/>
              </a:rPr>
              <a:t>RÉGION CENTRE</a:t>
            </a:r>
          </a:p>
          <a:p>
            <a:pPr eaLnBrk="1" hangingPunct="1">
              <a:spcBef>
                <a:spcPct val="0"/>
              </a:spcBef>
              <a:buClrTx/>
              <a:buSzTx/>
              <a:buFontTx/>
              <a:buNone/>
            </a:pPr>
            <a:endParaRPr lang="fr-FR" altLang="fr-FR" sz="4989" dirty="0">
              <a:solidFill>
                <a:srgbClr val="0070C0"/>
              </a:solidFill>
              <a:latin typeface="Arial Black" pitchFamily="34" charset="0"/>
            </a:endParaRPr>
          </a:p>
        </p:txBody>
      </p:sp>
      <p:sp>
        <p:nvSpPr>
          <p:cNvPr id="21510" name="ZoneTexte 5"/>
          <p:cNvSpPr txBox="1">
            <a:spLocks noChangeArrowheads="1"/>
          </p:cNvSpPr>
          <p:nvPr/>
        </p:nvSpPr>
        <p:spPr bwMode="auto">
          <a:xfrm>
            <a:off x="3217183" y="6244316"/>
            <a:ext cx="6511612" cy="277922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0BD0D9"/>
              </a:buClr>
              <a:buSzPct val="95000"/>
              <a:buFont typeface="Wingdings 2" pitchFamily="18" charset="2"/>
              <a:buChar char=""/>
              <a:defRPr sz="26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buChar char=""/>
              <a:defRPr sz="24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buChar char=""/>
              <a:defRPr sz="21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buChar char=""/>
              <a:defRPr sz="2000">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buChar char=""/>
              <a:defRPr sz="2000">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9pPr>
          </a:lstStyle>
          <a:p>
            <a:pPr eaLnBrk="1" hangingPunct="1">
              <a:spcBef>
                <a:spcPct val="0"/>
              </a:spcBef>
              <a:buClrTx/>
              <a:buSzTx/>
              <a:buFontTx/>
              <a:buNone/>
            </a:pPr>
            <a:r>
              <a:rPr lang="fr-FR" altLang="fr-FR" sz="4365" dirty="0">
                <a:solidFill>
                  <a:srgbClr val="0070C0"/>
                </a:solidFill>
                <a:latin typeface="Arial" pitchFamily="34" charset="0"/>
              </a:rPr>
              <a:t>Un investissement volontariste dans</a:t>
            </a:r>
          </a:p>
          <a:p>
            <a:pPr eaLnBrk="1" hangingPunct="1">
              <a:spcBef>
                <a:spcPct val="0"/>
              </a:spcBef>
              <a:buClrTx/>
              <a:buSzTx/>
              <a:buFontTx/>
              <a:buNone/>
            </a:pPr>
            <a:r>
              <a:rPr lang="fr-FR" altLang="fr-FR" sz="4365" dirty="0">
                <a:solidFill>
                  <a:srgbClr val="0070C0"/>
                </a:solidFill>
                <a:latin typeface="Arial" pitchFamily="34" charset="0"/>
              </a:rPr>
              <a:t>une région avec </a:t>
            </a:r>
          </a:p>
          <a:p>
            <a:pPr eaLnBrk="1" hangingPunct="1">
              <a:spcBef>
                <a:spcPct val="0"/>
              </a:spcBef>
              <a:buClrTx/>
              <a:buSzTx/>
              <a:buFontTx/>
              <a:buNone/>
            </a:pPr>
            <a:r>
              <a:rPr lang="fr-FR" altLang="fr-FR" sz="4365" dirty="0">
                <a:solidFill>
                  <a:srgbClr val="0070C0"/>
                </a:solidFill>
                <a:latin typeface="Arial" pitchFamily="34" charset="0"/>
              </a:rPr>
              <a:t>une démographie difficile</a:t>
            </a:r>
          </a:p>
        </p:txBody>
      </p:sp>
      <p:sp>
        <p:nvSpPr>
          <p:cNvPr id="21511" name="ZoneTexte 7"/>
          <p:cNvSpPr txBox="1">
            <a:spLocks noChangeArrowheads="1"/>
          </p:cNvSpPr>
          <p:nvPr/>
        </p:nvSpPr>
        <p:spPr bwMode="auto">
          <a:xfrm>
            <a:off x="3328553" y="3326342"/>
            <a:ext cx="5838422" cy="162788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0BD0D9"/>
              </a:buClr>
              <a:buSzPct val="95000"/>
              <a:buFont typeface="Wingdings 2" pitchFamily="18" charset="2"/>
              <a:buChar char=""/>
              <a:defRPr sz="26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buChar char=""/>
              <a:defRPr sz="24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buChar char=""/>
              <a:defRPr sz="21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buChar char=""/>
              <a:defRPr sz="2000">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buChar char=""/>
              <a:defRPr sz="2000">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9pPr>
          </a:lstStyle>
          <a:p>
            <a:pPr eaLnBrk="1" hangingPunct="1">
              <a:spcBef>
                <a:spcPct val="0"/>
              </a:spcBef>
              <a:buClrTx/>
              <a:buSzTx/>
              <a:buFontTx/>
              <a:buNone/>
            </a:pPr>
            <a:r>
              <a:rPr lang="fr-FR" altLang="fr-FR" sz="4989" dirty="0">
                <a:solidFill>
                  <a:srgbClr val="0070C0"/>
                </a:solidFill>
                <a:latin typeface="Arial" pitchFamily="34" charset="0"/>
              </a:rPr>
              <a:t>51 MSP financées fin 2013</a:t>
            </a:r>
          </a:p>
        </p:txBody>
      </p:sp>
      <p:sp>
        <p:nvSpPr>
          <p:cNvPr id="8" name="Espace réservé du pied de page 4"/>
          <p:cNvSpPr>
            <a:spLocks noGrp="1"/>
          </p:cNvSpPr>
          <p:nvPr>
            <p:ph type="ftr" sz="quarter" idx="11"/>
          </p:nvPr>
        </p:nvSpPr>
        <p:spPr>
          <a:xfrm>
            <a:off x="4788545" y="9909728"/>
            <a:ext cx="6972184" cy="569240"/>
          </a:xfrm>
        </p:spPr>
        <p:txBody>
          <a:bodyPr/>
          <a:lstStyle/>
          <a:p>
            <a:pPr>
              <a:defRPr/>
            </a:pPr>
            <a:r>
              <a:rPr lang="fr-FR" dirty="0"/>
              <a:t>FFMPS        Dr J-P Peigné       21-22 mars 2014</a:t>
            </a:r>
          </a:p>
        </p:txBody>
      </p:sp>
    </p:spTree>
    <p:extLst>
      <p:ext uri="{BB962C8B-B14F-4D97-AF65-F5344CB8AC3E}">
        <p14:creationId xmlns:p14="http://schemas.microsoft.com/office/powerpoint/2010/main" val="894418410"/>
      </p:ext>
    </p:extLst>
  </p:cSld>
  <p:clrMapOvr>
    <a:masterClrMapping/>
  </p:clrMapOvr>
  <mc:AlternateContent xmlns:mc="http://schemas.openxmlformats.org/markup-compatibility/2006" xmlns:p14="http://schemas.microsoft.com/office/powerpoint/2010/main">
    <mc:Choice Requires="p14">
      <p:transition spd="med" p14:dur="700" advTm="7000">
        <p:fade/>
      </p:transition>
    </mc:Choice>
    <mc:Fallback xmlns="">
      <p:transition spd="med" advTm="7000">
        <p:fade/>
      </p:transition>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p:cNvSpPr>
            <a:spLocks noGrp="1"/>
          </p:cNvSpPr>
          <p:nvPr>
            <p:ph type="sldNum" sz="quarter" idx="12"/>
          </p:nvPr>
        </p:nvSpPr>
        <p:spPr/>
        <p:txBody>
          <a:bodyPr/>
          <a:lstStyle/>
          <a:p>
            <a:pPr>
              <a:defRPr/>
            </a:pPr>
            <a:fld id="{7E8CDB14-7278-4869-B452-CBA74CDBAA7E}" type="slidenum">
              <a:rPr lang="fr-FR" smtClean="0"/>
              <a:pPr>
                <a:defRPr/>
              </a:pPr>
              <a:t>40</a:t>
            </a:fld>
            <a:endParaRPr lang="fr-FR"/>
          </a:p>
        </p:txBody>
      </p:sp>
      <p:pic>
        <p:nvPicPr>
          <p:cNvPr id="22532" name="Image 3" descr="PSP Région.jp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862204" y="1079083"/>
            <a:ext cx="4264349" cy="487814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22533" name="Image 4" descr="Limites départementales 2.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75698" y="2764525"/>
            <a:ext cx="9340486" cy="696947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2534" name="ZoneTexte 5"/>
          <p:cNvSpPr txBox="1">
            <a:spLocks noChangeArrowheads="1"/>
          </p:cNvSpPr>
          <p:nvPr/>
        </p:nvSpPr>
        <p:spPr bwMode="auto">
          <a:xfrm>
            <a:off x="2880587" y="1640899"/>
            <a:ext cx="10214147" cy="6681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0BD0D9"/>
              </a:buClr>
              <a:buSzPct val="95000"/>
              <a:buFont typeface="Wingdings 2" pitchFamily="18" charset="2"/>
              <a:buChar char=""/>
              <a:defRPr sz="26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buChar char=""/>
              <a:defRPr sz="24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buChar char=""/>
              <a:defRPr sz="21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buChar char=""/>
              <a:defRPr sz="2000">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buChar char=""/>
              <a:defRPr sz="2000">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9pPr>
          </a:lstStyle>
          <a:p>
            <a:pPr eaLnBrk="1" hangingPunct="1">
              <a:spcBef>
                <a:spcPct val="0"/>
              </a:spcBef>
              <a:buClrTx/>
              <a:buSzTx/>
              <a:buFontTx/>
              <a:buNone/>
            </a:pPr>
            <a:r>
              <a:rPr lang="fr-FR" altLang="fr-FR" sz="3742">
                <a:solidFill>
                  <a:srgbClr val="0070C0"/>
                </a:solidFill>
                <a:latin typeface="Arial" pitchFamily="34" charset="0"/>
              </a:rPr>
              <a:t>Pôle de Santé pluri professionnel Sud Lochois</a:t>
            </a:r>
          </a:p>
        </p:txBody>
      </p:sp>
      <p:sp>
        <p:nvSpPr>
          <p:cNvPr id="7" name="Flèche gauche 6"/>
          <p:cNvSpPr/>
          <p:nvPr/>
        </p:nvSpPr>
        <p:spPr>
          <a:xfrm>
            <a:off x="10963794" y="4672719"/>
            <a:ext cx="1524573" cy="754863"/>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p>
        </p:txBody>
      </p:sp>
      <p:sp>
        <p:nvSpPr>
          <p:cNvPr id="22536" name="ZoneTexte 7"/>
          <p:cNvSpPr txBox="1">
            <a:spLocks noChangeArrowheads="1"/>
          </p:cNvSpPr>
          <p:nvPr/>
        </p:nvSpPr>
        <p:spPr bwMode="auto">
          <a:xfrm>
            <a:off x="11411761" y="5794960"/>
            <a:ext cx="4828640" cy="441018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0BD0D9"/>
              </a:buClr>
              <a:buSzPct val="95000"/>
              <a:buFont typeface="Wingdings 2" pitchFamily="18" charset="2"/>
              <a:buChar char=""/>
              <a:defRPr sz="26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buChar char=""/>
              <a:defRPr sz="24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buChar char=""/>
              <a:defRPr sz="21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buChar char=""/>
              <a:defRPr sz="2000">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buChar char=""/>
              <a:defRPr sz="2000">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9pPr>
          </a:lstStyle>
          <a:p>
            <a:pPr eaLnBrk="1" hangingPunct="1">
              <a:spcBef>
                <a:spcPct val="0"/>
              </a:spcBef>
              <a:buClrTx/>
              <a:buSzTx/>
              <a:buFontTx/>
              <a:buNone/>
            </a:pPr>
            <a:r>
              <a:rPr lang="fr-FR" altLang="fr-FR" sz="2806" dirty="0">
                <a:latin typeface="Arial" pitchFamily="34" charset="0"/>
              </a:rPr>
              <a:t>1 Centre Hospitalier Général</a:t>
            </a:r>
          </a:p>
          <a:p>
            <a:pPr eaLnBrk="1" hangingPunct="1">
              <a:spcBef>
                <a:spcPct val="0"/>
              </a:spcBef>
              <a:buClrTx/>
              <a:buSzTx/>
              <a:buFontTx/>
              <a:buNone/>
            </a:pPr>
            <a:r>
              <a:rPr lang="fr-FR" altLang="fr-FR" sz="2806" dirty="0">
                <a:latin typeface="Arial" pitchFamily="34" charset="0"/>
              </a:rPr>
              <a:t>1 Centre hospitalier local</a:t>
            </a:r>
          </a:p>
          <a:p>
            <a:pPr eaLnBrk="1" hangingPunct="1">
              <a:spcBef>
                <a:spcPct val="0"/>
              </a:spcBef>
              <a:buClrTx/>
              <a:buSzTx/>
              <a:buFontTx/>
              <a:buNone/>
            </a:pPr>
            <a:r>
              <a:rPr lang="fr-FR" altLang="fr-FR" sz="2806" dirty="0">
                <a:latin typeface="Arial" pitchFamily="34" charset="0"/>
              </a:rPr>
              <a:t>7 MSP</a:t>
            </a:r>
          </a:p>
          <a:p>
            <a:pPr eaLnBrk="1" hangingPunct="1">
              <a:spcBef>
                <a:spcPct val="0"/>
              </a:spcBef>
              <a:buClrTx/>
              <a:buSzTx/>
              <a:buFontTx/>
              <a:buNone/>
            </a:pPr>
            <a:r>
              <a:rPr lang="fr-FR" altLang="fr-FR" sz="2806" dirty="0">
                <a:latin typeface="Arial" pitchFamily="34" charset="0"/>
              </a:rPr>
              <a:t>190 professionnels libéraux</a:t>
            </a:r>
          </a:p>
          <a:p>
            <a:pPr eaLnBrk="1" hangingPunct="1">
              <a:spcBef>
                <a:spcPct val="0"/>
              </a:spcBef>
              <a:buClrTx/>
              <a:buSzTx/>
              <a:buFontTx/>
              <a:buNone/>
            </a:pPr>
            <a:r>
              <a:rPr lang="fr-FR" altLang="fr-FR" sz="2806" dirty="0">
                <a:latin typeface="Arial" pitchFamily="34" charset="0"/>
              </a:rPr>
              <a:t>78 communes</a:t>
            </a:r>
          </a:p>
          <a:p>
            <a:pPr eaLnBrk="1" hangingPunct="1">
              <a:spcBef>
                <a:spcPct val="0"/>
              </a:spcBef>
              <a:buClrTx/>
              <a:buSzTx/>
              <a:buFontTx/>
              <a:buNone/>
            </a:pPr>
            <a:r>
              <a:rPr lang="fr-FR" altLang="fr-FR" sz="2806" dirty="0">
                <a:latin typeface="Arial" pitchFamily="34" charset="0"/>
              </a:rPr>
              <a:t>2085 Km²</a:t>
            </a:r>
          </a:p>
          <a:p>
            <a:pPr eaLnBrk="1" hangingPunct="1">
              <a:spcBef>
                <a:spcPct val="0"/>
              </a:spcBef>
              <a:buClrTx/>
              <a:buSzTx/>
              <a:buFontTx/>
              <a:buNone/>
            </a:pPr>
            <a:r>
              <a:rPr lang="fr-FR" altLang="fr-FR" sz="2806" dirty="0">
                <a:latin typeface="Arial" pitchFamily="34" charset="0"/>
              </a:rPr>
              <a:t>58 592 habitants</a:t>
            </a:r>
          </a:p>
          <a:p>
            <a:pPr eaLnBrk="1" hangingPunct="1">
              <a:spcBef>
                <a:spcPct val="0"/>
              </a:spcBef>
              <a:buClrTx/>
              <a:buSzTx/>
              <a:buFontTx/>
              <a:buNone/>
            </a:pPr>
            <a:r>
              <a:rPr lang="fr-FR" altLang="fr-FR" sz="2806" dirty="0">
                <a:latin typeface="Arial" pitchFamily="34" charset="0"/>
              </a:rPr>
              <a:t>Soit 28 Habitants au Km²</a:t>
            </a:r>
          </a:p>
          <a:p>
            <a:pPr eaLnBrk="1" hangingPunct="1">
              <a:spcBef>
                <a:spcPct val="0"/>
              </a:spcBef>
              <a:buClrTx/>
              <a:buSzTx/>
              <a:buFontTx/>
              <a:buNone/>
            </a:pPr>
            <a:endParaRPr lang="fr-FR" altLang="fr-FR" sz="2806" dirty="0">
              <a:latin typeface="Arial" pitchFamily="34" charset="0"/>
            </a:endParaRPr>
          </a:p>
          <a:p>
            <a:pPr eaLnBrk="1" hangingPunct="1">
              <a:spcBef>
                <a:spcPct val="0"/>
              </a:spcBef>
              <a:buClrTx/>
              <a:buSzTx/>
              <a:buFontTx/>
              <a:buNone/>
            </a:pPr>
            <a:endParaRPr lang="fr-FR" altLang="fr-FR" sz="2806" dirty="0">
              <a:latin typeface="Arial" pitchFamily="34" charset="0"/>
            </a:endParaRPr>
          </a:p>
        </p:txBody>
      </p:sp>
    </p:spTree>
    <p:extLst>
      <p:ext uri="{BB962C8B-B14F-4D97-AF65-F5344CB8AC3E}">
        <p14:creationId xmlns:p14="http://schemas.microsoft.com/office/powerpoint/2010/main" val="104687870"/>
      </p:ext>
    </p:extLst>
  </p:cSld>
  <p:clrMapOvr>
    <a:masterClrMapping/>
  </p:clrMapOvr>
  <mc:AlternateContent xmlns:mc="http://schemas.openxmlformats.org/markup-compatibility/2006" xmlns:p14="http://schemas.microsoft.com/office/powerpoint/2010/main">
    <mc:Choice Requires="p14">
      <p:transition spd="med" p14:dur="700" advTm="7000">
        <p:fade/>
      </p:transition>
    </mc:Choice>
    <mc:Fallback xmlns="">
      <p:transition spd="med" advTm="7000">
        <p:fade/>
      </p:transition>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Image 16" descr="tn_P1120495.JP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687186" y="2008816"/>
            <a:ext cx="4813791" cy="36109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Titre 1"/>
          <p:cNvSpPr>
            <a:spLocks noGrp="1"/>
          </p:cNvSpPr>
          <p:nvPr>
            <p:ph type="title"/>
          </p:nvPr>
        </p:nvSpPr>
        <p:spPr>
          <a:xfrm>
            <a:off x="5572582" y="294095"/>
            <a:ext cx="10232012" cy="1437603"/>
          </a:xfrm>
          <a:ln>
            <a:miter lim="800000"/>
            <a:headEnd/>
            <a:tailEnd/>
          </a:ln>
          <a:extLst/>
        </p:spPr>
        <p:txBody>
          <a:bodyPr/>
          <a:lstStyle/>
          <a:p>
            <a:pPr>
              <a:defRPr/>
            </a:pPr>
            <a:r>
              <a:rPr lang="fr-FR" dirty="0"/>
              <a:t>MSP de CLION (2009)    </a:t>
            </a:r>
            <a:r>
              <a:rPr lang="fr-FR" dirty="0" smtClean="0"/>
              <a:t>6 PS</a:t>
            </a:r>
            <a:endParaRPr lang="fr-FR" dirty="0"/>
          </a:p>
        </p:txBody>
      </p:sp>
      <p:sp>
        <p:nvSpPr>
          <p:cNvPr id="11" name="Flèche gauche 10"/>
          <p:cNvSpPr/>
          <p:nvPr/>
        </p:nvSpPr>
        <p:spPr>
          <a:xfrm>
            <a:off x="7258784" y="7622017"/>
            <a:ext cx="1187979" cy="529641"/>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p>
        </p:txBody>
      </p:sp>
      <p:pic>
        <p:nvPicPr>
          <p:cNvPr id="23558" name="Image 11" descr="tn_P1120486.JPG"/>
          <p:cNvPicPr>
            <a:picLocks noChangeAspect="1"/>
          </p:cNvPicPr>
          <p:nvPr/>
        </p:nvPicPr>
        <p:blipFill>
          <a:blip r:embed="rId3" cstate="print">
            <a:extLst>
              <a:ext uri="{28A0092B-C50C-407E-A947-70E740481C1C}">
                <a14:useLocalDpi xmlns:a14="http://schemas.microsoft.com/office/drawing/2010/main" val="0"/>
              </a:ext>
            </a:extLst>
          </a:blip>
          <a:srcRect l="1450" t="4349" r="5797"/>
          <a:stretch>
            <a:fillRect/>
          </a:stretch>
        </p:blipFill>
        <p:spPr bwMode="auto">
          <a:xfrm>
            <a:off x="3217183" y="2345408"/>
            <a:ext cx="1796818" cy="247000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23559" name="Image 12" descr="tn_P1120488.JPG"/>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614943" y="2008813"/>
            <a:ext cx="6335889" cy="475191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23560" name="Image 15" descr="tn_P1120497.JPG"/>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1636981" y="5939045"/>
            <a:ext cx="4289101" cy="321744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23561" name="Image 9" descr="Carte n°3.jpg"/>
          <p:cNvPicPr>
            <a:picLocks noChangeAspect="1"/>
          </p:cNvPicPr>
          <p:nvPr/>
        </p:nvPicPr>
        <p:blipFill>
          <a:blip r:embed="rId6" cstate="print">
            <a:extLst>
              <a:ext uri="{28A0092B-C50C-407E-A947-70E740481C1C}">
                <a14:useLocalDpi xmlns:a14="http://schemas.microsoft.com/office/drawing/2010/main" val="0"/>
              </a:ext>
            </a:extLst>
          </a:blip>
          <a:srcRect t="2461" r="3479"/>
          <a:stretch>
            <a:fillRect/>
          </a:stretch>
        </p:blipFill>
        <p:spPr bwMode="auto">
          <a:xfrm>
            <a:off x="2375694" y="5040638"/>
            <a:ext cx="6229467" cy="44474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0" name="Flèche gauche 19"/>
          <p:cNvSpPr/>
          <p:nvPr/>
        </p:nvSpPr>
        <p:spPr>
          <a:xfrm rot="20817395">
            <a:off x="7189485" y="7300273"/>
            <a:ext cx="1187979" cy="529641"/>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p>
        </p:txBody>
      </p:sp>
    </p:spTree>
    <p:extLst>
      <p:ext uri="{BB962C8B-B14F-4D97-AF65-F5344CB8AC3E}">
        <p14:creationId xmlns:p14="http://schemas.microsoft.com/office/powerpoint/2010/main" val="699924197"/>
      </p:ext>
    </p:extLst>
  </p:cSld>
  <p:clrMapOvr>
    <a:masterClrMapping/>
  </p:clrMapOvr>
  <mc:AlternateContent xmlns:mc="http://schemas.openxmlformats.org/markup-compatibility/2006" xmlns:p14="http://schemas.microsoft.com/office/powerpoint/2010/main">
    <mc:Choice Requires="p14">
      <p:transition spd="med" p14:dur="700" advTm="7000">
        <p:fade/>
      </p:transition>
    </mc:Choice>
    <mc:Fallback xmlns="">
      <p:transition spd="med" advTm="7000">
        <p:fade/>
      </p:transition>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Image 18" descr="tn_P1120471.JPG"/>
          <p:cNvPicPr>
            <a:picLocks noChangeAspect="1"/>
          </p:cNvPicPr>
          <p:nvPr/>
        </p:nvPicPr>
        <p:blipFill>
          <a:blip r:embed="rId2" cstate="print">
            <a:extLst>
              <a:ext uri="{28A0092B-C50C-407E-A947-70E740481C1C}">
                <a14:useLocalDpi xmlns:a14="http://schemas.microsoft.com/office/drawing/2010/main" val="0"/>
              </a:ext>
            </a:extLst>
          </a:blip>
          <a:srcRect t="12222" b="19289"/>
          <a:stretch>
            <a:fillRect/>
          </a:stretch>
        </p:blipFill>
        <p:spPr bwMode="auto">
          <a:xfrm>
            <a:off x="5236744" y="2458561"/>
            <a:ext cx="6335889" cy="325456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24579" name="Image 9" descr="Carte n°3.jpg"/>
          <p:cNvPicPr>
            <a:picLocks noChangeAspect="1"/>
          </p:cNvPicPr>
          <p:nvPr/>
        </p:nvPicPr>
        <p:blipFill>
          <a:blip r:embed="rId3" cstate="print">
            <a:extLst>
              <a:ext uri="{28A0092B-C50C-407E-A947-70E740481C1C}">
                <a14:useLocalDpi xmlns:a14="http://schemas.microsoft.com/office/drawing/2010/main" val="0"/>
              </a:ext>
            </a:extLst>
          </a:blip>
          <a:srcRect t="2461" r="4337"/>
          <a:stretch>
            <a:fillRect/>
          </a:stretch>
        </p:blipFill>
        <p:spPr bwMode="auto">
          <a:xfrm>
            <a:off x="2543995" y="4928569"/>
            <a:ext cx="6172542" cy="44474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Titre 1"/>
          <p:cNvSpPr>
            <a:spLocks noGrp="1"/>
          </p:cNvSpPr>
          <p:nvPr>
            <p:ph type="title"/>
          </p:nvPr>
        </p:nvSpPr>
        <p:spPr>
          <a:xfrm>
            <a:off x="5581172" y="630883"/>
            <a:ext cx="10232012" cy="1437603"/>
          </a:xfrm>
          <a:ln>
            <a:miter lim="800000"/>
            <a:headEnd/>
            <a:tailEnd/>
          </a:ln>
          <a:extLst/>
        </p:spPr>
        <p:txBody>
          <a:bodyPr>
            <a:normAutofit fontScale="90000"/>
          </a:bodyPr>
          <a:lstStyle/>
          <a:p>
            <a:pPr>
              <a:defRPr/>
            </a:pPr>
            <a:r>
              <a:rPr lang="fr-FR" dirty="0"/>
              <a:t>MSP de Chatillon-</a:t>
            </a:r>
            <a:r>
              <a:rPr lang="fr-FR" sz="5612" dirty="0"/>
              <a:t>sur</a:t>
            </a:r>
            <a:r>
              <a:rPr lang="fr-FR" dirty="0"/>
              <a:t>-Indre (2009) </a:t>
            </a:r>
            <a:r>
              <a:rPr lang="fr-FR" dirty="0" smtClean="0"/>
              <a:t>10 PS</a:t>
            </a:r>
            <a:endParaRPr lang="fr-FR" dirty="0"/>
          </a:p>
        </p:txBody>
      </p:sp>
      <p:sp>
        <p:nvSpPr>
          <p:cNvPr id="4" name="Espace réservé du numéro de diapositive 3"/>
          <p:cNvSpPr>
            <a:spLocks noGrp="1"/>
          </p:cNvSpPr>
          <p:nvPr>
            <p:ph type="sldNum" sz="quarter" idx="12"/>
          </p:nvPr>
        </p:nvSpPr>
        <p:spPr>
          <a:xfrm>
            <a:off x="12592315" y="9267167"/>
            <a:ext cx="3326342" cy="569240"/>
          </a:xfrm>
        </p:spPr>
        <p:txBody>
          <a:bodyPr/>
          <a:lstStyle/>
          <a:p>
            <a:pPr>
              <a:defRPr/>
            </a:pPr>
            <a:fld id="{D6D9C3FA-EC9F-47D3-8EB5-863B4125AB97}" type="slidenum">
              <a:rPr lang="fr-FR" smtClean="0"/>
              <a:pPr>
                <a:defRPr/>
              </a:pPr>
              <a:t>42</a:t>
            </a:fld>
            <a:endParaRPr lang="fr-FR"/>
          </a:p>
        </p:txBody>
      </p:sp>
      <p:pic>
        <p:nvPicPr>
          <p:cNvPr id="24583" name="Image 11" descr="tn_P1120486.JPG"/>
          <p:cNvPicPr>
            <a:picLocks noChangeAspect="1"/>
          </p:cNvPicPr>
          <p:nvPr/>
        </p:nvPicPr>
        <p:blipFill>
          <a:blip r:embed="rId4" cstate="print">
            <a:extLst>
              <a:ext uri="{28A0092B-C50C-407E-A947-70E740481C1C}">
                <a14:useLocalDpi xmlns:a14="http://schemas.microsoft.com/office/drawing/2010/main" val="0"/>
              </a:ext>
            </a:extLst>
          </a:blip>
          <a:srcRect l="1450" t="4349" r="5797"/>
          <a:stretch>
            <a:fillRect/>
          </a:stretch>
        </p:blipFill>
        <p:spPr bwMode="auto">
          <a:xfrm>
            <a:off x="3328557" y="2458562"/>
            <a:ext cx="1796818" cy="247000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0" name="Flèche gauche 19"/>
          <p:cNvSpPr/>
          <p:nvPr/>
        </p:nvSpPr>
        <p:spPr>
          <a:xfrm>
            <a:off x="7258784" y="6836760"/>
            <a:ext cx="1187979" cy="529641"/>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p>
        </p:txBody>
      </p:sp>
      <p:pic>
        <p:nvPicPr>
          <p:cNvPr id="24585" name="Image 13" descr="tn_P1120479.JPG"/>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2183948" y="2458564"/>
            <a:ext cx="3742134" cy="280660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24586" name="Image 14" descr="tn_P1120483.JPG"/>
          <p:cNvPicPr>
            <a:picLocks noChangeAspect="1"/>
          </p:cNvPicPr>
          <p:nvPr/>
        </p:nvPicPr>
        <p:blipFill>
          <a:blip r:embed="rId6" cstate="print">
            <a:extLst>
              <a:ext uri="{28A0092B-C50C-407E-A947-70E740481C1C}">
                <a14:useLocalDpi xmlns:a14="http://schemas.microsoft.com/office/drawing/2010/main" val="0"/>
              </a:ext>
            </a:extLst>
          </a:blip>
          <a:srcRect l="9450" t="7475" r="8652"/>
          <a:stretch>
            <a:fillRect/>
          </a:stretch>
        </p:blipFill>
        <p:spPr bwMode="auto">
          <a:xfrm>
            <a:off x="8830381" y="5601756"/>
            <a:ext cx="2309135" cy="34773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24587" name="Image 17" descr="tn_P1120481.JPG"/>
          <p:cNvPicPr>
            <a:picLocks noChangeAspect="1"/>
          </p:cNvPicPr>
          <p:nvPr/>
        </p:nvPicPr>
        <p:blipFill>
          <a:blip r:embed="rId7" cstate="print">
            <a:extLst>
              <a:ext uri="{28A0092B-C50C-407E-A947-70E740481C1C}">
                <a14:useLocalDpi xmlns:a14="http://schemas.microsoft.com/office/drawing/2010/main" val="0"/>
              </a:ext>
            </a:extLst>
          </a:blip>
          <a:srcRect l="7849"/>
          <a:stretch>
            <a:fillRect/>
          </a:stretch>
        </p:blipFill>
        <p:spPr bwMode="auto">
          <a:xfrm>
            <a:off x="12084949" y="6346717"/>
            <a:ext cx="3729759" cy="303429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24588" name="Image 20" descr="tn_P1120475.JPG"/>
          <p:cNvPicPr>
            <a:picLocks noChangeAspect="1"/>
          </p:cNvPicPr>
          <p:nvPr/>
        </p:nvPicPr>
        <p:blipFill>
          <a:blip r:embed="rId8" cstate="print">
            <a:extLst>
              <a:ext uri="{28A0092B-C50C-407E-A947-70E740481C1C}">
                <a14:useLocalDpi xmlns:a14="http://schemas.microsoft.com/office/drawing/2010/main" val="0"/>
              </a:ext>
            </a:extLst>
          </a:blip>
          <a:srcRect r="36697" b="30275"/>
          <a:stretch>
            <a:fillRect/>
          </a:stretch>
        </p:blipFill>
        <p:spPr bwMode="auto">
          <a:xfrm>
            <a:off x="11075167" y="4366753"/>
            <a:ext cx="2581379" cy="21334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58044360"/>
      </p:ext>
    </p:extLst>
  </p:cSld>
  <p:clrMapOvr>
    <a:masterClrMapping/>
  </p:clrMapOvr>
  <mc:AlternateContent xmlns:mc="http://schemas.openxmlformats.org/markup-compatibility/2006" xmlns:p14="http://schemas.microsoft.com/office/powerpoint/2010/main">
    <mc:Choice Requires="p14">
      <p:transition spd="med" p14:dur="700" advTm="7000">
        <p:fade/>
      </p:transition>
    </mc:Choice>
    <mc:Fallback xmlns="">
      <p:transition spd="med" advTm="7000">
        <p:fade/>
      </p:transition>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Image 12" descr="tn_P1120440.JPG"/>
          <p:cNvPicPr>
            <a:picLocks noChangeAspect="1"/>
          </p:cNvPicPr>
          <p:nvPr/>
        </p:nvPicPr>
        <p:blipFill>
          <a:blip r:embed="rId2" cstate="print">
            <a:extLst>
              <a:ext uri="{28A0092B-C50C-407E-A947-70E740481C1C}">
                <a14:useLocalDpi xmlns:a14="http://schemas.microsoft.com/office/drawing/2010/main" val="0"/>
              </a:ext>
            </a:extLst>
          </a:blip>
          <a:srcRect r="2888"/>
          <a:stretch>
            <a:fillRect/>
          </a:stretch>
        </p:blipFill>
        <p:spPr bwMode="auto">
          <a:xfrm>
            <a:off x="10566439" y="5014659"/>
            <a:ext cx="5281816" cy="408085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25603" name="Image 13" descr="tn_P1120443.JPG"/>
          <p:cNvPicPr>
            <a:picLocks noChangeAspect="1"/>
          </p:cNvPicPr>
          <p:nvPr/>
        </p:nvPicPr>
        <p:blipFill>
          <a:blip r:embed="rId3" cstate="print">
            <a:extLst>
              <a:ext uri="{28A0092B-C50C-407E-A947-70E740481C1C}">
                <a14:useLocalDpi xmlns:a14="http://schemas.microsoft.com/office/drawing/2010/main" val="0"/>
              </a:ext>
            </a:extLst>
          </a:blip>
          <a:srcRect l="7217" r="732" b="11366"/>
          <a:stretch>
            <a:fillRect/>
          </a:stretch>
        </p:blipFill>
        <p:spPr bwMode="auto">
          <a:xfrm>
            <a:off x="9899883" y="1984963"/>
            <a:ext cx="5941740" cy="429193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25604" name="Image 14" descr="tn_P1120444.JPG"/>
          <p:cNvPicPr>
            <a:picLocks noChangeAspect="1"/>
          </p:cNvPicPr>
          <p:nvPr/>
        </p:nvPicPr>
        <p:blipFill>
          <a:blip r:embed="rId4" cstate="print">
            <a:extLst>
              <a:ext uri="{28A0092B-C50C-407E-A947-70E740481C1C}">
                <a14:useLocalDpi xmlns:a14="http://schemas.microsoft.com/office/drawing/2010/main" val="0"/>
              </a:ext>
            </a:extLst>
          </a:blip>
          <a:srcRect b="15273"/>
          <a:stretch>
            <a:fillRect/>
          </a:stretch>
        </p:blipFill>
        <p:spPr bwMode="auto">
          <a:xfrm>
            <a:off x="2932815" y="1527023"/>
            <a:ext cx="5196899" cy="329961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Titre 1"/>
          <p:cNvSpPr>
            <a:spLocks noGrp="1"/>
          </p:cNvSpPr>
          <p:nvPr>
            <p:ph type="title"/>
          </p:nvPr>
        </p:nvSpPr>
        <p:spPr>
          <a:xfrm>
            <a:off x="5639313" y="294097"/>
            <a:ext cx="10232012" cy="1409275"/>
          </a:xfrm>
          <a:ln>
            <a:miter lim="800000"/>
            <a:headEnd/>
            <a:tailEnd/>
          </a:ln>
          <a:extLst/>
        </p:spPr>
        <p:txBody>
          <a:bodyPr>
            <a:normAutofit/>
          </a:bodyPr>
          <a:lstStyle/>
          <a:p>
            <a:pPr>
              <a:defRPr/>
            </a:pPr>
            <a:r>
              <a:rPr lang="fr-FR" dirty="0"/>
              <a:t>MSP de GENILLÉ (2010) </a:t>
            </a:r>
            <a:r>
              <a:rPr lang="fr-FR" dirty="0" smtClean="0"/>
              <a:t>9 PS</a:t>
            </a:r>
            <a:endParaRPr lang="fr-FR" dirty="0"/>
          </a:p>
        </p:txBody>
      </p:sp>
      <p:sp>
        <p:nvSpPr>
          <p:cNvPr id="4" name="Espace réservé du numéro de diapositive 3"/>
          <p:cNvSpPr>
            <a:spLocks noGrp="1"/>
          </p:cNvSpPr>
          <p:nvPr>
            <p:ph type="sldNum" sz="quarter" idx="12"/>
          </p:nvPr>
        </p:nvSpPr>
        <p:spPr>
          <a:xfrm>
            <a:off x="12592315" y="8981262"/>
            <a:ext cx="3326342" cy="558024"/>
          </a:xfrm>
        </p:spPr>
        <p:txBody>
          <a:bodyPr/>
          <a:lstStyle/>
          <a:p>
            <a:pPr>
              <a:defRPr/>
            </a:pPr>
            <a:fld id="{84DC2AAC-D6A2-45B3-9C60-4C77163D5B95}" type="slidenum">
              <a:rPr lang="fr-FR" smtClean="0"/>
              <a:pPr>
                <a:defRPr/>
              </a:pPr>
              <a:t>43</a:t>
            </a:fld>
            <a:endParaRPr lang="fr-FR"/>
          </a:p>
        </p:txBody>
      </p:sp>
      <p:pic>
        <p:nvPicPr>
          <p:cNvPr id="25607" name="Image 9" descr="Carte n°3.jpg"/>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439285" y="5016781"/>
            <a:ext cx="6327504" cy="429192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1" name="Flèche gauche 10"/>
          <p:cNvSpPr/>
          <p:nvPr/>
        </p:nvSpPr>
        <p:spPr>
          <a:xfrm rot="20490160">
            <a:off x="6729144" y="5174411"/>
            <a:ext cx="1187979" cy="521632"/>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p>
        </p:txBody>
      </p:sp>
      <p:pic>
        <p:nvPicPr>
          <p:cNvPr id="25609" name="Image 11" descr="tn_P1120437.JPG"/>
          <p:cNvPicPr>
            <a:picLocks noChangeAspect="1"/>
          </p:cNvPicPr>
          <p:nvPr/>
        </p:nvPicPr>
        <p:blipFill>
          <a:blip r:embed="rId6" cstate="print">
            <a:extLst>
              <a:ext uri="{28A0092B-C50C-407E-A947-70E740481C1C}">
                <a14:useLocalDpi xmlns:a14="http://schemas.microsoft.com/office/drawing/2010/main" val="0"/>
              </a:ext>
            </a:extLst>
          </a:blip>
          <a:srcRect l="6213" t="7101" r="5910" b="7684"/>
          <a:stretch>
            <a:fillRect/>
          </a:stretch>
        </p:blipFill>
        <p:spPr bwMode="auto">
          <a:xfrm>
            <a:off x="7843811" y="2631914"/>
            <a:ext cx="2309734" cy="168135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25610" name="Image 15" descr="tn_P1120442.JPG"/>
          <p:cNvPicPr>
            <a:picLocks noChangeAspect="1"/>
          </p:cNvPicPr>
          <p:nvPr/>
        </p:nvPicPr>
        <p:blipFill>
          <a:blip r:embed="rId7" cstate="print">
            <a:extLst>
              <a:ext uri="{28A0092B-C50C-407E-A947-70E740481C1C}">
                <a14:useLocalDpi xmlns:a14="http://schemas.microsoft.com/office/drawing/2010/main" val="0"/>
              </a:ext>
            </a:extLst>
          </a:blip>
          <a:srcRect r="1355"/>
          <a:stretch>
            <a:fillRect/>
          </a:stretch>
        </p:blipFill>
        <p:spPr bwMode="auto">
          <a:xfrm>
            <a:off x="7848253" y="5893051"/>
            <a:ext cx="2751299" cy="208895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91847493"/>
      </p:ext>
    </p:extLst>
  </p:cSld>
  <p:clrMapOvr>
    <a:masterClrMapping/>
  </p:clrMapOvr>
  <mc:AlternateContent xmlns:mc="http://schemas.openxmlformats.org/markup-compatibility/2006" xmlns:p14="http://schemas.microsoft.com/office/powerpoint/2010/main">
    <mc:Choice Requires="p14">
      <p:transition spd="med" p14:dur="700" advTm="7000">
        <p:fade/>
      </p:transition>
    </mc:Choice>
    <mc:Fallback xmlns="">
      <p:transition spd="med" advTm="7000">
        <p:fade/>
      </p:transition>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Image 4" descr="tn_P1120436.JP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830385" y="2314085"/>
            <a:ext cx="7521394" cy="631361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Titre 1"/>
          <p:cNvSpPr>
            <a:spLocks noGrp="1"/>
          </p:cNvSpPr>
          <p:nvPr>
            <p:ph type="title"/>
          </p:nvPr>
        </p:nvSpPr>
        <p:spPr>
          <a:ln>
            <a:miter lim="800000"/>
            <a:headEnd/>
            <a:tailEnd/>
          </a:ln>
          <a:extLst/>
        </p:spPr>
        <p:txBody>
          <a:bodyPr>
            <a:normAutofit/>
          </a:bodyPr>
          <a:lstStyle/>
          <a:p>
            <a:pPr>
              <a:defRPr/>
            </a:pPr>
            <a:r>
              <a:rPr lang="fr-FR" dirty="0"/>
              <a:t>MSP de </a:t>
            </a:r>
            <a:r>
              <a:rPr lang="fr-FR" dirty="0" err="1"/>
              <a:t>Villeloin</a:t>
            </a:r>
            <a:r>
              <a:rPr lang="fr-FR" dirty="0"/>
              <a:t>-</a:t>
            </a:r>
            <a:r>
              <a:rPr lang="fr-FR" dirty="0" err="1"/>
              <a:t>Coulangé</a:t>
            </a:r>
            <a:r>
              <a:rPr lang="fr-FR" dirty="0"/>
              <a:t> (2012) </a:t>
            </a:r>
            <a:r>
              <a:rPr lang="fr-FR" dirty="0" smtClean="0"/>
              <a:t>8 PS</a:t>
            </a:r>
            <a:endParaRPr lang="fr-FR" dirty="0"/>
          </a:p>
        </p:txBody>
      </p:sp>
      <p:sp>
        <p:nvSpPr>
          <p:cNvPr id="4" name="Espace réservé du numéro de diapositive 3"/>
          <p:cNvSpPr>
            <a:spLocks noGrp="1"/>
          </p:cNvSpPr>
          <p:nvPr>
            <p:ph type="sldNum" sz="quarter" idx="12"/>
          </p:nvPr>
        </p:nvSpPr>
        <p:spPr/>
        <p:txBody>
          <a:bodyPr/>
          <a:lstStyle/>
          <a:p>
            <a:pPr>
              <a:defRPr/>
            </a:pPr>
            <a:fld id="{A6EB3110-10F2-443E-8EC6-BEAF28085AD0}" type="slidenum">
              <a:rPr lang="fr-FR" smtClean="0"/>
              <a:pPr>
                <a:defRPr/>
              </a:pPr>
              <a:t>44</a:t>
            </a:fld>
            <a:endParaRPr lang="fr-FR"/>
          </a:p>
        </p:txBody>
      </p:sp>
      <p:pic>
        <p:nvPicPr>
          <p:cNvPr id="26629" name="Image 5" descr="tn_P1120432.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605161" y="7142727"/>
            <a:ext cx="3930231" cy="294519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26630" name="Image 6" descr="tn_P1120429.JPG"/>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421547" y="7142724"/>
            <a:ext cx="3962405" cy="296994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26631" name="Image 7" descr="tn_P1120437.JPG"/>
          <p:cNvPicPr>
            <a:picLocks noChangeAspect="1"/>
          </p:cNvPicPr>
          <p:nvPr/>
        </p:nvPicPr>
        <p:blipFill>
          <a:blip r:embed="rId5" cstate="print">
            <a:extLst>
              <a:ext uri="{28A0092B-C50C-407E-A947-70E740481C1C}">
                <a14:useLocalDpi xmlns:a14="http://schemas.microsoft.com/office/drawing/2010/main" val="0"/>
              </a:ext>
            </a:extLst>
          </a:blip>
          <a:srcRect l="4251" t="8513" r="6404" b="10616"/>
          <a:stretch>
            <a:fillRect/>
          </a:stretch>
        </p:blipFill>
        <p:spPr bwMode="auto">
          <a:xfrm>
            <a:off x="3217183" y="3212497"/>
            <a:ext cx="3143195" cy="21334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26632" name="Image 9" descr="Carte n°3.jpg"/>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375698" y="5682503"/>
            <a:ext cx="6340839" cy="441284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1" name="Flèche gauche 10"/>
          <p:cNvSpPr/>
          <p:nvPr/>
        </p:nvSpPr>
        <p:spPr>
          <a:xfrm rot="20643752">
            <a:off x="7308283" y="6397764"/>
            <a:ext cx="1187979" cy="529641"/>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p>
        </p:txBody>
      </p:sp>
      <p:sp>
        <p:nvSpPr>
          <p:cNvPr id="3" name="Espace réservé du pied de page 2"/>
          <p:cNvSpPr>
            <a:spLocks noGrp="1"/>
          </p:cNvSpPr>
          <p:nvPr>
            <p:ph type="ftr" sz="quarter" idx="11"/>
          </p:nvPr>
        </p:nvSpPr>
        <p:spPr/>
        <p:txBody>
          <a:bodyPr/>
          <a:lstStyle/>
          <a:p>
            <a:pPr>
              <a:defRPr/>
            </a:pPr>
            <a:r>
              <a:rPr lang="fr-FR"/>
              <a:t>FFMPS        Dr J-P Peigné       21-22 mars 2014</a:t>
            </a:r>
            <a:endParaRPr lang="fr-FR" dirty="0"/>
          </a:p>
        </p:txBody>
      </p:sp>
    </p:spTree>
    <p:extLst>
      <p:ext uri="{BB962C8B-B14F-4D97-AF65-F5344CB8AC3E}">
        <p14:creationId xmlns:p14="http://schemas.microsoft.com/office/powerpoint/2010/main" val="829540525"/>
      </p:ext>
    </p:extLst>
  </p:cSld>
  <p:clrMapOvr>
    <a:masterClrMapping/>
  </p:clrMapOvr>
  <mc:AlternateContent xmlns:mc="http://schemas.openxmlformats.org/markup-compatibility/2006" xmlns:p14="http://schemas.microsoft.com/office/powerpoint/2010/main">
    <mc:Choice Requires="p14">
      <p:transition spd="med" p14:dur="700" advTm="7000">
        <p:fade/>
      </p:transition>
    </mc:Choice>
    <mc:Fallback xmlns="">
      <p:transition spd="med" advTm="7000">
        <p:fade/>
      </p:transition>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ln>
            <a:miter lim="800000"/>
            <a:headEnd/>
            <a:tailEnd/>
          </a:ln>
          <a:extLst/>
        </p:spPr>
        <p:txBody>
          <a:bodyPr>
            <a:normAutofit/>
          </a:bodyPr>
          <a:lstStyle/>
          <a:p>
            <a:pPr>
              <a:defRPr/>
            </a:pPr>
            <a:r>
              <a:rPr lang="fr-FR" dirty="0"/>
              <a:t>MSP de SAINT-FLOVIER (2013)  </a:t>
            </a:r>
            <a:r>
              <a:rPr lang="fr-FR" dirty="0" smtClean="0"/>
              <a:t>6 PS</a:t>
            </a:r>
            <a:endParaRPr lang="fr-FR" dirty="0"/>
          </a:p>
        </p:txBody>
      </p:sp>
      <p:pic>
        <p:nvPicPr>
          <p:cNvPr id="27653" name="Image 9" descr="Carte n°3.jpg"/>
          <p:cNvPicPr>
            <a:picLocks noChangeAspect="1"/>
          </p:cNvPicPr>
          <p:nvPr/>
        </p:nvPicPr>
        <p:blipFill>
          <a:blip r:embed="rId2" cstate="print">
            <a:extLst>
              <a:ext uri="{28A0092B-C50C-407E-A947-70E740481C1C}">
                <a14:useLocalDpi xmlns:a14="http://schemas.microsoft.com/office/drawing/2010/main" val="0"/>
              </a:ext>
            </a:extLst>
          </a:blip>
          <a:srcRect l="9554"/>
          <a:stretch>
            <a:fillRect/>
          </a:stretch>
        </p:blipFill>
        <p:spPr bwMode="auto">
          <a:xfrm>
            <a:off x="2991959" y="2090295"/>
            <a:ext cx="5838422" cy="456134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5" name="Flèche vers le haut 14"/>
          <p:cNvSpPr/>
          <p:nvPr/>
        </p:nvSpPr>
        <p:spPr>
          <a:xfrm rot="21007679">
            <a:off x="5543639" y="4948870"/>
            <a:ext cx="673188" cy="1009782"/>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p>
        </p:txBody>
      </p:sp>
      <p:pic>
        <p:nvPicPr>
          <p:cNvPr id="27655" name="Image 18" descr="tn_P1120503.JPG"/>
          <p:cNvPicPr>
            <a:picLocks noChangeAspect="1"/>
          </p:cNvPicPr>
          <p:nvPr/>
        </p:nvPicPr>
        <p:blipFill>
          <a:blip r:embed="rId3" cstate="print">
            <a:extLst>
              <a:ext uri="{28A0092B-C50C-407E-A947-70E740481C1C}">
                <a14:useLocalDpi xmlns:a14="http://schemas.microsoft.com/office/drawing/2010/main" val="0"/>
              </a:ext>
            </a:extLst>
          </a:blip>
          <a:srcRect t="18245" b="22966"/>
          <a:stretch>
            <a:fillRect/>
          </a:stretch>
        </p:blipFill>
        <p:spPr bwMode="auto">
          <a:xfrm>
            <a:off x="8830385" y="2540737"/>
            <a:ext cx="7382796" cy="325456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27656" name="Image 20" descr="tn_P1120498.JPG"/>
          <p:cNvPicPr>
            <a:picLocks noChangeAspect="1"/>
          </p:cNvPicPr>
          <p:nvPr/>
        </p:nvPicPr>
        <p:blipFill>
          <a:blip r:embed="rId4" cstate="print">
            <a:extLst>
              <a:ext uri="{28A0092B-C50C-407E-A947-70E740481C1C}">
                <a14:useLocalDpi xmlns:a14="http://schemas.microsoft.com/office/drawing/2010/main" val="0"/>
              </a:ext>
            </a:extLst>
          </a:blip>
          <a:srcRect l="8037" t="5357" r="7578" b="8917"/>
          <a:stretch>
            <a:fillRect/>
          </a:stretch>
        </p:blipFill>
        <p:spPr bwMode="auto">
          <a:xfrm>
            <a:off x="2880585" y="7480754"/>
            <a:ext cx="2356159" cy="179434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27657" name="Image 23" descr="tn_P1120509.JPG"/>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572868" y="5795307"/>
            <a:ext cx="4781616" cy="347978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27658" name="Image 21" descr="tn_P1120501.JPG"/>
          <p:cNvPicPr>
            <a:picLocks noChangeAspect="1"/>
          </p:cNvPicPr>
          <p:nvPr/>
        </p:nvPicPr>
        <p:blipFill>
          <a:blip r:embed="rId6" cstate="print">
            <a:extLst>
              <a:ext uri="{28A0092B-C50C-407E-A947-70E740481C1C}">
                <a14:useLocalDpi xmlns:a14="http://schemas.microsoft.com/office/drawing/2010/main" val="0"/>
              </a:ext>
            </a:extLst>
          </a:blip>
          <a:srcRect t="7088" r="4320" b="15698"/>
          <a:stretch>
            <a:fillRect/>
          </a:stretch>
        </p:blipFill>
        <p:spPr bwMode="auto">
          <a:xfrm>
            <a:off x="5461966" y="6693713"/>
            <a:ext cx="4266825" cy="258138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27659" name="Image 22" descr="tn_P1120506.JPG"/>
          <p:cNvPicPr>
            <a:picLocks noChangeAspect="1"/>
          </p:cNvPicPr>
          <p:nvPr/>
        </p:nvPicPr>
        <p:blipFill>
          <a:blip r:embed="rId7" cstate="print">
            <a:extLst>
              <a:ext uri="{28A0092B-C50C-407E-A947-70E740481C1C}">
                <a14:useLocalDpi xmlns:a14="http://schemas.microsoft.com/office/drawing/2010/main" val="0"/>
              </a:ext>
            </a:extLst>
          </a:blip>
          <a:srcRect l="10822" t="14815" b="7407"/>
          <a:stretch>
            <a:fillRect/>
          </a:stretch>
        </p:blipFill>
        <p:spPr bwMode="auto">
          <a:xfrm>
            <a:off x="12871989" y="6918935"/>
            <a:ext cx="3390691" cy="235615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23767351"/>
      </p:ext>
    </p:extLst>
  </p:cSld>
  <p:clrMapOvr>
    <a:masterClrMapping/>
  </p:clrMapOvr>
  <mc:AlternateContent xmlns:mc="http://schemas.openxmlformats.org/markup-compatibility/2006" xmlns:p14="http://schemas.microsoft.com/office/powerpoint/2010/main">
    <mc:Choice Requires="p14">
      <p:transition spd="med" p14:dur="700" advTm="7000">
        <p:fade/>
      </p:transition>
    </mc:Choice>
    <mc:Fallback xmlns="">
      <p:transition spd="med" advTm="7000">
        <p:fade/>
      </p:transition>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5349857" y="428167"/>
            <a:ext cx="10889460" cy="1437603"/>
          </a:xfrm>
          <a:ln>
            <a:miter lim="800000"/>
            <a:headEnd/>
            <a:tailEnd/>
          </a:ln>
          <a:extLst/>
        </p:spPr>
        <p:txBody>
          <a:bodyPr>
            <a:normAutofit/>
          </a:bodyPr>
          <a:lstStyle/>
          <a:p>
            <a:pPr>
              <a:defRPr/>
            </a:pPr>
            <a:r>
              <a:rPr lang="fr-FR" sz="5612" dirty="0"/>
              <a:t>MSP de DESCARTES (2013) 13 PS</a:t>
            </a:r>
          </a:p>
        </p:txBody>
      </p:sp>
      <p:pic>
        <p:nvPicPr>
          <p:cNvPr id="28677" name="Image 9" descr="Carte n°3.jp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614943" y="2539345"/>
            <a:ext cx="6454687" cy="456134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5" name="Flèche vers le haut 14"/>
          <p:cNvSpPr/>
          <p:nvPr/>
        </p:nvSpPr>
        <p:spPr>
          <a:xfrm rot="3016124">
            <a:off x="10332680" y="4974703"/>
            <a:ext cx="673188" cy="1009782"/>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p>
        </p:txBody>
      </p:sp>
      <p:pic>
        <p:nvPicPr>
          <p:cNvPr id="28679" name="Image 20" descr="tn_P1120498.JPG"/>
          <p:cNvPicPr>
            <a:picLocks noChangeAspect="1"/>
          </p:cNvPicPr>
          <p:nvPr/>
        </p:nvPicPr>
        <p:blipFill>
          <a:blip r:embed="rId3" cstate="print">
            <a:extLst>
              <a:ext uri="{28A0092B-C50C-407E-A947-70E740481C1C}">
                <a14:useLocalDpi xmlns:a14="http://schemas.microsoft.com/office/drawing/2010/main" val="0"/>
              </a:ext>
            </a:extLst>
          </a:blip>
          <a:srcRect l="8037" t="5357" r="7578" b="8917"/>
          <a:stretch>
            <a:fillRect/>
          </a:stretch>
        </p:blipFill>
        <p:spPr bwMode="auto">
          <a:xfrm>
            <a:off x="13433800" y="7256615"/>
            <a:ext cx="2356159" cy="179434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28680" name="Image 16" descr="tn_P1120615.JPG"/>
          <p:cNvPicPr>
            <a:picLocks noChangeAspect="1"/>
          </p:cNvPicPr>
          <p:nvPr/>
        </p:nvPicPr>
        <p:blipFill>
          <a:blip r:embed="rId4" cstate="print">
            <a:extLst>
              <a:ext uri="{28A0092B-C50C-407E-A947-70E740481C1C}">
                <a14:useLocalDpi xmlns:a14="http://schemas.microsoft.com/office/drawing/2010/main" val="0"/>
              </a:ext>
            </a:extLst>
          </a:blip>
          <a:srcRect l="6451" t="2151" b="5376"/>
          <a:stretch>
            <a:fillRect/>
          </a:stretch>
        </p:blipFill>
        <p:spPr bwMode="auto">
          <a:xfrm>
            <a:off x="3442405" y="2539347"/>
            <a:ext cx="6813555" cy="505386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28681" name="Image 17" descr="tn_P1120613.JPG"/>
          <p:cNvPicPr>
            <a:picLocks noChangeAspect="1"/>
          </p:cNvPicPr>
          <p:nvPr/>
        </p:nvPicPr>
        <p:blipFill>
          <a:blip r:embed="rId5" cstate="print">
            <a:extLst>
              <a:ext uri="{28A0092B-C50C-407E-A947-70E740481C1C}">
                <a14:useLocalDpi xmlns:a14="http://schemas.microsoft.com/office/drawing/2010/main" val="0"/>
              </a:ext>
            </a:extLst>
          </a:blip>
          <a:srcRect l="12201" r="5901" b="5113"/>
          <a:stretch>
            <a:fillRect/>
          </a:stretch>
        </p:blipFill>
        <p:spPr bwMode="auto">
          <a:xfrm>
            <a:off x="5573342" y="5581066"/>
            <a:ext cx="2393284" cy="36951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28682" name="Image 19" descr="tn_P1120610.JPG"/>
          <p:cNvPicPr>
            <a:picLocks noChangeAspect="1"/>
          </p:cNvPicPr>
          <p:nvPr/>
        </p:nvPicPr>
        <p:blipFill>
          <a:blip r:embed="rId6" cstate="print">
            <a:extLst>
              <a:ext uri="{28A0092B-C50C-407E-A947-70E740481C1C}">
                <a14:useLocalDpi xmlns:a14="http://schemas.microsoft.com/office/drawing/2010/main" val="0"/>
              </a:ext>
            </a:extLst>
          </a:blip>
          <a:srcRect l="19879" b="19289"/>
          <a:stretch>
            <a:fillRect/>
          </a:stretch>
        </p:blipFill>
        <p:spPr bwMode="auto">
          <a:xfrm>
            <a:off x="7931976" y="6773995"/>
            <a:ext cx="3368415" cy="254673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90187250"/>
      </p:ext>
    </p:extLst>
  </p:cSld>
  <p:clrMapOvr>
    <a:masterClrMapping/>
  </p:clrMapOvr>
  <mc:AlternateContent xmlns:mc="http://schemas.openxmlformats.org/markup-compatibility/2006" xmlns:p14="http://schemas.microsoft.com/office/powerpoint/2010/main">
    <mc:Choice Requires="p14">
      <p:transition spd="med" p14:dur="700" advTm="7000">
        <p:fade/>
      </p:transition>
    </mc:Choice>
    <mc:Fallback xmlns="">
      <p:transition spd="med" advTm="7000">
        <p:fade/>
      </p:transition>
    </mc:Fallback>
  </mc:AlternateContent>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ln>
            <a:miter lim="800000"/>
            <a:headEnd/>
            <a:tailEnd/>
          </a:ln>
          <a:extLst/>
        </p:spPr>
        <p:txBody>
          <a:bodyPr>
            <a:normAutofit/>
          </a:bodyPr>
          <a:lstStyle/>
          <a:p>
            <a:pPr>
              <a:defRPr/>
            </a:pPr>
            <a:r>
              <a:rPr lang="fr-FR" dirty="0"/>
              <a:t>MSP de LIGUEIL (fin 2014)</a:t>
            </a:r>
            <a:br>
              <a:rPr lang="fr-FR" dirty="0"/>
            </a:br>
            <a:r>
              <a:rPr lang="fr-FR" dirty="0" smtClean="0"/>
              <a:t>18 PS</a:t>
            </a:r>
            <a:endParaRPr lang="fr-FR" dirty="0"/>
          </a:p>
        </p:txBody>
      </p:sp>
      <p:sp>
        <p:nvSpPr>
          <p:cNvPr id="3" name="Espace réservé du pied de page 2"/>
          <p:cNvSpPr>
            <a:spLocks noGrp="1"/>
          </p:cNvSpPr>
          <p:nvPr>
            <p:ph type="ftr" sz="quarter" idx="11"/>
          </p:nvPr>
        </p:nvSpPr>
        <p:spPr/>
        <p:txBody>
          <a:bodyPr/>
          <a:lstStyle/>
          <a:p>
            <a:pPr>
              <a:defRPr/>
            </a:pPr>
            <a:r>
              <a:rPr lang="fr-FR"/>
              <a:t>FFMPS        Dr J-P Peigné       21-22 mars 2014</a:t>
            </a:r>
          </a:p>
        </p:txBody>
      </p:sp>
      <p:sp>
        <p:nvSpPr>
          <p:cNvPr id="4" name="Espace réservé du numéro de diapositive 3"/>
          <p:cNvSpPr>
            <a:spLocks noGrp="1"/>
          </p:cNvSpPr>
          <p:nvPr>
            <p:ph type="sldNum" sz="quarter" idx="12"/>
          </p:nvPr>
        </p:nvSpPr>
        <p:spPr/>
        <p:txBody>
          <a:bodyPr/>
          <a:lstStyle/>
          <a:p>
            <a:pPr>
              <a:defRPr/>
            </a:pPr>
            <a:fld id="{865CD6B0-B9EE-486B-AACE-F04B635E7F00}" type="slidenum">
              <a:rPr lang="fr-FR" smtClean="0"/>
              <a:pPr>
                <a:defRPr/>
              </a:pPr>
              <a:t>47</a:t>
            </a:fld>
            <a:endParaRPr lang="fr-FR"/>
          </a:p>
        </p:txBody>
      </p:sp>
      <p:pic>
        <p:nvPicPr>
          <p:cNvPr id="29701" name="Image 9" descr="Carte n°3.jp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614943" y="2763871"/>
            <a:ext cx="6454687" cy="437823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5" name="Flèche vers le haut 14"/>
          <p:cNvSpPr/>
          <p:nvPr/>
        </p:nvSpPr>
        <p:spPr>
          <a:xfrm rot="7213998">
            <a:off x="10659375" y="3994580"/>
            <a:ext cx="673188" cy="1009782"/>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p>
        </p:txBody>
      </p:sp>
      <p:pic>
        <p:nvPicPr>
          <p:cNvPr id="29703" name="Image 20" descr="tn_P1120498.JPG"/>
          <p:cNvPicPr>
            <a:picLocks noChangeAspect="1"/>
          </p:cNvPicPr>
          <p:nvPr/>
        </p:nvPicPr>
        <p:blipFill>
          <a:blip r:embed="rId3" cstate="print">
            <a:extLst>
              <a:ext uri="{28A0092B-C50C-407E-A947-70E740481C1C}">
                <a14:useLocalDpi xmlns:a14="http://schemas.microsoft.com/office/drawing/2010/main" val="0"/>
              </a:ext>
            </a:extLst>
          </a:blip>
          <a:srcRect l="8037" t="5357" r="7578" b="8917"/>
          <a:stretch>
            <a:fillRect/>
          </a:stretch>
        </p:blipFill>
        <p:spPr bwMode="auto">
          <a:xfrm>
            <a:off x="13433800" y="7704543"/>
            <a:ext cx="2356159" cy="179434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29704" name="Image 10" descr="tn_P1120634.JPG"/>
          <p:cNvPicPr>
            <a:picLocks noChangeAspect="1"/>
          </p:cNvPicPr>
          <p:nvPr/>
        </p:nvPicPr>
        <p:blipFill>
          <a:blip r:embed="rId4" cstate="print">
            <a:extLst>
              <a:ext uri="{28A0092B-C50C-407E-A947-70E740481C1C}">
                <a14:useLocalDpi xmlns:a14="http://schemas.microsoft.com/office/drawing/2010/main" val="0"/>
              </a:ext>
            </a:extLst>
          </a:blip>
          <a:srcRect t="9450" b="24400"/>
          <a:stretch>
            <a:fillRect/>
          </a:stretch>
        </p:blipFill>
        <p:spPr bwMode="auto">
          <a:xfrm>
            <a:off x="3778995" y="3549090"/>
            <a:ext cx="6335889" cy="314319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9705" name="ZoneTexte 11"/>
          <p:cNvSpPr txBox="1">
            <a:spLocks noChangeArrowheads="1"/>
          </p:cNvSpPr>
          <p:nvPr/>
        </p:nvSpPr>
        <p:spPr bwMode="auto">
          <a:xfrm>
            <a:off x="3553777" y="7479320"/>
            <a:ext cx="3816383" cy="225125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0BD0D9"/>
              </a:buClr>
              <a:buSzPct val="95000"/>
              <a:buFont typeface="Wingdings 2" pitchFamily="18" charset="2"/>
              <a:buChar char=""/>
              <a:defRPr sz="26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buChar char=""/>
              <a:defRPr sz="24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buChar char=""/>
              <a:defRPr sz="21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buChar char=""/>
              <a:defRPr sz="2000">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buChar char=""/>
              <a:defRPr sz="2000">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9pPr>
          </a:lstStyle>
          <a:p>
            <a:pPr eaLnBrk="1" hangingPunct="1">
              <a:spcBef>
                <a:spcPct val="0"/>
              </a:spcBef>
              <a:buClrTx/>
              <a:buSzTx/>
              <a:buFontTx/>
              <a:buNone/>
            </a:pPr>
            <a:r>
              <a:rPr lang="fr-FR" altLang="fr-FR" sz="2806" dirty="0">
                <a:latin typeface="Arial" pitchFamily="34" charset="0"/>
              </a:rPr>
              <a:t>5 Généralistes,  </a:t>
            </a:r>
          </a:p>
          <a:p>
            <a:pPr eaLnBrk="1" hangingPunct="1">
              <a:spcBef>
                <a:spcPct val="0"/>
              </a:spcBef>
              <a:buClrTx/>
              <a:buSzTx/>
              <a:buFontTx/>
              <a:buNone/>
            </a:pPr>
            <a:r>
              <a:rPr lang="fr-FR" altLang="fr-FR" sz="2806" dirty="0">
                <a:latin typeface="Arial" pitchFamily="34" charset="0"/>
              </a:rPr>
              <a:t>5 Infirmières</a:t>
            </a:r>
          </a:p>
          <a:p>
            <a:pPr eaLnBrk="1" hangingPunct="1">
              <a:spcBef>
                <a:spcPct val="0"/>
              </a:spcBef>
              <a:buClrTx/>
              <a:buSzTx/>
              <a:buFontTx/>
              <a:buNone/>
            </a:pPr>
            <a:r>
              <a:rPr lang="fr-FR" altLang="fr-FR" sz="2806" dirty="0">
                <a:latin typeface="Arial" pitchFamily="34" charset="0"/>
              </a:rPr>
              <a:t>3 Kinésithérapeutes</a:t>
            </a:r>
          </a:p>
          <a:p>
            <a:pPr eaLnBrk="1" hangingPunct="1">
              <a:spcBef>
                <a:spcPct val="0"/>
              </a:spcBef>
              <a:buClrTx/>
              <a:buSzTx/>
              <a:buFontTx/>
              <a:buNone/>
            </a:pPr>
            <a:r>
              <a:rPr lang="fr-FR" altLang="fr-FR" sz="2806" dirty="0">
                <a:latin typeface="Arial" pitchFamily="34" charset="0"/>
              </a:rPr>
              <a:t>1 Pédicure-Podologue</a:t>
            </a:r>
          </a:p>
          <a:p>
            <a:pPr eaLnBrk="1" hangingPunct="1">
              <a:spcBef>
                <a:spcPct val="0"/>
              </a:spcBef>
              <a:buClrTx/>
              <a:buSzTx/>
              <a:buFontTx/>
              <a:buNone/>
            </a:pPr>
            <a:endParaRPr lang="fr-FR" altLang="fr-FR" sz="2806" dirty="0">
              <a:latin typeface="Arial" pitchFamily="34" charset="0"/>
            </a:endParaRPr>
          </a:p>
        </p:txBody>
      </p:sp>
      <p:sp>
        <p:nvSpPr>
          <p:cNvPr id="29706" name="ZoneTexte 12"/>
          <p:cNvSpPr txBox="1">
            <a:spLocks noChangeArrowheads="1"/>
          </p:cNvSpPr>
          <p:nvPr/>
        </p:nvSpPr>
        <p:spPr bwMode="auto">
          <a:xfrm>
            <a:off x="7370157" y="7479321"/>
            <a:ext cx="5051387" cy="181947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0BD0D9"/>
              </a:buClr>
              <a:buSzPct val="95000"/>
              <a:buFont typeface="Wingdings 2" pitchFamily="18" charset="2"/>
              <a:buChar char=""/>
              <a:defRPr sz="26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buChar char=""/>
              <a:defRPr sz="24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buChar char=""/>
              <a:defRPr sz="21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buChar char=""/>
              <a:defRPr sz="2000">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buChar char=""/>
              <a:defRPr sz="2000">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9pPr>
          </a:lstStyle>
          <a:p>
            <a:pPr eaLnBrk="1" hangingPunct="1">
              <a:spcBef>
                <a:spcPct val="0"/>
              </a:spcBef>
              <a:buClrTx/>
              <a:buSzTx/>
              <a:buFontTx/>
              <a:buNone/>
            </a:pPr>
            <a:r>
              <a:rPr lang="fr-FR" altLang="fr-FR" sz="2806">
                <a:latin typeface="Arial" pitchFamily="34" charset="0"/>
              </a:rPr>
              <a:t>1 Psychomotricienne</a:t>
            </a:r>
          </a:p>
          <a:p>
            <a:pPr eaLnBrk="1" hangingPunct="1">
              <a:spcBef>
                <a:spcPct val="0"/>
              </a:spcBef>
              <a:buClrTx/>
              <a:buSzTx/>
              <a:buFontTx/>
              <a:buNone/>
            </a:pPr>
            <a:r>
              <a:rPr lang="fr-FR" altLang="fr-FR" sz="2806">
                <a:latin typeface="Arial" pitchFamily="34" charset="0"/>
              </a:rPr>
              <a:t>1 Diététicienne</a:t>
            </a:r>
          </a:p>
          <a:p>
            <a:pPr eaLnBrk="1" hangingPunct="1">
              <a:spcBef>
                <a:spcPct val="0"/>
              </a:spcBef>
              <a:buClrTx/>
              <a:buSzTx/>
              <a:buFontTx/>
              <a:buNone/>
            </a:pPr>
            <a:r>
              <a:rPr lang="fr-FR" altLang="fr-FR" sz="2806">
                <a:latin typeface="Arial" pitchFamily="34" charset="0"/>
              </a:rPr>
              <a:t>1 Psychologue enfants</a:t>
            </a:r>
          </a:p>
          <a:p>
            <a:pPr eaLnBrk="1" hangingPunct="1">
              <a:spcBef>
                <a:spcPct val="0"/>
              </a:spcBef>
              <a:buClrTx/>
              <a:buSzTx/>
              <a:buFontTx/>
              <a:buNone/>
            </a:pPr>
            <a:r>
              <a:rPr lang="fr-FR" altLang="fr-FR" sz="2806">
                <a:latin typeface="Arial" pitchFamily="34" charset="0"/>
              </a:rPr>
              <a:t>1 Psychologue adolescents</a:t>
            </a:r>
          </a:p>
        </p:txBody>
      </p:sp>
    </p:spTree>
    <p:extLst>
      <p:ext uri="{BB962C8B-B14F-4D97-AF65-F5344CB8AC3E}">
        <p14:creationId xmlns:p14="http://schemas.microsoft.com/office/powerpoint/2010/main" val="1431216280"/>
      </p:ext>
    </p:extLst>
  </p:cSld>
  <p:clrMapOvr>
    <a:masterClrMapping/>
  </p:clrMapOvr>
  <mc:AlternateContent xmlns:mc="http://schemas.openxmlformats.org/markup-compatibility/2006" xmlns:p14="http://schemas.microsoft.com/office/powerpoint/2010/main">
    <mc:Choice Requires="p14">
      <p:transition spd="med" p14:dur="700" advTm="7000">
        <p:fade/>
      </p:transition>
    </mc:Choice>
    <mc:Fallback xmlns="">
      <p:transition spd="med" advTm="7000">
        <p:fade/>
      </p:transition>
    </mc:Fallback>
  </mc:AlternateContent>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re 1"/>
          <p:cNvSpPr>
            <a:spLocks noGrp="1"/>
          </p:cNvSpPr>
          <p:nvPr>
            <p:ph type="title"/>
          </p:nvPr>
        </p:nvSpPr>
        <p:spPr>
          <a:xfrm>
            <a:off x="5686645" y="428167"/>
            <a:ext cx="10664935" cy="1437603"/>
          </a:xfrm>
        </p:spPr>
        <p:txBody>
          <a:bodyPr>
            <a:noAutofit/>
          </a:bodyPr>
          <a:lstStyle/>
          <a:p>
            <a:pPr algn="l"/>
            <a:r>
              <a:rPr lang="fr-FR" altLang="fr-FR" sz="5612" dirty="0"/>
              <a:t>Pôle de Santé Libéral Ambulatoire de Deauville Côte-Fleurie</a:t>
            </a:r>
          </a:p>
        </p:txBody>
      </p:sp>
      <p:sp>
        <p:nvSpPr>
          <p:cNvPr id="30723" name="Espace réservé du contenu 2"/>
          <p:cNvSpPr>
            <a:spLocks noGrp="1"/>
          </p:cNvSpPr>
          <p:nvPr>
            <p:ph idx="1"/>
          </p:nvPr>
        </p:nvSpPr>
        <p:spPr>
          <a:xfrm>
            <a:off x="3088482" y="1978034"/>
            <a:ext cx="12830175" cy="7297062"/>
          </a:xfrm>
        </p:spPr>
        <p:txBody>
          <a:bodyPr>
            <a:normAutofit/>
          </a:bodyPr>
          <a:lstStyle/>
          <a:p>
            <a:pPr>
              <a:buFont typeface="Wingdings" panose="05000000000000000000" pitchFamily="2" charset="2"/>
              <a:buChar char="§"/>
            </a:pPr>
            <a:r>
              <a:rPr lang="fr-FR" altLang="fr-FR" dirty="0"/>
              <a:t>Les professionnels impliqués :</a:t>
            </a:r>
          </a:p>
          <a:p>
            <a:pPr>
              <a:buFont typeface="Wingdings" panose="05000000000000000000" pitchFamily="2" charset="2"/>
              <a:buChar char="§"/>
            </a:pPr>
            <a:endParaRPr lang="fr-FR" altLang="fr-FR" dirty="0" smtClean="0"/>
          </a:p>
        </p:txBody>
      </p:sp>
      <p:sp>
        <p:nvSpPr>
          <p:cNvPr id="5" name="Espace réservé du numéro de diapositive 4"/>
          <p:cNvSpPr>
            <a:spLocks noGrp="1"/>
          </p:cNvSpPr>
          <p:nvPr>
            <p:ph type="sldNum" sz="quarter" idx="12"/>
          </p:nvPr>
        </p:nvSpPr>
        <p:spPr/>
        <p:txBody>
          <a:bodyPr/>
          <a:lstStyle/>
          <a:p>
            <a:pPr>
              <a:defRPr/>
            </a:pPr>
            <a:fld id="{356E7073-265F-46D4-9BF5-DFC418F15C55}" type="slidenum">
              <a:rPr lang="fr-FR" smtClean="0"/>
              <a:pPr>
                <a:defRPr/>
              </a:pPr>
              <a:t>48</a:t>
            </a:fld>
            <a:endParaRPr lang="fr-FR"/>
          </a:p>
        </p:txBody>
      </p:sp>
      <p:pic>
        <p:nvPicPr>
          <p:cNvPr id="11267" name="Picture 3"/>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r="14907"/>
          <a:stretch/>
        </p:blipFill>
        <p:spPr bwMode="auto">
          <a:xfrm>
            <a:off x="3525424" y="2677344"/>
            <a:ext cx="13038689" cy="704680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99202505"/>
      </p:ext>
    </p:extLst>
  </p:cSld>
  <p:clrMapOvr>
    <a:masterClrMapping/>
  </p:clrMapOvr>
  <mc:AlternateContent xmlns:mc="http://schemas.openxmlformats.org/markup-compatibility/2006" xmlns:p14="http://schemas.microsoft.com/office/powerpoint/2010/main">
    <mc:Choice Requires="p14">
      <p:transition spd="med" p14:dur="700" advTm="7000">
        <p:fade/>
      </p:transition>
    </mc:Choice>
    <mc:Fallback xmlns="">
      <p:transition spd="med" advTm="7000">
        <p:fade/>
      </p:transition>
    </mc:Fallback>
  </mc:AlternateContent>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re 1"/>
          <p:cNvSpPr>
            <a:spLocks noGrp="1"/>
          </p:cNvSpPr>
          <p:nvPr>
            <p:ph type="title"/>
          </p:nvPr>
        </p:nvSpPr>
        <p:spPr>
          <a:xfrm>
            <a:off x="5574382" y="294095"/>
            <a:ext cx="10664935" cy="1437603"/>
          </a:xfrm>
        </p:spPr>
        <p:txBody>
          <a:bodyPr>
            <a:normAutofit/>
          </a:bodyPr>
          <a:lstStyle/>
          <a:p>
            <a:pPr algn="l"/>
            <a:r>
              <a:rPr lang="fr-FR" altLang="fr-FR" sz="3742" dirty="0"/>
              <a:t>Les professionnels impliqués (suite)</a:t>
            </a:r>
          </a:p>
        </p:txBody>
      </p:sp>
      <p:sp>
        <p:nvSpPr>
          <p:cNvPr id="5" name="Espace réservé du numéro de diapositive 4"/>
          <p:cNvSpPr>
            <a:spLocks noGrp="1"/>
          </p:cNvSpPr>
          <p:nvPr>
            <p:ph type="sldNum" sz="quarter" idx="12"/>
          </p:nvPr>
        </p:nvSpPr>
        <p:spPr/>
        <p:txBody>
          <a:bodyPr/>
          <a:lstStyle/>
          <a:p>
            <a:pPr>
              <a:defRPr/>
            </a:pPr>
            <a:fld id="{356E7073-265F-46D4-9BF5-DFC418F15C55}" type="slidenum">
              <a:rPr lang="fr-FR" smtClean="0"/>
              <a:pPr>
                <a:defRPr/>
              </a:pPr>
              <a:t>49</a:t>
            </a:fld>
            <a:endParaRPr lang="fr-FR"/>
          </a:p>
        </p:txBody>
      </p:sp>
      <p:pic>
        <p:nvPicPr>
          <p:cNvPr id="15361" name="Picture 1"/>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301" r="42935"/>
          <a:stretch/>
        </p:blipFill>
        <p:spPr bwMode="auto">
          <a:xfrm>
            <a:off x="4002708" y="2154992"/>
            <a:ext cx="10563211" cy="644231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65985151"/>
      </p:ext>
    </p:extLst>
  </p:cSld>
  <p:clrMapOvr>
    <a:masterClrMapping/>
  </p:clrMapOvr>
  <mc:AlternateContent xmlns:mc="http://schemas.openxmlformats.org/markup-compatibility/2006" xmlns:p14="http://schemas.microsoft.com/office/powerpoint/2010/main">
    <mc:Choice Requires="p14">
      <p:transition spd="med" p14:dur="700" advTm="7000">
        <p:fade/>
      </p:transition>
    </mc:Choice>
    <mc:Fallback xmlns="">
      <p:transition spd="med" advTm="7000">
        <p:fade/>
      </p:transition>
    </mc:Fallback>
  </mc:AlternateContent>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p:txBody>
          <a:bodyPr/>
          <a:lstStyle/>
          <a:p>
            <a:r>
              <a:rPr lang="fr-FR" dirty="0"/>
              <a:t>3</a:t>
            </a:r>
            <a:r>
              <a:rPr lang="fr-FR" dirty="0" smtClean="0"/>
              <a:t>. MSP: quel avenir?</a:t>
            </a:r>
            <a:endParaRPr lang="fr-FR" dirty="0"/>
          </a:p>
        </p:txBody>
      </p:sp>
      <p:sp>
        <p:nvSpPr>
          <p:cNvPr id="3" name="Sous-titre 2"/>
          <p:cNvSpPr>
            <a:spLocks noGrp="1"/>
          </p:cNvSpPr>
          <p:nvPr>
            <p:ph type="subTitle" idx="1"/>
          </p:nvPr>
        </p:nvSpPr>
        <p:spPr/>
        <p:txBody>
          <a:bodyPr/>
          <a:lstStyle/>
          <a:p>
            <a:endParaRPr lang="fr-FR" dirty="0"/>
          </a:p>
          <a:p>
            <a:r>
              <a:rPr lang="fr-FR" dirty="0" smtClean="0"/>
              <a:t>Pourquoi tant d’amour et de haine </a:t>
            </a:r>
            <a:r>
              <a:rPr lang="is-IS" dirty="0" smtClean="0"/>
              <a:t>…</a:t>
            </a:r>
            <a:endParaRPr lang="fr-FR" dirty="0"/>
          </a:p>
        </p:txBody>
      </p:sp>
      <p:sp>
        <p:nvSpPr>
          <p:cNvPr id="6" name="Espace réservé du numéro de diapositive 5">
            <a:extLst>
              <a:ext uri="{FF2B5EF4-FFF2-40B4-BE49-F238E27FC236}">
                <a16:creationId xmlns="" xmlns:a16="http://schemas.microsoft.com/office/drawing/2014/main" id="{33264A09-81A5-4F0D-8A62-A5C4A248AAC4}"/>
              </a:ext>
            </a:extLst>
          </p:cNvPr>
          <p:cNvSpPr>
            <a:spLocks noGrp="1"/>
          </p:cNvSpPr>
          <p:nvPr>
            <p:ph type="sldNum" sz="quarter" idx="12"/>
          </p:nvPr>
        </p:nvSpPr>
        <p:spPr/>
        <p:txBody>
          <a:bodyPr/>
          <a:lstStyle/>
          <a:p>
            <a:fld id="{1DBFEBE0-9620-4705-82B2-9BE924DB3658}" type="slidenum">
              <a:rPr lang="fr-FR" smtClean="0"/>
              <a:t>50</a:t>
            </a:fld>
            <a:endParaRPr lang="fr-FR" dirty="0"/>
          </a:p>
        </p:txBody>
      </p:sp>
    </p:spTree>
    <p:extLst>
      <p:ext uri="{BB962C8B-B14F-4D97-AF65-F5344CB8AC3E}">
        <p14:creationId xmlns:p14="http://schemas.microsoft.com/office/powerpoint/2010/main" val="1417721691"/>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MSP: y a le pour, y a le contre</a:t>
            </a:r>
            <a:r>
              <a:rPr lang="is-IS" dirty="0" smtClean="0"/>
              <a:t>…</a:t>
            </a:r>
            <a:endParaRPr lang="fr-FR" dirty="0"/>
          </a:p>
        </p:txBody>
      </p:sp>
      <p:sp>
        <p:nvSpPr>
          <p:cNvPr id="3" name="Espace réservé du contenu 2"/>
          <p:cNvSpPr>
            <a:spLocks noGrp="1"/>
          </p:cNvSpPr>
          <p:nvPr>
            <p:ph idx="1"/>
          </p:nvPr>
        </p:nvSpPr>
        <p:spPr/>
        <p:txBody>
          <a:bodyPr/>
          <a:lstStyle/>
          <a:p>
            <a:pPr algn="just"/>
            <a:r>
              <a:rPr lang="fr-FR" dirty="0" smtClean="0"/>
              <a:t>Farouches partisans ne voyant l’avenir de la médecine de ville que par les MSP, face aux farouches opposants expliquant que les MSP signent la mise sous tutelle des médecins</a:t>
            </a:r>
          </a:p>
          <a:p>
            <a:pPr algn="just"/>
            <a:r>
              <a:rPr lang="fr-FR" dirty="0" smtClean="0"/>
              <a:t>Les Politiques: MSP est devenu le mot magique pour des gens qui ne comprennent rien aux problèmes de la santé</a:t>
            </a:r>
            <a:r>
              <a:rPr lang="is-IS" dirty="0" smtClean="0"/>
              <a:t>…</a:t>
            </a:r>
          </a:p>
          <a:p>
            <a:pPr algn="just"/>
            <a:r>
              <a:rPr lang="is-IS" dirty="0" smtClean="0"/>
              <a:t>Les MSP devraient résoudre les problèmes d’accès aux soins, d’installation des jeunes médecins, de prise en charge des patients complexes, de liens ville-h</a:t>
            </a:r>
            <a:r>
              <a:rPr lang="fr-FR" dirty="0" err="1" smtClean="0"/>
              <a:t>ôpital</a:t>
            </a:r>
            <a:r>
              <a:rPr lang="is-IS" dirty="0" smtClean="0"/>
              <a:t>…. </a:t>
            </a:r>
          </a:p>
          <a:p>
            <a:pPr algn="just"/>
            <a:r>
              <a:rPr lang="is-IS" dirty="0" smtClean="0"/>
              <a:t>Important de comprendre ce qui se joue: un petit rappel historique</a:t>
            </a:r>
            <a:endParaRPr lang="fr-FR" dirty="0"/>
          </a:p>
        </p:txBody>
      </p:sp>
      <p:sp>
        <p:nvSpPr>
          <p:cNvPr id="4" name="Espace réservé du numéro de diapositive 3"/>
          <p:cNvSpPr>
            <a:spLocks noGrp="1"/>
          </p:cNvSpPr>
          <p:nvPr>
            <p:ph type="sldNum" sz="quarter" idx="12"/>
          </p:nvPr>
        </p:nvSpPr>
        <p:spPr/>
        <p:txBody>
          <a:bodyPr/>
          <a:lstStyle/>
          <a:p>
            <a:fld id="{1DBFEBE0-9620-4705-82B2-9BE924DB3658}" type="slidenum">
              <a:rPr lang="fr-FR" smtClean="0"/>
              <a:t>51</a:t>
            </a:fld>
            <a:endParaRPr lang="fr-FR"/>
          </a:p>
        </p:txBody>
      </p:sp>
    </p:spTree>
    <p:extLst>
      <p:ext uri="{BB962C8B-B14F-4D97-AF65-F5344CB8AC3E}">
        <p14:creationId xmlns:p14="http://schemas.microsoft.com/office/powerpoint/2010/main" val="119740001"/>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p:txBody>
          <a:bodyPr/>
          <a:lstStyle/>
          <a:p>
            <a:r>
              <a:rPr lang="fr-FR" dirty="0"/>
              <a:t>3</a:t>
            </a:r>
            <a:r>
              <a:rPr lang="fr-FR" dirty="0" smtClean="0"/>
              <a:t>. MSP: quel avenir?</a:t>
            </a:r>
            <a:endParaRPr lang="fr-FR" dirty="0"/>
          </a:p>
        </p:txBody>
      </p:sp>
      <p:sp>
        <p:nvSpPr>
          <p:cNvPr id="3" name="Sous-titre 2"/>
          <p:cNvSpPr>
            <a:spLocks noGrp="1"/>
          </p:cNvSpPr>
          <p:nvPr>
            <p:ph type="subTitle" idx="1"/>
          </p:nvPr>
        </p:nvSpPr>
        <p:spPr/>
        <p:txBody>
          <a:bodyPr/>
          <a:lstStyle/>
          <a:p>
            <a:endParaRPr lang="fr-FR" dirty="0"/>
          </a:p>
          <a:p>
            <a:r>
              <a:rPr lang="fr-FR" dirty="0" smtClean="0"/>
              <a:t>Une brève histoire des MSP au cœur des luttes et conflits syndicaux</a:t>
            </a:r>
            <a:endParaRPr lang="fr-FR" dirty="0"/>
          </a:p>
        </p:txBody>
      </p:sp>
      <p:sp>
        <p:nvSpPr>
          <p:cNvPr id="6" name="Espace réservé du numéro de diapositive 5">
            <a:extLst>
              <a:ext uri="{FF2B5EF4-FFF2-40B4-BE49-F238E27FC236}">
                <a16:creationId xmlns="" xmlns:a16="http://schemas.microsoft.com/office/drawing/2014/main" id="{33264A09-81A5-4F0D-8A62-A5C4A248AAC4}"/>
              </a:ext>
            </a:extLst>
          </p:cNvPr>
          <p:cNvSpPr>
            <a:spLocks noGrp="1"/>
          </p:cNvSpPr>
          <p:nvPr>
            <p:ph type="sldNum" sz="quarter" idx="12"/>
          </p:nvPr>
        </p:nvSpPr>
        <p:spPr/>
        <p:txBody>
          <a:bodyPr/>
          <a:lstStyle/>
          <a:p>
            <a:fld id="{1DBFEBE0-9620-4705-82B2-9BE924DB3658}" type="slidenum">
              <a:rPr lang="fr-FR" smtClean="0"/>
              <a:t>52</a:t>
            </a:fld>
            <a:endParaRPr lang="fr-FR" dirty="0"/>
          </a:p>
        </p:txBody>
      </p:sp>
    </p:spTree>
    <p:extLst>
      <p:ext uri="{BB962C8B-B14F-4D97-AF65-F5344CB8AC3E}">
        <p14:creationId xmlns:p14="http://schemas.microsoft.com/office/powerpoint/2010/main" val="1928711352"/>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Petit rappel historique </a:t>
            </a:r>
            <a:endParaRPr lang="fr-FR" dirty="0"/>
          </a:p>
        </p:txBody>
      </p:sp>
      <p:sp>
        <p:nvSpPr>
          <p:cNvPr id="3" name="Espace réservé du contenu 2"/>
          <p:cNvSpPr>
            <a:spLocks noGrp="1"/>
          </p:cNvSpPr>
          <p:nvPr>
            <p:ph idx="1"/>
          </p:nvPr>
        </p:nvSpPr>
        <p:spPr>
          <a:xfrm>
            <a:off x="1306741" y="2264229"/>
            <a:ext cx="16393657" cy="7990113"/>
          </a:xfrm>
        </p:spPr>
        <p:txBody>
          <a:bodyPr>
            <a:normAutofit fontScale="85000" lnSpcReduction="20000"/>
          </a:bodyPr>
          <a:lstStyle/>
          <a:p>
            <a:r>
              <a:rPr lang="fr-FR" dirty="0" smtClean="0"/>
              <a:t>Convention médicale: seulement depuis 1979</a:t>
            </a:r>
          </a:p>
          <a:p>
            <a:r>
              <a:rPr lang="fr-FR" dirty="0" smtClean="0"/>
              <a:t>Bataille et création du secteur 2: début 80 – secteur 2 pour tous (opposition CSMF –FMF)</a:t>
            </a:r>
          </a:p>
          <a:p>
            <a:r>
              <a:rPr lang="fr-FR" dirty="0" smtClean="0"/>
              <a:t>Milieu des années 80: scission des généralistes de la CSMF avec création de MG France</a:t>
            </a:r>
          </a:p>
          <a:p>
            <a:r>
              <a:rPr lang="fr-FR" dirty="0" smtClean="0"/>
              <a:t>90: fermeture du secteur 2; grande grève des médecins et internes</a:t>
            </a:r>
          </a:p>
          <a:p>
            <a:r>
              <a:rPr lang="fr-FR" dirty="0" smtClean="0"/>
              <a:t>Convention de 91: « trahison » des internes de spécialité et de la FMF, réouverture du secteur 2 aux seuls anciens chefs de clinique (création des syndicats d’internes de médecine générale, SNJMG puis ISNAR)</a:t>
            </a:r>
          </a:p>
          <a:p>
            <a:r>
              <a:rPr lang="fr-FR" dirty="0" smtClean="0"/>
              <a:t>Les années 90 sont marquées par la création de la CSG, des références médicales opposables, des objectifs comptables</a:t>
            </a:r>
            <a:r>
              <a:rPr lang="is-IS" dirty="0" smtClean="0"/>
              <a:t>… bref, d’une mainmise de l’état sur la CNAM et les négociations conventionnelles et une gestion comptable</a:t>
            </a:r>
            <a:endParaRPr lang="fr-FR" dirty="0" smtClean="0"/>
          </a:p>
          <a:p>
            <a:r>
              <a:rPr lang="fr-FR" dirty="0" smtClean="0"/>
              <a:t>98: création de l’option médecin référent (modèle anglais, capitation, grande victoire de MG France et grande opposition des médecins libéraux)</a:t>
            </a:r>
          </a:p>
          <a:p>
            <a:r>
              <a:rPr lang="fr-FR" dirty="0" smtClean="0"/>
              <a:t>Idée des premières MSP dans les années 2000 avec des expérimentations: approfondissement des essais de paiement par forfaits complémentaires</a:t>
            </a:r>
            <a:endParaRPr lang="fr-FR" dirty="0"/>
          </a:p>
        </p:txBody>
      </p:sp>
      <p:sp>
        <p:nvSpPr>
          <p:cNvPr id="4" name="Espace réservé du numéro de diapositive 3"/>
          <p:cNvSpPr>
            <a:spLocks noGrp="1"/>
          </p:cNvSpPr>
          <p:nvPr>
            <p:ph type="sldNum" sz="quarter" idx="12"/>
          </p:nvPr>
        </p:nvSpPr>
        <p:spPr/>
        <p:txBody>
          <a:bodyPr/>
          <a:lstStyle/>
          <a:p>
            <a:fld id="{1DBFEBE0-9620-4705-82B2-9BE924DB3658}" type="slidenum">
              <a:rPr lang="fr-FR" smtClean="0"/>
              <a:t>53</a:t>
            </a:fld>
            <a:endParaRPr lang="fr-FR"/>
          </a:p>
        </p:txBody>
      </p:sp>
    </p:spTree>
    <p:extLst>
      <p:ext uri="{BB962C8B-B14F-4D97-AF65-F5344CB8AC3E}">
        <p14:creationId xmlns:p14="http://schemas.microsoft.com/office/powerpoint/2010/main" val="122731973"/>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dirty="0" smtClean="0"/>
              <a:t>Début timide des MSP dans les années 2000, puis essor face à la baisse de la démographie médicale</a:t>
            </a:r>
            <a:endParaRPr lang="fr-FR" dirty="0"/>
          </a:p>
        </p:txBody>
      </p:sp>
      <p:sp>
        <p:nvSpPr>
          <p:cNvPr id="3" name="Espace réservé du contenu 2"/>
          <p:cNvSpPr>
            <a:spLocks noGrp="1"/>
          </p:cNvSpPr>
          <p:nvPr>
            <p:ph idx="1"/>
          </p:nvPr>
        </p:nvSpPr>
        <p:spPr>
          <a:xfrm>
            <a:off x="1306741" y="2846200"/>
            <a:ext cx="16393657" cy="7845613"/>
          </a:xfrm>
        </p:spPr>
        <p:txBody>
          <a:bodyPr>
            <a:normAutofit fontScale="85000" lnSpcReduction="20000"/>
          </a:bodyPr>
          <a:lstStyle/>
          <a:p>
            <a:pPr algn="just"/>
            <a:r>
              <a:rPr lang="fr-FR" dirty="0" smtClean="0"/>
              <a:t>Eternel débat entre paiement à l’acte ou au forfait (convention de 2004, fin du médecin référent, début du médecin traitant)</a:t>
            </a:r>
          </a:p>
          <a:p>
            <a:pPr algn="just"/>
            <a:r>
              <a:rPr lang="fr-FR" dirty="0" smtClean="0"/>
              <a:t>Acceptation de l’idée de forfaits complémentaires (création des forfaits ALD, puis ROSP</a:t>
            </a:r>
            <a:r>
              <a:rPr lang="is-IS" dirty="0" smtClean="0"/>
              <a:t>…)</a:t>
            </a:r>
          </a:p>
          <a:p>
            <a:pPr algn="just"/>
            <a:r>
              <a:rPr lang="is-IS" dirty="0" smtClean="0"/>
              <a:t>2007: campagne présidentielle, non-installation des médecins, on parle des MSP comme moyen d’inciter les jeunes à s’installer </a:t>
            </a:r>
          </a:p>
          <a:p>
            <a:pPr algn="just"/>
            <a:r>
              <a:rPr lang="is-IS" dirty="0" smtClean="0"/>
              <a:t>Reconna</a:t>
            </a:r>
            <a:r>
              <a:rPr lang="fr-FR" dirty="0" err="1" smtClean="0"/>
              <a:t>ître</a:t>
            </a:r>
            <a:r>
              <a:rPr lang="fr-FR" dirty="0" smtClean="0"/>
              <a:t> que financièrement, les MSP sont les seuls moyens d’avoir des « bonus »pour les généralistes auxquels le secteur 2 est définitivement fermé – à l’époque, les MSP ne gênent personne</a:t>
            </a:r>
            <a:r>
              <a:rPr lang="is-IS" dirty="0" smtClean="0"/>
              <a:t>…</a:t>
            </a:r>
          </a:p>
          <a:p>
            <a:pPr algn="just"/>
            <a:r>
              <a:rPr lang="is-IS" dirty="0" smtClean="0"/>
              <a:t>2012: avenant 8 et attaques contre le secteur 2 (création du CAS qui deviendra l’OPTAM, et des contrats responsables – créés hors convention)</a:t>
            </a:r>
          </a:p>
          <a:p>
            <a:pPr algn="just"/>
            <a:r>
              <a:rPr lang="is-IS" dirty="0" smtClean="0"/>
              <a:t>Dans le m</a:t>
            </a:r>
            <a:r>
              <a:rPr lang="fr-FR" dirty="0" err="1" smtClean="0"/>
              <a:t>ême</a:t>
            </a:r>
            <a:r>
              <a:rPr lang="fr-FR" dirty="0" smtClean="0"/>
              <a:t> temps, se développent les débats sur les réseaux sociaux (médecins pigeons, UFML): les spécialistes de secteur 2 à très fort dépassement -qui jouent gros- commencent à s’intéresser aux autres, et attaquent les MSP</a:t>
            </a:r>
          </a:p>
          <a:p>
            <a:pPr algn="just"/>
            <a:r>
              <a:rPr lang="fr-FR" dirty="0" smtClean="0"/>
              <a:t>2017: la présidentielle signe la victoire des MSP avec la formalisation des NMR et l’augmentation de leur budget</a:t>
            </a:r>
          </a:p>
          <a:p>
            <a:pPr algn="just"/>
            <a:endParaRPr lang="fr-FR" dirty="0"/>
          </a:p>
        </p:txBody>
      </p:sp>
      <p:sp>
        <p:nvSpPr>
          <p:cNvPr id="4" name="Espace réservé du numéro de diapositive 3"/>
          <p:cNvSpPr>
            <a:spLocks noGrp="1"/>
          </p:cNvSpPr>
          <p:nvPr>
            <p:ph type="sldNum" sz="quarter" idx="12"/>
          </p:nvPr>
        </p:nvSpPr>
        <p:spPr/>
        <p:txBody>
          <a:bodyPr/>
          <a:lstStyle/>
          <a:p>
            <a:fld id="{1DBFEBE0-9620-4705-82B2-9BE924DB3658}" type="slidenum">
              <a:rPr lang="fr-FR" smtClean="0"/>
              <a:t>54</a:t>
            </a:fld>
            <a:endParaRPr lang="fr-FR"/>
          </a:p>
        </p:txBody>
      </p:sp>
    </p:spTree>
    <p:extLst>
      <p:ext uri="{BB962C8B-B14F-4D97-AF65-F5344CB8AC3E}">
        <p14:creationId xmlns:p14="http://schemas.microsoft.com/office/powerpoint/2010/main" val="1975924020"/>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p:txBody>
          <a:bodyPr/>
          <a:lstStyle/>
          <a:p>
            <a:r>
              <a:rPr lang="fr-FR" dirty="0"/>
              <a:t>3</a:t>
            </a:r>
            <a:r>
              <a:rPr lang="fr-FR" dirty="0" smtClean="0"/>
              <a:t>. MSP: quel avenir?</a:t>
            </a:r>
            <a:endParaRPr lang="fr-FR" dirty="0"/>
          </a:p>
        </p:txBody>
      </p:sp>
      <p:sp>
        <p:nvSpPr>
          <p:cNvPr id="3" name="Sous-titre 2"/>
          <p:cNvSpPr>
            <a:spLocks noGrp="1"/>
          </p:cNvSpPr>
          <p:nvPr>
            <p:ph type="subTitle" idx="1"/>
          </p:nvPr>
        </p:nvSpPr>
        <p:spPr/>
        <p:txBody>
          <a:bodyPr/>
          <a:lstStyle/>
          <a:p>
            <a:endParaRPr lang="fr-FR" dirty="0"/>
          </a:p>
          <a:p>
            <a:r>
              <a:rPr lang="fr-FR" dirty="0" smtClean="0"/>
              <a:t>Avenir radieux ou piège à soignants?</a:t>
            </a:r>
            <a:endParaRPr lang="fr-FR" dirty="0"/>
          </a:p>
        </p:txBody>
      </p:sp>
      <p:sp>
        <p:nvSpPr>
          <p:cNvPr id="6" name="Espace réservé du numéro de diapositive 5">
            <a:extLst>
              <a:ext uri="{FF2B5EF4-FFF2-40B4-BE49-F238E27FC236}">
                <a16:creationId xmlns="" xmlns:a16="http://schemas.microsoft.com/office/drawing/2014/main" id="{33264A09-81A5-4F0D-8A62-A5C4A248AAC4}"/>
              </a:ext>
            </a:extLst>
          </p:cNvPr>
          <p:cNvSpPr>
            <a:spLocks noGrp="1"/>
          </p:cNvSpPr>
          <p:nvPr>
            <p:ph type="sldNum" sz="quarter" idx="12"/>
          </p:nvPr>
        </p:nvSpPr>
        <p:spPr/>
        <p:txBody>
          <a:bodyPr/>
          <a:lstStyle/>
          <a:p>
            <a:fld id="{1DBFEBE0-9620-4705-82B2-9BE924DB3658}" type="slidenum">
              <a:rPr lang="fr-FR" smtClean="0"/>
              <a:t>55</a:t>
            </a:fld>
            <a:endParaRPr lang="fr-FR" dirty="0"/>
          </a:p>
        </p:txBody>
      </p:sp>
    </p:spTree>
    <p:extLst>
      <p:ext uri="{BB962C8B-B14F-4D97-AF65-F5344CB8AC3E}">
        <p14:creationId xmlns:p14="http://schemas.microsoft.com/office/powerpoint/2010/main" val="1903925703"/>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MSP: réfléchir à tête froide</a:t>
            </a:r>
            <a:endParaRPr lang="fr-FR" dirty="0"/>
          </a:p>
        </p:txBody>
      </p:sp>
      <p:sp>
        <p:nvSpPr>
          <p:cNvPr id="3" name="Espace réservé du contenu 2"/>
          <p:cNvSpPr>
            <a:spLocks noGrp="1"/>
          </p:cNvSpPr>
          <p:nvPr>
            <p:ph idx="1"/>
          </p:nvPr>
        </p:nvSpPr>
        <p:spPr>
          <a:xfrm>
            <a:off x="1306741" y="2846200"/>
            <a:ext cx="17090116" cy="6783857"/>
          </a:xfrm>
        </p:spPr>
        <p:txBody>
          <a:bodyPr/>
          <a:lstStyle/>
          <a:p>
            <a:pPr algn="just"/>
            <a:r>
              <a:rPr lang="fr-FR" dirty="0" smtClean="0"/>
              <a:t>Pour les jeunes médecins généralistes, un bon cadre d’exercice en équipe si le projet est bien ficelé</a:t>
            </a:r>
          </a:p>
          <a:p>
            <a:pPr algn="just"/>
            <a:r>
              <a:rPr lang="fr-FR" dirty="0" smtClean="0"/>
              <a:t>Un gage de qualité</a:t>
            </a:r>
          </a:p>
          <a:p>
            <a:pPr algn="just"/>
            <a:r>
              <a:rPr lang="fr-FR" dirty="0" smtClean="0"/>
              <a:t>Un complément intéressant de rémunération</a:t>
            </a:r>
          </a:p>
          <a:p>
            <a:pPr algn="just"/>
            <a:r>
              <a:rPr lang="fr-FR" dirty="0" smtClean="0"/>
              <a:t>Des contraintes : savoir anticiper et s’organiser</a:t>
            </a:r>
          </a:p>
          <a:p>
            <a:pPr algn="just"/>
            <a:r>
              <a:rPr lang="fr-FR" dirty="0" smtClean="0"/>
              <a:t>Ne vont pas tout résoudre</a:t>
            </a:r>
            <a:r>
              <a:rPr lang="is-IS" dirty="0" smtClean="0"/>
              <a:t>… mais ne sont pas à l’origine de tous les maux</a:t>
            </a:r>
          </a:p>
          <a:p>
            <a:pPr algn="just"/>
            <a:r>
              <a:rPr lang="is-IS" dirty="0" smtClean="0"/>
              <a:t>Etre pragmatique dans son exercice et face à la CNAM et aux pouvoirs publics</a:t>
            </a:r>
          </a:p>
          <a:p>
            <a:endParaRPr lang="fr-FR" dirty="0"/>
          </a:p>
        </p:txBody>
      </p:sp>
      <p:sp>
        <p:nvSpPr>
          <p:cNvPr id="4" name="Espace réservé du numéro de diapositive 3"/>
          <p:cNvSpPr>
            <a:spLocks noGrp="1"/>
          </p:cNvSpPr>
          <p:nvPr>
            <p:ph type="sldNum" sz="quarter" idx="12"/>
          </p:nvPr>
        </p:nvSpPr>
        <p:spPr/>
        <p:txBody>
          <a:bodyPr/>
          <a:lstStyle/>
          <a:p>
            <a:fld id="{1DBFEBE0-9620-4705-82B2-9BE924DB3658}" type="slidenum">
              <a:rPr lang="fr-FR" smtClean="0"/>
              <a:t>56</a:t>
            </a:fld>
            <a:endParaRPr lang="fr-FR"/>
          </a:p>
        </p:txBody>
      </p:sp>
    </p:spTree>
    <p:extLst>
      <p:ext uri="{BB962C8B-B14F-4D97-AF65-F5344CB8AC3E}">
        <p14:creationId xmlns:p14="http://schemas.microsoft.com/office/powerpoint/2010/main" val="44984699"/>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MSP: quel avenir ?</a:t>
            </a:r>
            <a:endParaRPr lang="fr-FR" dirty="0"/>
          </a:p>
        </p:txBody>
      </p:sp>
      <p:sp>
        <p:nvSpPr>
          <p:cNvPr id="3" name="Espace réservé du contenu 2"/>
          <p:cNvSpPr>
            <a:spLocks noGrp="1"/>
          </p:cNvSpPr>
          <p:nvPr>
            <p:ph idx="1"/>
          </p:nvPr>
        </p:nvSpPr>
        <p:spPr>
          <a:xfrm>
            <a:off x="1306741" y="2846200"/>
            <a:ext cx="16698230" cy="6783857"/>
          </a:xfrm>
        </p:spPr>
        <p:txBody>
          <a:bodyPr>
            <a:normAutofit fontScale="92500"/>
          </a:bodyPr>
          <a:lstStyle/>
          <a:p>
            <a:pPr algn="just"/>
            <a:r>
              <a:rPr lang="fr-FR" dirty="0" smtClean="0"/>
              <a:t>Ne pas reproduire les erreurs du passé (généralistes contre spécialistes)</a:t>
            </a:r>
          </a:p>
          <a:p>
            <a:pPr algn="just"/>
            <a:r>
              <a:rPr lang="fr-FR" dirty="0" smtClean="0"/>
              <a:t>Intégrer les médecins spécialistes « experts » dans les MSP par une rémunération adéquate</a:t>
            </a:r>
          </a:p>
          <a:p>
            <a:pPr algn="just"/>
            <a:r>
              <a:rPr lang="fr-FR" dirty="0" smtClean="0"/>
              <a:t>Résoudre les problèmes d’accès aux soins par une honnête analyse des problèmes actuels </a:t>
            </a:r>
          </a:p>
          <a:p>
            <a:pPr algn="just"/>
            <a:r>
              <a:rPr lang="fr-FR" dirty="0" smtClean="0"/>
              <a:t>Travailler différemment avec les </a:t>
            </a:r>
            <a:r>
              <a:rPr lang="fr-FR" dirty="0" err="1" smtClean="0"/>
              <a:t>para-médicaux</a:t>
            </a:r>
            <a:endParaRPr lang="fr-FR" dirty="0" smtClean="0"/>
          </a:p>
          <a:p>
            <a:pPr algn="just"/>
            <a:r>
              <a:rPr lang="fr-FR" dirty="0" smtClean="0"/>
              <a:t>Echanger avec l’hôpital sur un pied d’égalité</a:t>
            </a:r>
          </a:p>
          <a:p>
            <a:pPr algn="just"/>
            <a:r>
              <a:rPr lang="fr-FR" dirty="0" smtClean="0"/>
              <a:t>Ne pas se cacher derrière les MSP et les forfaits pour nier des problèmes non résolus de notre système de santé (valeur de la consultation la plus basse d’Europe, aucun questionnement sur le recours aux soins</a:t>
            </a:r>
            <a:r>
              <a:rPr lang="is-IS" dirty="0" smtClean="0"/>
              <a:t>…)</a:t>
            </a:r>
            <a:endParaRPr lang="fr-FR" dirty="0"/>
          </a:p>
        </p:txBody>
      </p:sp>
      <p:sp>
        <p:nvSpPr>
          <p:cNvPr id="4" name="Espace réservé du numéro de diapositive 3"/>
          <p:cNvSpPr>
            <a:spLocks noGrp="1"/>
          </p:cNvSpPr>
          <p:nvPr>
            <p:ph type="sldNum" sz="quarter" idx="12"/>
          </p:nvPr>
        </p:nvSpPr>
        <p:spPr/>
        <p:txBody>
          <a:bodyPr/>
          <a:lstStyle/>
          <a:p>
            <a:fld id="{1DBFEBE0-9620-4705-82B2-9BE924DB3658}" type="slidenum">
              <a:rPr lang="fr-FR" smtClean="0"/>
              <a:t>57</a:t>
            </a:fld>
            <a:endParaRPr lang="fr-FR"/>
          </a:p>
        </p:txBody>
      </p:sp>
    </p:spTree>
    <p:extLst>
      <p:ext uri="{BB962C8B-B14F-4D97-AF65-F5344CB8AC3E}">
        <p14:creationId xmlns:p14="http://schemas.microsoft.com/office/powerpoint/2010/main" val="732521091"/>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p:txBody>
          <a:bodyPr/>
          <a:lstStyle/>
          <a:p>
            <a:r>
              <a:rPr lang="fr-FR" dirty="0"/>
              <a:t>4</a:t>
            </a:r>
            <a:r>
              <a:rPr lang="fr-FR" dirty="0" smtClean="0"/>
              <a:t>. L’organisation territoriale</a:t>
            </a:r>
            <a:endParaRPr lang="fr-FR" dirty="0"/>
          </a:p>
        </p:txBody>
      </p:sp>
      <p:sp>
        <p:nvSpPr>
          <p:cNvPr id="3" name="Sous-titre 2"/>
          <p:cNvSpPr>
            <a:spLocks noGrp="1"/>
          </p:cNvSpPr>
          <p:nvPr>
            <p:ph type="subTitle" idx="1"/>
          </p:nvPr>
        </p:nvSpPr>
        <p:spPr/>
        <p:txBody>
          <a:bodyPr/>
          <a:lstStyle/>
          <a:p>
            <a:endParaRPr lang="fr-FR" dirty="0"/>
          </a:p>
          <a:p>
            <a:r>
              <a:rPr lang="fr-FR" dirty="0" smtClean="0"/>
              <a:t>Projet Régional de Santé</a:t>
            </a:r>
            <a:endParaRPr lang="fr-FR" dirty="0"/>
          </a:p>
        </p:txBody>
      </p:sp>
      <p:sp>
        <p:nvSpPr>
          <p:cNvPr id="6" name="Espace réservé du numéro de diapositive 5">
            <a:extLst>
              <a:ext uri="{FF2B5EF4-FFF2-40B4-BE49-F238E27FC236}">
                <a16:creationId xmlns="" xmlns:a16="http://schemas.microsoft.com/office/drawing/2014/main" id="{33264A09-81A5-4F0D-8A62-A5C4A248AAC4}"/>
              </a:ext>
            </a:extLst>
          </p:cNvPr>
          <p:cNvSpPr>
            <a:spLocks noGrp="1"/>
          </p:cNvSpPr>
          <p:nvPr>
            <p:ph type="sldNum" sz="quarter" idx="12"/>
          </p:nvPr>
        </p:nvSpPr>
        <p:spPr/>
        <p:txBody>
          <a:bodyPr/>
          <a:lstStyle/>
          <a:p>
            <a:fld id="{1DBFEBE0-9620-4705-82B2-9BE924DB3658}" type="slidenum">
              <a:rPr lang="fr-FR" smtClean="0"/>
              <a:t>58</a:t>
            </a:fld>
            <a:endParaRPr lang="fr-FR" dirty="0"/>
          </a:p>
        </p:txBody>
      </p:sp>
    </p:spTree>
    <p:extLst>
      <p:ext uri="{BB962C8B-B14F-4D97-AF65-F5344CB8AC3E}">
        <p14:creationId xmlns:p14="http://schemas.microsoft.com/office/powerpoint/2010/main" val="1525218942"/>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 xmlns:a16="http://schemas.microsoft.com/office/drawing/2014/main" id="{6C873A8C-6D03-4631-8197-60EFF3A62399}"/>
              </a:ext>
            </a:extLst>
          </p:cNvPr>
          <p:cNvSpPr>
            <a:spLocks noGrp="1"/>
          </p:cNvSpPr>
          <p:nvPr>
            <p:ph type="title"/>
          </p:nvPr>
        </p:nvSpPr>
        <p:spPr/>
        <p:txBody>
          <a:bodyPr>
            <a:normAutofit/>
          </a:bodyPr>
          <a:lstStyle/>
          <a:p>
            <a:pPr algn="r"/>
            <a:r>
              <a:rPr lang="fr-FR" dirty="0"/>
              <a:t>PRS : Article L1434-2</a:t>
            </a:r>
            <a:br>
              <a:rPr lang="fr-FR" dirty="0"/>
            </a:br>
            <a:endParaRPr lang="fr-FR" dirty="0"/>
          </a:p>
        </p:txBody>
      </p:sp>
      <p:sp>
        <p:nvSpPr>
          <p:cNvPr id="3" name="Espace réservé du contenu 2">
            <a:extLst>
              <a:ext uri="{FF2B5EF4-FFF2-40B4-BE49-F238E27FC236}">
                <a16:creationId xmlns="" xmlns:a16="http://schemas.microsoft.com/office/drawing/2014/main" id="{51FDBA79-B664-420A-8B23-038BF61B0960}"/>
              </a:ext>
            </a:extLst>
          </p:cNvPr>
          <p:cNvSpPr>
            <a:spLocks noGrp="1"/>
          </p:cNvSpPr>
          <p:nvPr>
            <p:ph idx="1"/>
          </p:nvPr>
        </p:nvSpPr>
        <p:spPr>
          <a:xfrm>
            <a:off x="1306741" y="2053652"/>
            <a:ext cx="16393657" cy="7576405"/>
          </a:xfrm>
        </p:spPr>
        <p:txBody>
          <a:bodyPr>
            <a:normAutofit fontScale="85000" lnSpcReduction="10000"/>
          </a:bodyPr>
          <a:lstStyle/>
          <a:p>
            <a:pPr marL="0" indent="0">
              <a:buNone/>
            </a:pPr>
            <a:r>
              <a:rPr lang="fr-FR" sz="2800" dirty="0"/>
              <a:t>Modifié par </a:t>
            </a:r>
            <a:r>
              <a:rPr lang="fr-FR" sz="2800" dirty="0">
                <a:hlinkClick r:id="rId2"/>
              </a:rPr>
              <a:t>LOI n°2016-41 du 26 janvier 2016 - art. 158 (V)</a:t>
            </a:r>
            <a:r>
              <a:rPr lang="fr-FR" sz="2800" dirty="0"/>
              <a:t> </a:t>
            </a:r>
          </a:p>
          <a:p>
            <a:pPr marL="0" indent="0">
              <a:buNone/>
            </a:pPr>
            <a:r>
              <a:rPr lang="fr-FR" sz="2800" dirty="0"/>
              <a:t>Le projet régional de santé est constitué : </a:t>
            </a:r>
          </a:p>
          <a:p>
            <a:r>
              <a:rPr lang="fr-FR" sz="2800" dirty="0"/>
              <a:t>1° D'un cadre d'orientation stratégique, qui détermine des objectifs généraux et les résultats attendus à dix ans ; </a:t>
            </a:r>
          </a:p>
          <a:p>
            <a:r>
              <a:rPr lang="fr-FR" sz="2800" dirty="0"/>
              <a:t>2° D'un schéma régional de santé, établi pour cinq ans sur la base d'une évaluation des besoins sanitaires, sociaux et médico-sociaux et qui détermine, pour l'ensemble de l'offre de soins et de services de santé, y compris en matière de prévention, de promotion de la santé et d'accompagnement médico-social, des prévisions d'évolution et des objectifs opérationnels. </a:t>
            </a:r>
          </a:p>
          <a:p>
            <a:r>
              <a:rPr lang="fr-FR" sz="2800" dirty="0"/>
              <a:t>Ces objectifs portent notamment sur la réduction des inégalités sociales et territoriales en matière de santé, sur l'amélioration de l'accès des personnes les plus démunies à la prévention et aux soins, sur le renforcement de la coordination, de la qualité, de la sécurité, de la continuité et de la pertinence des prises en charge sanitaires et médico-sociales ainsi que sur l'organisation des parcours de santé, notamment pour les personnes atteintes de maladies chroniques et les personnes en situation de handicap ou de perte d'autonomie. Ils visent également à organiser la préparation du système de santé aux situations sanitaires exceptionnelles dans le cadre du dispositif d'organisation de la réponse du système de santé en cas de situation sanitaire exceptionnelle " ORSAN " mentionné à l'article </a:t>
            </a:r>
            <a:r>
              <a:rPr lang="fr-FR" sz="2800" dirty="0">
                <a:hlinkClick r:id="rId3"/>
              </a:rPr>
              <a:t>L. 3131-11</a:t>
            </a:r>
            <a:r>
              <a:rPr lang="fr-FR" sz="2800" dirty="0"/>
              <a:t>. </a:t>
            </a:r>
          </a:p>
          <a:p>
            <a:r>
              <a:rPr lang="fr-FR" sz="2800" dirty="0"/>
              <a:t>Ils peuvent être mis en œuvre par les contrats territoriaux de santé définis à l'article </a:t>
            </a:r>
            <a:r>
              <a:rPr lang="fr-FR" sz="2800" dirty="0">
                <a:hlinkClick r:id="rId4"/>
              </a:rPr>
              <a:t>L. 1434-12</a:t>
            </a:r>
            <a:r>
              <a:rPr lang="fr-FR" sz="2800" dirty="0"/>
              <a:t>, par les contrats territoriaux de santé mentale définis à l'article </a:t>
            </a:r>
            <a:r>
              <a:rPr lang="fr-FR" sz="2800" dirty="0">
                <a:hlinkClick r:id="rId5"/>
              </a:rPr>
              <a:t>L. 3221-2 </a:t>
            </a:r>
            <a:r>
              <a:rPr lang="fr-FR" sz="2800" dirty="0"/>
              <a:t>ou par les contrats locaux de santé définis à l'article </a:t>
            </a:r>
            <a:r>
              <a:rPr lang="fr-FR" sz="2800" dirty="0">
                <a:hlinkClick r:id="rId6"/>
              </a:rPr>
              <a:t>L. 1434-10 </a:t>
            </a:r>
            <a:r>
              <a:rPr lang="fr-FR" sz="2800" dirty="0"/>
              <a:t>; </a:t>
            </a:r>
          </a:p>
          <a:p>
            <a:r>
              <a:rPr lang="fr-FR" sz="2800" dirty="0"/>
              <a:t>3° D'un programme régional relatif à l'accès à la prévention et aux soins des personnes les plus démunies. </a:t>
            </a:r>
          </a:p>
          <a:p>
            <a:r>
              <a:rPr lang="fr-FR" sz="2800" dirty="0"/>
              <a:t>Dans les territoires frontaliers et les collectivités régies par l'</a:t>
            </a:r>
            <a:r>
              <a:rPr lang="fr-FR" sz="2800" dirty="0">
                <a:hlinkClick r:id="rId7"/>
              </a:rPr>
              <a:t>article 73</a:t>
            </a:r>
            <a:r>
              <a:rPr lang="fr-FR" sz="2800" dirty="0"/>
              <a:t> de la Constitution, le projet régional de santé organise, lorsqu'un accord cadre international le permet, la coopération sanitaire et médico-sociale avec les autorités du pays voisin.</a:t>
            </a:r>
          </a:p>
        </p:txBody>
      </p:sp>
      <p:sp>
        <p:nvSpPr>
          <p:cNvPr id="6" name="Espace réservé du numéro de diapositive 5">
            <a:extLst>
              <a:ext uri="{FF2B5EF4-FFF2-40B4-BE49-F238E27FC236}">
                <a16:creationId xmlns="" xmlns:a16="http://schemas.microsoft.com/office/drawing/2014/main" id="{9FE17FD8-05DB-4BCD-98E8-9F5720679F53}"/>
              </a:ext>
            </a:extLst>
          </p:cNvPr>
          <p:cNvSpPr>
            <a:spLocks noGrp="1"/>
          </p:cNvSpPr>
          <p:nvPr>
            <p:ph type="sldNum" sz="quarter" idx="12"/>
          </p:nvPr>
        </p:nvSpPr>
        <p:spPr/>
        <p:txBody>
          <a:bodyPr/>
          <a:lstStyle/>
          <a:p>
            <a:fld id="{1DBFEBE0-9620-4705-82B2-9BE924DB3658}" type="slidenum">
              <a:rPr lang="fr-FR" smtClean="0"/>
              <a:t>59</a:t>
            </a:fld>
            <a:endParaRPr lang="fr-FR"/>
          </a:p>
        </p:txBody>
      </p:sp>
    </p:spTree>
    <p:extLst>
      <p:ext uri="{BB962C8B-B14F-4D97-AF65-F5344CB8AC3E}">
        <p14:creationId xmlns:p14="http://schemas.microsoft.com/office/powerpoint/2010/main" val="1233685432"/>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p:txBody>
          <a:bodyPr/>
          <a:lstStyle/>
          <a:p>
            <a:r>
              <a:rPr lang="fr-FR" dirty="0"/>
              <a:t>4</a:t>
            </a:r>
            <a:r>
              <a:rPr lang="fr-FR" dirty="0" smtClean="0"/>
              <a:t>. L’organisation territoriale</a:t>
            </a:r>
            <a:endParaRPr lang="fr-FR" dirty="0"/>
          </a:p>
        </p:txBody>
      </p:sp>
      <p:sp>
        <p:nvSpPr>
          <p:cNvPr id="3" name="Sous-titre 2"/>
          <p:cNvSpPr>
            <a:spLocks noGrp="1"/>
          </p:cNvSpPr>
          <p:nvPr>
            <p:ph type="subTitle" idx="1"/>
          </p:nvPr>
        </p:nvSpPr>
        <p:spPr/>
        <p:txBody>
          <a:bodyPr/>
          <a:lstStyle/>
          <a:p>
            <a:endParaRPr lang="fr-FR" dirty="0"/>
          </a:p>
          <a:p>
            <a:r>
              <a:rPr lang="fr-FR" dirty="0" smtClean="0"/>
              <a:t>CPTS (Communautés Professionnelles Territoriales de Santé)</a:t>
            </a:r>
            <a:endParaRPr lang="fr-FR" dirty="0"/>
          </a:p>
        </p:txBody>
      </p:sp>
      <p:sp>
        <p:nvSpPr>
          <p:cNvPr id="6" name="Espace réservé du numéro de diapositive 5">
            <a:extLst>
              <a:ext uri="{FF2B5EF4-FFF2-40B4-BE49-F238E27FC236}">
                <a16:creationId xmlns="" xmlns:a16="http://schemas.microsoft.com/office/drawing/2014/main" id="{33264A09-81A5-4F0D-8A62-A5C4A248AAC4}"/>
              </a:ext>
            </a:extLst>
          </p:cNvPr>
          <p:cNvSpPr>
            <a:spLocks noGrp="1"/>
          </p:cNvSpPr>
          <p:nvPr>
            <p:ph type="sldNum" sz="quarter" idx="12"/>
          </p:nvPr>
        </p:nvSpPr>
        <p:spPr/>
        <p:txBody>
          <a:bodyPr/>
          <a:lstStyle/>
          <a:p>
            <a:fld id="{1DBFEBE0-9620-4705-82B2-9BE924DB3658}" type="slidenum">
              <a:rPr lang="fr-FR" smtClean="0"/>
              <a:t>60</a:t>
            </a:fld>
            <a:endParaRPr lang="fr-FR" dirty="0"/>
          </a:p>
        </p:txBody>
      </p:sp>
    </p:spTree>
    <p:extLst>
      <p:ext uri="{BB962C8B-B14F-4D97-AF65-F5344CB8AC3E}">
        <p14:creationId xmlns:p14="http://schemas.microsoft.com/office/powerpoint/2010/main" val="1788830114"/>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 xmlns:a16="http://schemas.microsoft.com/office/drawing/2014/main" id="{2C7F9A4B-B571-44FF-8A40-FFC6BCF27335}"/>
              </a:ext>
            </a:extLst>
          </p:cNvPr>
          <p:cNvSpPr>
            <a:spLocks noGrp="1"/>
          </p:cNvSpPr>
          <p:nvPr>
            <p:ph type="title"/>
          </p:nvPr>
        </p:nvSpPr>
        <p:spPr>
          <a:xfrm>
            <a:off x="9503569" y="432887"/>
            <a:ext cx="9486840" cy="1106905"/>
          </a:xfrm>
        </p:spPr>
        <p:txBody>
          <a:bodyPr>
            <a:normAutofit fontScale="90000"/>
          </a:bodyPr>
          <a:lstStyle/>
          <a:p>
            <a:pPr algn="ctr"/>
            <a:r>
              <a:rPr lang="fr-FR" sz="4800" b="1" dirty="0"/>
              <a:t>Les Communautés Professionnelles Territoriales de Santé (CPTS)</a:t>
            </a:r>
          </a:p>
        </p:txBody>
      </p:sp>
      <p:sp>
        <p:nvSpPr>
          <p:cNvPr id="5" name="Espace réservé du contenu 4">
            <a:extLst>
              <a:ext uri="{FF2B5EF4-FFF2-40B4-BE49-F238E27FC236}">
                <a16:creationId xmlns="" xmlns:a16="http://schemas.microsoft.com/office/drawing/2014/main" id="{454EE5E3-49AF-42EC-93C3-9F1C7EA6639B}"/>
              </a:ext>
            </a:extLst>
          </p:cNvPr>
          <p:cNvSpPr>
            <a:spLocks noGrp="1"/>
          </p:cNvSpPr>
          <p:nvPr>
            <p:ph idx="1"/>
          </p:nvPr>
        </p:nvSpPr>
        <p:spPr>
          <a:xfrm>
            <a:off x="1306741" y="2245896"/>
            <a:ext cx="16393657" cy="7384162"/>
          </a:xfrm>
        </p:spPr>
        <p:txBody>
          <a:bodyPr>
            <a:normAutofit fontScale="85000" lnSpcReduction="20000"/>
          </a:bodyPr>
          <a:lstStyle/>
          <a:p>
            <a:pPr>
              <a:buFont typeface="Wingdings" panose="05000000000000000000" pitchFamily="2" charset="2"/>
              <a:buChar char="Ø"/>
            </a:pPr>
            <a:r>
              <a:rPr lang="fr-FR" dirty="0"/>
              <a:t>Les CPTS s’inscrivent dans une logique de projet de santé</a:t>
            </a:r>
          </a:p>
          <a:p>
            <a:pPr>
              <a:buFont typeface="Wingdings" panose="05000000000000000000" pitchFamily="2" charset="2"/>
              <a:buChar char="Ø"/>
            </a:pPr>
            <a:r>
              <a:rPr lang="fr-FR" sz="4400" dirty="0"/>
              <a:t>Les CPTS sont constituées de : </a:t>
            </a:r>
          </a:p>
          <a:p>
            <a:pPr lvl="1"/>
            <a:r>
              <a:rPr lang="fr-FR" sz="3777" dirty="0"/>
              <a:t>professionnels de santé regroupés, le cas échéant, sous la forme d’une ou plusieurs équipes de soins primaires,</a:t>
            </a:r>
          </a:p>
          <a:p>
            <a:pPr lvl="1"/>
            <a:r>
              <a:rPr lang="fr-FR" sz="3777" dirty="0"/>
              <a:t>d’acteurs assurant des soins de 1</a:t>
            </a:r>
            <a:r>
              <a:rPr lang="fr-FR" sz="3777" baseline="30000" dirty="0"/>
              <a:t>er</a:t>
            </a:r>
            <a:r>
              <a:rPr lang="fr-FR" sz="3777" dirty="0"/>
              <a:t> ou 2</a:t>
            </a:r>
            <a:r>
              <a:rPr lang="fr-FR" sz="3777" baseline="30000" dirty="0"/>
              <a:t>ème</a:t>
            </a:r>
            <a:r>
              <a:rPr lang="fr-FR" sz="3777" dirty="0"/>
              <a:t> recours,</a:t>
            </a:r>
          </a:p>
          <a:p>
            <a:pPr lvl="1"/>
            <a:r>
              <a:rPr lang="fr-FR" sz="3777" dirty="0"/>
              <a:t>d’acteurs médico-sociaux et sociaux</a:t>
            </a:r>
          </a:p>
          <a:p>
            <a:pPr marL="0" indent="0">
              <a:buNone/>
            </a:pPr>
            <a:r>
              <a:rPr lang="fr-FR" sz="4400" dirty="0"/>
              <a:t>qui formalisent un projet de santé. E</a:t>
            </a:r>
            <a:r>
              <a:rPr lang="fr-FR" dirty="0"/>
              <a:t>lles se situent naturellement à l’échelle d’un territoire plus large que celui des ESP. </a:t>
            </a:r>
          </a:p>
          <a:p>
            <a:pPr>
              <a:buFont typeface="Wingdings" panose="05000000000000000000" pitchFamily="2" charset="2"/>
              <a:buChar char="Ø"/>
            </a:pPr>
            <a:endParaRPr lang="fr-FR" dirty="0"/>
          </a:p>
          <a:p>
            <a:pPr>
              <a:buFont typeface="Wingdings" panose="05000000000000000000" pitchFamily="2" charset="2"/>
              <a:buChar char="Ø"/>
            </a:pPr>
            <a:r>
              <a:rPr lang="fr-FR" dirty="0"/>
              <a:t>Elles offrent la possibilité aux professionnels de santé d’accéder à cette dimension pour identifier et répondre aux besoins de santé, d’offres de soins et de services dans le cadre d’une responsabilité  populationnelle. </a:t>
            </a:r>
          </a:p>
          <a:p>
            <a:pPr>
              <a:buFont typeface="Wingdings" panose="05000000000000000000" pitchFamily="2" charset="2"/>
              <a:buChar char="Ø"/>
            </a:pPr>
            <a:endParaRPr lang="fr-FR" dirty="0"/>
          </a:p>
          <a:p>
            <a:pPr>
              <a:buFont typeface="Wingdings" panose="05000000000000000000" pitchFamily="2" charset="2"/>
              <a:buChar char="Ø"/>
            </a:pPr>
            <a:r>
              <a:rPr lang="fr-FR" dirty="0"/>
              <a:t>Comme pour les ESP les CPTS peuvent adopter une démarche progressive à partir d’un ou plusieurs projets identifiés comme prioritaires.</a:t>
            </a:r>
          </a:p>
          <a:p>
            <a:endParaRPr lang="fr-FR" dirty="0"/>
          </a:p>
          <a:p>
            <a:endParaRPr lang="fr-FR" dirty="0"/>
          </a:p>
        </p:txBody>
      </p:sp>
      <p:sp>
        <p:nvSpPr>
          <p:cNvPr id="7" name="Espace réservé du numéro de diapositive 6">
            <a:extLst>
              <a:ext uri="{FF2B5EF4-FFF2-40B4-BE49-F238E27FC236}">
                <a16:creationId xmlns="" xmlns:a16="http://schemas.microsoft.com/office/drawing/2014/main" id="{9BE59CE5-1FF8-4D77-AC93-036125379935}"/>
              </a:ext>
            </a:extLst>
          </p:cNvPr>
          <p:cNvSpPr>
            <a:spLocks noGrp="1"/>
          </p:cNvSpPr>
          <p:nvPr>
            <p:ph type="sldNum" sz="quarter" idx="12"/>
          </p:nvPr>
        </p:nvSpPr>
        <p:spPr/>
        <p:txBody>
          <a:bodyPr/>
          <a:lstStyle/>
          <a:p>
            <a:fld id="{1DBFEBE0-9620-4705-82B2-9BE924DB3658}" type="slidenum">
              <a:rPr lang="fr-FR" smtClean="0"/>
              <a:t>61</a:t>
            </a:fld>
            <a:endParaRPr lang="fr-FR"/>
          </a:p>
        </p:txBody>
      </p:sp>
    </p:spTree>
    <p:extLst>
      <p:ext uri="{BB962C8B-B14F-4D97-AF65-F5344CB8AC3E}">
        <p14:creationId xmlns:p14="http://schemas.microsoft.com/office/powerpoint/2010/main" val="265005563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 xmlns:a16="http://schemas.microsoft.com/office/drawing/2014/main" id="{E8AAE6CA-D953-434D-A079-087EEE0613ED}"/>
              </a:ext>
            </a:extLst>
          </p:cNvPr>
          <p:cNvSpPr>
            <a:spLocks noGrp="1"/>
          </p:cNvSpPr>
          <p:nvPr>
            <p:ph type="title"/>
          </p:nvPr>
        </p:nvSpPr>
        <p:spPr>
          <a:xfrm>
            <a:off x="12548399" y="419244"/>
            <a:ext cx="6358630" cy="994612"/>
          </a:xfrm>
        </p:spPr>
        <p:txBody>
          <a:bodyPr>
            <a:normAutofit/>
          </a:bodyPr>
          <a:lstStyle/>
          <a:p>
            <a:pPr algn="ctr"/>
            <a:r>
              <a:rPr lang="fr-FR" sz="4800" b="1" dirty="0"/>
              <a:t>ESP /CPTS</a:t>
            </a:r>
          </a:p>
        </p:txBody>
      </p:sp>
      <p:sp>
        <p:nvSpPr>
          <p:cNvPr id="3" name="Espace réservé du contenu 2">
            <a:extLst>
              <a:ext uri="{FF2B5EF4-FFF2-40B4-BE49-F238E27FC236}">
                <a16:creationId xmlns="" xmlns:a16="http://schemas.microsoft.com/office/drawing/2014/main" id="{AAE0ED30-E091-4DB7-895F-7D7328F6D92F}"/>
              </a:ext>
            </a:extLst>
          </p:cNvPr>
          <p:cNvSpPr>
            <a:spLocks noGrp="1"/>
          </p:cNvSpPr>
          <p:nvPr>
            <p:ph idx="1"/>
          </p:nvPr>
        </p:nvSpPr>
        <p:spPr>
          <a:xfrm>
            <a:off x="1306741" y="2846200"/>
            <a:ext cx="16393657" cy="5833105"/>
          </a:xfrm>
        </p:spPr>
        <p:txBody>
          <a:bodyPr/>
          <a:lstStyle/>
          <a:p>
            <a:pPr>
              <a:buFont typeface="Wingdings" panose="05000000000000000000" pitchFamily="2" charset="2"/>
              <a:buChar char="Ø"/>
            </a:pPr>
            <a:r>
              <a:rPr lang="fr-FR" dirty="0"/>
              <a:t>Les ESP fédèrent plusieurs professionnels de santé assurant des soins de premier recours, dont au moins un médecin généraliste, qui souhaitent améliorer les parcours de santé de leurs patients. Leur projet s’organise autour de leur patientèle, </a:t>
            </a:r>
          </a:p>
          <a:p>
            <a:pPr marL="0" indent="0">
              <a:buNone/>
            </a:pPr>
            <a:endParaRPr lang="fr-FR" dirty="0"/>
          </a:p>
          <a:p>
            <a:pPr>
              <a:buFont typeface="Wingdings" panose="05000000000000000000" pitchFamily="2" charset="2"/>
              <a:buChar char="Ø"/>
            </a:pPr>
            <a:r>
              <a:rPr lang="fr-FR" dirty="0"/>
              <a:t>Ce qui les distingue des CPTS dont le projet s’articule autour de la population présente sur leur territoire d’action.</a:t>
            </a:r>
          </a:p>
          <a:p>
            <a:endParaRPr lang="fr-FR" dirty="0"/>
          </a:p>
        </p:txBody>
      </p:sp>
      <p:sp>
        <p:nvSpPr>
          <p:cNvPr id="7" name="Espace réservé du numéro de diapositive 6">
            <a:extLst>
              <a:ext uri="{FF2B5EF4-FFF2-40B4-BE49-F238E27FC236}">
                <a16:creationId xmlns="" xmlns:a16="http://schemas.microsoft.com/office/drawing/2014/main" id="{0E32051D-18B4-4D02-B5F7-1EF4583A02B8}"/>
              </a:ext>
            </a:extLst>
          </p:cNvPr>
          <p:cNvSpPr>
            <a:spLocks noGrp="1"/>
          </p:cNvSpPr>
          <p:nvPr>
            <p:ph type="sldNum" sz="quarter" idx="12"/>
          </p:nvPr>
        </p:nvSpPr>
        <p:spPr/>
        <p:txBody>
          <a:bodyPr/>
          <a:lstStyle/>
          <a:p>
            <a:fld id="{1DBFEBE0-9620-4705-82B2-9BE924DB3658}" type="slidenum">
              <a:rPr lang="fr-FR" smtClean="0"/>
              <a:t>62</a:t>
            </a:fld>
            <a:endParaRPr lang="fr-FR"/>
          </a:p>
        </p:txBody>
      </p:sp>
    </p:spTree>
    <p:extLst>
      <p:ext uri="{BB962C8B-B14F-4D97-AF65-F5344CB8AC3E}">
        <p14:creationId xmlns:p14="http://schemas.microsoft.com/office/powerpoint/2010/main" val="102589720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p:txBody>
          <a:bodyPr/>
          <a:lstStyle/>
          <a:p>
            <a:r>
              <a:rPr lang="fr-FR" dirty="0"/>
              <a:t>4</a:t>
            </a:r>
            <a:r>
              <a:rPr lang="fr-FR" dirty="0" smtClean="0"/>
              <a:t>. L’organisation territoriale</a:t>
            </a:r>
            <a:endParaRPr lang="fr-FR" dirty="0"/>
          </a:p>
        </p:txBody>
      </p:sp>
      <p:sp>
        <p:nvSpPr>
          <p:cNvPr id="3" name="Sous-titre 2"/>
          <p:cNvSpPr>
            <a:spLocks noGrp="1"/>
          </p:cNvSpPr>
          <p:nvPr>
            <p:ph type="subTitle" idx="1"/>
          </p:nvPr>
        </p:nvSpPr>
        <p:spPr/>
        <p:txBody>
          <a:bodyPr/>
          <a:lstStyle/>
          <a:p>
            <a:endParaRPr lang="fr-FR" dirty="0"/>
          </a:p>
          <a:p>
            <a:r>
              <a:rPr lang="fr-FR" dirty="0" smtClean="0"/>
              <a:t>PTA (Plateforme Territoriale d’Appui)</a:t>
            </a:r>
            <a:endParaRPr lang="fr-FR" dirty="0"/>
          </a:p>
        </p:txBody>
      </p:sp>
      <p:sp>
        <p:nvSpPr>
          <p:cNvPr id="6" name="Espace réservé du numéro de diapositive 5">
            <a:extLst>
              <a:ext uri="{FF2B5EF4-FFF2-40B4-BE49-F238E27FC236}">
                <a16:creationId xmlns="" xmlns:a16="http://schemas.microsoft.com/office/drawing/2014/main" id="{33264A09-81A5-4F0D-8A62-A5C4A248AAC4}"/>
              </a:ext>
            </a:extLst>
          </p:cNvPr>
          <p:cNvSpPr>
            <a:spLocks noGrp="1"/>
          </p:cNvSpPr>
          <p:nvPr>
            <p:ph type="sldNum" sz="quarter" idx="12"/>
          </p:nvPr>
        </p:nvSpPr>
        <p:spPr/>
        <p:txBody>
          <a:bodyPr/>
          <a:lstStyle/>
          <a:p>
            <a:fld id="{1DBFEBE0-9620-4705-82B2-9BE924DB3658}" type="slidenum">
              <a:rPr lang="fr-FR" smtClean="0"/>
              <a:t>63</a:t>
            </a:fld>
            <a:endParaRPr lang="fr-FR" dirty="0"/>
          </a:p>
        </p:txBody>
      </p:sp>
    </p:spTree>
    <p:extLst>
      <p:ext uri="{BB962C8B-B14F-4D97-AF65-F5344CB8AC3E}">
        <p14:creationId xmlns:p14="http://schemas.microsoft.com/office/powerpoint/2010/main" val="420845455"/>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2543296" y="1641245"/>
            <a:ext cx="13920547" cy="8195160"/>
          </a:xfrm>
        </p:spPr>
        <p:txBody>
          <a:bodyPr>
            <a:normAutofit/>
          </a:bodyPr>
          <a:lstStyle/>
          <a:p>
            <a:pPr marL="0" indent="0">
              <a:buNone/>
            </a:pPr>
            <a:r>
              <a:rPr lang="fr-FR" sz="3742" b="1" dirty="0">
                <a:solidFill>
                  <a:srgbClr val="0070C0"/>
                </a:solidFill>
              </a:rPr>
              <a:t>                                 L6327-1 et L6327-2 CSP (art 74 loi de santé)</a:t>
            </a:r>
            <a:br>
              <a:rPr lang="fr-FR" sz="3742" b="1" dirty="0">
                <a:solidFill>
                  <a:srgbClr val="0070C0"/>
                </a:solidFill>
              </a:rPr>
            </a:br>
            <a:r>
              <a:rPr lang="fr-FR" sz="3742" b="1" dirty="0">
                <a:solidFill>
                  <a:srgbClr val="0070C0"/>
                </a:solidFill>
              </a:rPr>
              <a:t/>
            </a:r>
            <a:br>
              <a:rPr lang="fr-FR" sz="3742" b="1" dirty="0">
                <a:solidFill>
                  <a:srgbClr val="0070C0"/>
                </a:solidFill>
              </a:rPr>
            </a:br>
            <a:r>
              <a:rPr lang="fr-FR" sz="3742" b="1" dirty="0">
                <a:solidFill>
                  <a:srgbClr val="0070C0"/>
                </a:solidFill>
              </a:rPr>
              <a:t>Fonctions d’appui: </a:t>
            </a:r>
            <a:r>
              <a:rPr lang="fr-FR" sz="3742" dirty="0"/>
              <a:t>L’ARS organise des </a:t>
            </a:r>
            <a:r>
              <a:rPr lang="fr-FR" sz="3742" b="1" dirty="0"/>
              <a:t>fonctions d’appui </a:t>
            </a:r>
            <a:r>
              <a:rPr lang="fr-FR" sz="3742" dirty="0"/>
              <a:t>à la prise en charge des patients relevant de </a:t>
            </a:r>
            <a:r>
              <a:rPr lang="fr-FR" sz="3742" b="1" dirty="0"/>
              <a:t>parcours de santé complexes avec un objectif de soutien aux professionnels</a:t>
            </a:r>
            <a:r>
              <a:rPr lang="fr-FR" sz="3742" dirty="0"/>
              <a:t>. Concertation avec les représentants des professionnels de santé et les usagers.</a:t>
            </a:r>
            <a:br>
              <a:rPr lang="fr-FR" sz="3742" dirty="0"/>
            </a:br>
            <a:r>
              <a:rPr lang="fr-FR" sz="3742" dirty="0"/>
              <a:t>       Recours aux fonctions d’appui déclenché par le MT ou un médecin en lien avec ce dernier.</a:t>
            </a:r>
          </a:p>
          <a:p>
            <a:pPr marL="0" indent="0">
              <a:buNone/>
            </a:pPr>
            <a:r>
              <a:rPr lang="fr-FR" sz="3742" dirty="0"/>
              <a:t>       Peuvent être mises en œuvre par une CPTS ou une ESP.</a:t>
            </a:r>
            <a:br>
              <a:rPr lang="fr-FR" sz="3742" dirty="0"/>
            </a:br>
            <a:r>
              <a:rPr lang="fr-FR" sz="3742" dirty="0"/>
              <a:t/>
            </a:r>
            <a:br>
              <a:rPr lang="fr-FR" sz="3742" dirty="0"/>
            </a:br>
            <a:r>
              <a:rPr lang="fr-FR" sz="3742" b="1" dirty="0">
                <a:solidFill>
                  <a:srgbClr val="0070C0"/>
                </a:solidFill>
              </a:rPr>
              <a:t>PTA coordination parcours de santé complexes  : </a:t>
            </a:r>
            <a:r>
              <a:rPr lang="fr-FR" sz="3742" dirty="0"/>
              <a:t>constitué par l’ARS par convention avec un ou plusieurs acteurs du système de santé pour la mise en œuvre des fonctions d’appui. Participation possible des établissements HAD. Priorité est donnée aux initiatives des professionnels de santé de ville, et ESP / CPTS lorsqu’elles existent.</a:t>
            </a:r>
          </a:p>
          <a:p>
            <a:pPr marL="0" indent="0">
              <a:buNone/>
            </a:pPr>
            <a:endParaRPr lang="fr-FR" sz="3742" dirty="0"/>
          </a:p>
          <a:p>
            <a:pPr>
              <a:buFontTx/>
              <a:buChar char="-"/>
            </a:pPr>
            <a:endParaRPr lang="fr-FR" sz="3742" dirty="0"/>
          </a:p>
          <a:p>
            <a:pPr>
              <a:buFontTx/>
              <a:buChar char="-"/>
            </a:pPr>
            <a:endParaRPr lang="fr-FR" sz="3742" dirty="0"/>
          </a:p>
          <a:p>
            <a:pPr>
              <a:buFontTx/>
              <a:buChar char="-"/>
            </a:pPr>
            <a:endParaRPr lang="fr-FR" sz="3742" dirty="0"/>
          </a:p>
        </p:txBody>
      </p:sp>
      <p:sp>
        <p:nvSpPr>
          <p:cNvPr id="4" name="Titre 1"/>
          <p:cNvSpPr txBox="1">
            <a:spLocks/>
          </p:cNvSpPr>
          <p:nvPr/>
        </p:nvSpPr>
        <p:spPr>
          <a:xfrm>
            <a:off x="8625397" y="132595"/>
            <a:ext cx="9991360" cy="1234887"/>
          </a:xfrm>
          <a:prstGeom prst="rect">
            <a:avLst/>
          </a:prstGeom>
        </p:spPr>
        <p:txBody>
          <a:bodyPr vert="horz" lIns="142558" tIns="71279" rIns="142558" bIns="71279"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fr-FR" sz="4989" b="1" dirty="0">
                <a:solidFill>
                  <a:srgbClr val="0070C0"/>
                </a:solidFill>
              </a:rPr>
              <a:t>Plateformes Territoriales d’Appui (PTA)</a:t>
            </a:r>
          </a:p>
        </p:txBody>
      </p:sp>
      <p:sp>
        <p:nvSpPr>
          <p:cNvPr id="2" name="Flèche droite 1"/>
          <p:cNvSpPr/>
          <p:nvPr/>
        </p:nvSpPr>
        <p:spPr>
          <a:xfrm flipV="1">
            <a:off x="2655558" y="5121381"/>
            <a:ext cx="673575" cy="11226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Flèche droite 5"/>
          <p:cNvSpPr/>
          <p:nvPr/>
        </p:nvSpPr>
        <p:spPr>
          <a:xfrm flipV="1">
            <a:off x="2655558" y="6244006"/>
            <a:ext cx="673575" cy="11226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Espace réservé du numéro de diapositive 7">
            <a:extLst>
              <a:ext uri="{FF2B5EF4-FFF2-40B4-BE49-F238E27FC236}">
                <a16:creationId xmlns="" xmlns:a16="http://schemas.microsoft.com/office/drawing/2014/main" id="{2D105E16-6495-4274-92D7-6E6B97C83D41}"/>
              </a:ext>
            </a:extLst>
          </p:cNvPr>
          <p:cNvSpPr>
            <a:spLocks noGrp="1"/>
          </p:cNvSpPr>
          <p:nvPr>
            <p:ph type="sldNum" sz="quarter" idx="12"/>
          </p:nvPr>
        </p:nvSpPr>
        <p:spPr/>
        <p:txBody>
          <a:bodyPr/>
          <a:lstStyle/>
          <a:p>
            <a:fld id="{1DBFEBE0-9620-4705-82B2-9BE924DB3658}" type="slidenum">
              <a:rPr lang="fr-FR" smtClean="0"/>
              <a:t>64</a:t>
            </a:fld>
            <a:endParaRPr lang="fr-FR"/>
          </a:p>
        </p:txBody>
      </p:sp>
    </p:spTree>
    <p:extLst>
      <p:ext uri="{BB962C8B-B14F-4D97-AF65-F5344CB8AC3E}">
        <p14:creationId xmlns:p14="http://schemas.microsoft.com/office/powerpoint/2010/main" val="694181726"/>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888761" y="1714567"/>
            <a:ext cx="15811636" cy="8195160"/>
          </a:xfrm>
        </p:spPr>
        <p:txBody>
          <a:bodyPr>
            <a:normAutofit/>
          </a:bodyPr>
          <a:lstStyle/>
          <a:p>
            <a:pPr marL="0" indent="0">
              <a:buNone/>
            </a:pPr>
            <a:r>
              <a:rPr lang="fr-FR" sz="3742" b="1" dirty="0">
                <a:solidFill>
                  <a:srgbClr val="0070C0"/>
                </a:solidFill>
              </a:rPr>
              <a:t>               		Décret n°2016-919 du 4 juillet 2016 </a:t>
            </a:r>
          </a:p>
          <a:p>
            <a:pPr marL="0" indent="0">
              <a:buNone/>
            </a:pPr>
            <a:r>
              <a:rPr lang="fr-FR" sz="3742" b="1" dirty="0">
                <a:solidFill>
                  <a:srgbClr val="0070C0"/>
                </a:solidFill>
              </a:rPr>
              <a:t>	     Instruction </a:t>
            </a:r>
            <a:r>
              <a:rPr lang="fr-FR" sz="3742" b="1" dirty="0" err="1">
                <a:solidFill>
                  <a:srgbClr val="0070C0"/>
                </a:solidFill>
              </a:rPr>
              <a:t>n°DGOS</a:t>
            </a:r>
            <a:r>
              <a:rPr lang="fr-FR" sz="3742" b="1" dirty="0">
                <a:solidFill>
                  <a:srgbClr val="0070C0"/>
                </a:solidFill>
              </a:rPr>
              <a:t>/R5/2016/392 du 2 décembre 2016</a:t>
            </a:r>
          </a:p>
          <a:p>
            <a:pPr marL="0" indent="0">
              <a:buNone/>
            </a:pPr>
            <a:r>
              <a:rPr lang="fr-FR" sz="3742" dirty="0"/>
              <a:t/>
            </a:r>
            <a:br>
              <a:rPr lang="fr-FR" sz="3742" dirty="0"/>
            </a:br>
            <a:r>
              <a:rPr lang="fr-FR" sz="3742" dirty="0"/>
              <a:t>Si les acteurs (CPTS/ESP) sont à l’initiative du projet de PTA: elles élaborent le projet, désignent l’opérateur et assurent le suivi des actions. Dans le cas contraire, leur participation est recherchée.</a:t>
            </a:r>
          </a:p>
          <a:p>
            <a:pPr marL="0" indent="0">
              <a:buNone/>
            </a:pPr>
            <a:endParaRPr lang="fr-FR" sz="3742" dirty="0"/>
          </a:p>
          <a:p>
            <a:pPr marL="0" indent="0">
              <a:buNone/>
            </a:pPr>
            <a:r>
              <a:rPr lang="fr-FR" sz="3742" b="1" dirty="0"/>
              <a:t>Bénéfice pour CPTS / ESP: </a:t>
            </a:r>
            <a:br>
              <a:rPr lang="fr-FR" sz="3742" b="1" dirty="0"/>
            </a:br>
            <a:r>
              <a:rPr lang="fr-FR" sz="3742" dirty="0"/>
              <a:t>- Information et orientation des professionnels vers les services offerts par la PTA </a:t>
            </a:r>
          </a:p>
          <a:p>
            <a:pPr marL="0" indent="0">
              <a:buNone/>
            </a:pPr>
            <a:r>
              <a:rPr lang="fr-FR" sz="3742" dirty="0"/>
              <a:t>- Appui à l’organisation des parcours complexes;</a:t>
            </a:r>
            <a:br>
              <a:rPr lang="fr-FR" sz="3742" dirty="0"/>
            </a:br>
            <a:r>
              <a:rPr lang="fr-FR" sz="3742" dirty="0"/>
              <a:t>- Soutien aux pratiques et initiatives professionnelles en matière d’organisation et de sécurité des parcours, d’accès aux soins et de coordination</a:t>
            </a:r>
          </a:p>
        </p:txBody>
      </p:sp>
      <p:sp>
        <p:nvSpPr>
          <p:cNvPr id="4" name="Titre 1"/>
          <p:cNvSpPr txBox="1">
            <a:spLocks/>
          </p:cNvSpPr>
          <p:nvPr/>
        </p:nvSpPr>
        <p:spPr>
          <a:xfrm>
            <a:off x="8576160" y="44034"/>
            <a:ext cx="9991360" cy="1234887"/>
          </a:xfrm>
          <a:prstGeom prst="rect">
            <a:avLst/>
          </a:prstGeom>
        </p:spPr>
        <p:txBody>
          <a:bodyPr vert="horz" lIns="142558" tIns="71279" rIns="142558" bIns="71279"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fr-FR" sz="4989" b="1" dirty="0">
                <a:solidFill>
                  <a:srgbClr val="0070C0"/>
                </a:solidFill>
              </a:rPr>
              <a:t>Plateformes Territoriales d’Appui (PTA)</a:t>
            </a:r>
          </a:p>
        </p:txBody>
      </p:sp>
      <p:sp>
        <p:nvSpPr>
          <p:cNvPr id="6" name="Espace réservé du numéro de diapositive 5">
            <a:extLst>
              <a:ext uri="{FF2B5EF4-FFF2-40B4-BE49-F238E27FC236}">
                <a16:creationId xmlns="" xmlns:a16="http://schemas.microsoft.com/office/drawing/2014/main" id="{C382417B-4279-4204-B804-F2EE822367D7}"/>
              </a:ext>
            </a:extLst>
          </p:cNvPr>
          <p:cNvSpPr>
            <a:spLocks noGrp="1"/>
          </p:cNvSpPr>
          <p:nvPr>
            <p:ph type="sldNum" sz="quarter" idx="12"/>
          </p:nvPr>
        </p:nvSpPr>
        <p:spPr/>
        <p:txBody>
          <a:bodyPr/>
          <a:lstStyle/>
          <a:p>
            <a:fld id="{1DBFEBE0-9620-4705-82B2-9BE924DB3658}" type="slidenum">
              <a:rPr lang="fr-FR" smtClean="0"/>
              <a:t>65</a:t>
            </a:fld>
            <a:endParaRPr lang="fr-FR"/>
          </a:p>
        </p:txBody>
      </p:sp>
    </p:spTree>
    <p:extLst>
      <p:ext uri="{BB962C8B-B14F-4D97-AF65-F5344CB8AC3E}">
        <p14:creationId xmlns:p14="http://schemas.microsoft.com/office/powerpoint/2010/main" val="979957248"/>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 xmlns:a16="http://schemas.microsoft.com/office/drawing/2014/main" id="{C69AAE4C-FB18-4124-9937-6FD5CD0FB088}"/>
              </a:ext>
            </a:extLst>
          </p:cNvPr>
          <p:cNvSpPr>
            <a:spLocks noGrp="1"/>
          </p:cNvSpPr>
          <p:nvPr>
            <p:ph type="title"/>
          </p:nvPr>
        </p:nvSpPr>
        <p:spPr>
          <a:xfrm>
            <a:off x="1306741" y="1828799"/>
            <a:ext cx="16393657" cy="807031"/>
          </a:xfrm>
        </p:spPr>
        <p:txBody>
          <a:bodyPr>
            <a:noAutofit/>
          </a:bodyPr>
          <a:lstStyle/>
          <a:p>
            <a:pPr algn="r"/>
            <a:r>
              <a:rPr lang="fr-FR" sz="4400" b="1" dirty="0">
                <a:hlinkClick r:id="rId2"/>
              </a:rPr>
              <a:t>PTA : Décret n° 2016-919 du 4 juillet 2016 relatif aux fonctions d'appui aux professionnels pour la coordination des parcours de santé complexes</a:t>
            </a:r>
            <a:r>
              <a:rPr lang="fr-FR" sz="4400" dirty="0">
                <a:hlinkClick r:id="rId2"/>
              </a:rPr>
              <a:t> </a:t>
            </a:r>
            <a:br>
              <a:rPr lang="fr-FR" sz="4400" dirty="0">
                <a:hlinkClick r:id="rId2"/>
              </a:rPr>
            </a:br>
            <a:endParaRPr lang="fr-FR" sz="4400" dirty="0">
              <a:hlinkClick r:id="rId2"/>
            </a:endParaRPr>
          </a:p>
        </p:txBody>
      </p:sp>
      <p:sp>
        <p:nvSpPr>
          <p:cNvPr id="3" name="Espace réservé du contenu 2">
            <a:extLst>
              <a:ext uri="{FF2B5EF4-FFF2-40B4-BE49-F238E27FC236}">
                <a16:creationId xmlns="" xmlns:a16="http://schemas.microsoft.com/office/drawing/2014/main" id="{9C11FE60-F5EB-42AB-9602-0B40470265B1}"/>
              </a:ext>
            </a:extLst>
          </p:cNvPr>
          <p:cNvSpPr>
            <a:spLocks noGrp="1"/>
          </p:cNvSpPr>
          <p:nvPr>
            <p:ph idx="1"/>
          </p:nvPr>
        </p:nvSpPr>
        <p:spPr>
          <a:xfrm>
            <a:off x="1306741" y="2635830"/>
            <a:ext cx="17191121" cy="7617442"/>
          </a:xfrm>
        </p:spPr>
        <p:txBody>
          <a:bodyPr>
            <a:normAutofit lnSpcReduction="10000"/>
          </a:bodyPr>
          <a:lstStyle/>
          <a:p>
            <a:pPr marL="0" indent="0">
              <a:buNone/>
            </a:pPr>
            <a:r>
              <a:rPr lang="fr-FR" sz="2000" dirty="0"/>
              <a:t/>
            </a:r>
            <a:br>
              <a:rPr lang="fr-FR" sz="2000" dirty="0"/>
            </a:br>
            <a:r>
              <a:rPr lang="fr-FR" sz="2000" dirty="0"/>
              <a:t>Publics concernés : professionnels de santé, usagers. </a:t>
            </a:r>
            <a:br>
              <a:rPr lang="fr-FR" sz="2000" dirty="0"/>
            </a:br>
            <a:r>
              <a:rPr lang="fr-FR" sz="2000" dirty="0"/>
              <a:t>Objet : modalités d'application des fonctions d'appui aux professionnels de santé pour la coordination des parcours de santé complexes. </a:t>
            </a:r>
            <a:br>
              <a:rPr lang="fr-FR" sz="2000" dirty="0"/>
            </a:br>
            <a:r>
              <a:rPr lang="fr-FR" sz="2000" dirty="0"/>
              <a:t/>
            </a:r>
            <a:br>
              <a:rPr lang="fr-FR" sz="2000" dirty="0"/>
            </a:br>
            <a:r>
              <a:rPr lang="fr-FR" sz="2000" dirty="0"/>
              <a:t>Notice : le décret précise les fonctions d'appui aux professionnels pour la coordination des parcours de santé complexes et notamment les modalités de mise en place de la plate-forme territoriale d'appui. </a:t>
            </a:r>
            <a:br>
              <a:rPr lang="fr-FR" sz="2000" dirty="0"/>
            </a:br>
            <a:r>
              <a:rPr lang="fr-FR" sz="2000" dirty="0"/>
              <a:t/>
            </a:r>
            <a:br>
              <a:rPr lang="fr-FR" sz="2000" dirty="0"/>
            </a:br>
            <a:r>
              <a:rPr lang="fr-FR" sz="2000" dirty="0"/>
              <a:t>« Chapitre VII </a:t>
            </a:r>
            <a:br>
              <a:rPr lang="fr-FR" sz="2000" dirty="0"/>
            </a:br>
            <a:r>
              <a:rPr lang="fr-FR" sz="2000" dirty="0"/>
              <a:t>« Fonctions d'appui aux professionnels pour la coordination des parcours de santé complexes </a:t>
            </a:r>
          </a:p>
          <a:p>
            <a:pPr marL="0" indent="0">
              <a:buNone/>
            </a:pPr>
            <a:r>
              <a:rPr lang="fr-FR" sz="2000" dirty="0"/>
              <a:t/>
            </a:r>
            <a:br>
              <a:rPr lang="fr-FR" sz="2000" dirty="0"/>
            </a:br>
            <a:r>
              <a:rPr lang="fr-FR" sz="2000" dirty="0"/>
              <a:t>« Section 1 </a:t>
            </a:r>
            <a:br>
              <a:rPr lang="fr-FR" sz="2000" dirty="0"/>
            </a:br>
            <a:r>
              <a:rPr lang="fr-FR" sz="2000" dirty="0"/>
              <a:t>« Appui pour la coordination des parcours de santé complexes </a:t>
            </a:r>
          </a:p>
          <a:p>
            <a:pPr marL="0" indent="0">
              <a:buNone/>
            </a:pPr>
            <a:r>
              <a:rPr lang="fr-FR" sz="2000" dirty="0"/>
              <a:t>« Art. D. 6327-1.-L'appui aux professionnels pour la coordination des parcours de santé complexes comprend trois types de missions : </a:t>
            </a:r>
            <a:br>
              <a:rPr lang="fr-FR" sz="2000" dirty="0"/>
            </a:br>
            <a:r>
              <a:rPr lang="fr-FR" sz="2000" dirty="0"/>
              <a:t>« 1° L'information et l'orientation des professionnels vers les ressources sanitaires, sociales et médico-sociales du territoire ; </a:t>
            </a:r>
            <a:br>
              <a:rPr lang="fr-FR" sz="2000" dirty="0"/>
            </a:br>
            <a:r>
              <a:rPr lang="fr-FR" sz="2000" dirty="0"/>
              <a:t>« 2° L'appui à l'organisation des parcours complexes, pour une durée adaptée aux besoins du patient. </a:t>
            </a:r>
            <a:br>
              <a:rPr lang="fr-FR" sz="2000" dirty="0"/>
            </a:br>
            <a:r>
              <a:rPr lang="fr-FR" sz="2000" dirty="0"/>
              <a:t>« Cette mission comprend : </a:t>
            </a:r>
            <a:br>
              <a:rPr lang="fr-FR" sz="2000" dirty="0"/>
            </a:br>
            <a:r>
              <a:rPr lang="fr-FR" sz="2000" dirty="0"/>
              <a:t>« a) L'évaluation sanitaire et sociale de la situation et des besoins du patient ainsi que la synthèse des évaluations ; </a:t>
            </a:r>
            <a:br>
              <a:rPr lang="fr-FR" sz="2000" dirty="0"/>
            </a:br>
            <a:r>
              <a:rPr lang="fr-FR" sz="2000" dirty="0"/>
              <a:t>« b) L'appui à l'organisation de la concertation </a:t>
            </a:r>
            <a:r>
              <a:rPr lang="fr-FR" sz="2000" dirty="0" err="1"/>
              <a:t>pluri-professionnelle</a:t>
            </a:r>
            <a:r>
              <a:rPr lang="fr-FR" sz="2000" dirty="0"/>
              <a:t> ; </a:t>
            </a:r>
            <a:br>
              <a:rPr lang="fr-FR" sz="2000" dirty="0"/>
            </a:br>
            <a:r>
              <a:rPr lang="fr-FR" sz="2000" dirty="0"/>
              <a:t>« c) La planification de la prise en charge, le suivi et la programmation des interventions auprès du patient, dont l'organisation des admissions et sorties des établissements, en veillant à favoriser le maintien à domicile ; </a:t>
            </a:r>
            <a:br>
              <a:rPr lang="fr-FR" sz="2000" dirty="0"/>
            </a:br>
            <a:r>
              <a:rPr lang="fr-FR" sz="2000" dirty="0"/>
              <a:t>« d) L'appui à la coordination des interventions autour du patient ; </a:t>
            </a:r>
            <a:br>
              <a:rPr lang="fr-FR" sz="2000" dirty="0"/>
            </a:br>
            <a:r>
              <a:rPr lang="fr-FR" sz="2000" dirty="0"/>
              <a:t>« 3° Le soutien aux pratiques et initiatives professionnelles en matière d'organisation et de sécurité des parcours, d'accès aux soins et de coordination. </a:t>
            </a:r>
            <a:br>
              <a:rPr lang="fr-FR" sz="2000" dirty="0"/>
            </a:br>
            <a:r>
              <a:rPr lang="fr-FR" sz="2000" dirty="0"/>
              <a:t>« Cette mission comprend notamment la diffusion d'outils pour le repérage et l'évaluation des situations complexes, l'aide à l'élaboration et la diffusion de protocoles </a:t>
            </a:r>
            <a:r>
              <a:rPr lang="fr-FR" sz="2000" dirty="0" err="1"/>
              <a:t>pluri-professionnels</a:t>
            </a:r>
            <a:r>
              <a:rPr lang="fr-FR" sz="2000" dirty="0"/>
              <a:t>. </a:t>
            </a:r>
            <a:br>
              <a:rPr lang="fr-FR" sz="2000" dirty="0"/>
            </a:br>
            <a:r>
              <a:rPr lang="fr-FR" sz="2000" dirty="0"/>
              <a:t/>
            </a:r>
            <a:br>
              <a:rPr lang="fr-FR" sz="2000" dirty="0"/>
            </a:br>
            <a:r>
              <a:rPr lang="fr-FR" sz="2000" dirty="0"/>
              <a:t>« Art. D. 6327-2.-Les fonctions d'appui sont organisées dans un objectif de réponse aux besoins de la population et aux demandes des professionnels. Les modalités de leur mise en œuvre reposent sur les diagnostics territoriaux existants et partagés entre l'agence régionale de santé, les acteurs du système de santé relevant des secteurs sanitaires, sociaux et médico-sociaux ainsi que les usagers. </a:t>
            </a:r>
          </a:p>
        </p:txBody>
      </p:sp>
      <p:sp>
        <p:nvSpPr>
          <p:cNvPr id="7" name="Espace réservé du numéro de diapositive 6">
            <a:extLst>
              <a:ext uri="{FF2B5EF4-FFF2-40B4-BE49-F238E27FC236}">
                <a16:creationId xmlns="" xmlns:a16="http://schemas.microsoft.com/office/drawing/2014/main" id="{7FAF70EA-8AFD-418A-9C3A-7329DD4C6C17}"/>
              </a:ext>
            </a:extLst>
          </p:cNvPr>
          <p:cNvSpPr>
            <a:spLocks noGrp="1"/>
          </p:cNvSpPr>
          <p:nvPr>
            <p:ph type="sldNum" sz="quarter" idx="12"/>
          </p:nvPr>
        </p:nvSpPr>
        <p:spPr/>
        <p:txBody>
          <a:bodyPr/>
          <a:lstStyle/>
          <a:p>
            <a:fld id="{1DBFEBE0-9620-4705-82B2-9BE924DB3658}" type="slidenum">
              <a:rPr lang="fr-FR" smtClean="0"/>
              <a:t>66</a:t>
            </a:fld>
            <a:endParaRPr lang="fr-FR"/>
          </a:p>
        </p:txBody>
      </p:sp>
    </p:spTree>
    <p:extLst>
      <p:ext uri="{BB962C8B-B14F-4D97-AF65-F5344CB8AC3E}">
        <p14:creationId xmlns:p14="http://schemas.microsoft.com/office/powerpoint/2010/main" val="154944568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ZoneTexte 8"/>
          <p:cNvSpPr txBox="1"/>
          <p:nvPr/>
        </p:nvSpPr>
        <p:spPr>
          <a:xfrm>
            <a:off x="304220" y="1469166"/>
            <a:ext cx="17885350" cy="14541962"/>
          </a:xfrm>
          <a:prstGeom prst="rect">
            <a:avLst/>
          </a:prstGeom>
          <a:noFill/>
        </p:spPr>
        <p:txBody>
          <a:bodyPr wrap="square" lIns="169703" tIns="84852" rIns="169703" bIns="84852" rtlCol="0">
            <a:spAutoFit/>
          </a:bodyPr>
          <a:lstStyle/>
          <a:p>
            <a:pPr algn="l">
              <a:lnSpc>
                <a:spcPts val="3677"/>
              </a:lnSpc>
              <a:spcAft>
                <a:spcPts val="0"/>
              </a:spcAft>
            </a:pPr>
            <a:r>
              <a:rPr kumimoji="0" lang="fr-FR" sz="2800" b="1" i="0" u="none" strike="noStrike" kern="0" cap="none" spc="-21" normalizeH="0" baseline="0" noProof="0" dirty="0">
                <a:ln>
                  <a:noFill/>
                </a:ln>
                <a:solidFill>
                  <a:srgbClr val="2D2D8A"/>
                </a:solidFill>
                <a:effectLst/>
                <a:uLnTx/>
                <a:uFillTx/>
                <a:latin typeface="Arial" panose="02020603050405020304" pitchFamily="2"/>
              </a:rPr>
              <a:t>Mission I : </a:t>
            </a:r>
            <a:r>
              <a:rPr kumimoji="0" lang="fr-FR" sz="2800" b="1" i="0" u="none" strike="noStrike" kern="0" cap="none" spc="7" normalizeH="0" baseline="0" noProof="0" dirty="0">
                <a:ln>
                  <a:noFill/>
                </a:ln>
                <a:solidFill>
                  <a:srgbClr val="2D2D8A"/>
                </a:solidFill>
                <a:effectLst/>
                <a:uLnTx/>
                <a:uFillTx/>
                <a:latin typeface="Arial" panose="02020603050405020304" pitchFamily="2"/>
              </a:rPr>
              <a:t>Information et orientation des </a:t>
            </a:r>
            <a:r>
              <a:rPr kumimoji="0" lang="fr-FR" sz="2800" b="1" i="0" u="none" strike="noStrike" kern="0" cap="none" spc="14" normalizeH="0" baseline="0" noProof="0" dirty="0">
                <a:ln>
                  <a:noFill/>
                </a:ln>
                <a:solidFill>
                  <a:srgbClr val="2D2D8A"/>
                </a:solidFill>
                <a:effectLst/>
                <a:uLnTx/>
                <a:uFillTx/>
                <a:latin typeface="Arial" panose="02020603050405020304" pitchFamily="2"/>
              </a:rPr>
              <a:t>professionnels vers les ressources  </a:t>
            </a:r>
            <a:r>
              <a:rPr kumimoji="0" lang="fr-FR" sz="2800" b="1" i="0" u="none" strike="noStrike" kern="0" cap="none" spc="-7" normalizeH="0" baseline="0" noProof="0" dirty="0">
                <a:ln>
                  <a:noFill/>
                </a:ln>
                <a:solidFill>
                  <a:srgbClr val="2D2D8A"/>
                </a:solidFill>
                <a:effectLst/>
                <a:uLnTx/>
                <a:uFillTx/>
                <a:latin typeface="Arial" panose="02020603050405020304" pitchFamily="2"/>
              </a:rPr>
              <a:t>sanitaires, sociales, et médico-sociales </a:t>
            </a:r>
            <a:r>
              <a:rPr kumimoji="0" lang="fr-FR" sz="2800" b="1" i="0" u="none" strike="noStrike" kern="0" cap="none" spc="0" normalizeH="0" baseline="0" noProof="0" dirty="0">
                <a:ln>
                  <a:noFill/>
                </a:ln>
                <a:solidFill>
                  <a:srgbClr val="2D2D8A"/>
                </a:solidFill>
                <a:effectLst/>
                <a:uLnTx/>
                <a:uFillTx/>
                <a:latin typeface="Arial" panose="02020603050405020304" pitchFamily="2"/>
              </a:rPr>
              <a:t>du territoire (</a:t>
            </a:r>
            <a:r>
              <a:rPr lang="fr-FR" sz="2800" spc="191" dirty="0">
                <a:solidFill>
                  <a:srgbClr val="000000"/>
                </a:solidFill>
                <a:latin typeface="Arial" panose="02020603050405020304" pitchFamily="2"/>
              </a:rPr>
              <a:t>Sur la base d’un répertoire opérationnel de </a:t>
            </a:r>
            <a:r>
              <a:rPr lang="fr-FR" sz="2800" spc="14" dirty="0">
                <a:solidFill>
                  <a:srgbClr val="000000"/>
                </a:solidFill>
                <a:latin typeface="Arial" panose="02020603050405020304" pitchFamily="2"/>
              </a:rPr>
              <a:t>ressources et de la connaissance du territoire).</a:t>
            </a:r>
          </a:p>
          <a:p>
            <a:pPr algn="l">
              <a:lnSpc>
                <a:spcPts val="3677"/>
              </a:lnSpc>
              <a:spcAft>
                <a:spcPts val="0"/>
              </a:spcAft>
            </a:pPr>
            <a:endParaRPr lang="fr-FR" sz="2800" spc="14" dirty="0">
              <a:solidFill>
                <a:srgbClr val="000000"/>
              </a:solidFill>
              <a:latin typeface="Arial" panose="02020603050405020304" pitchFamily="2"/>
            </a:endParaRPr>
          </a:p>
          <a:p>
            <a:pPr algn="just">
              <a:lnSpc>
                <a:spcPts val="3677"/>
              </a:lnSpc>
              <a:spcAft>
                <a:spcPts val="0"/>
              </a:spcAft>
            </a:pPr>
            <a:r>
              <a:rPr lang="fr-FR" sz="2800" b="1" spc="-14" dirty="0">
                <a:solidFill>
                  <a:srgbClr val="333399"/>
                </a:solidFill>
                <a:latin typeface="Arial" panose="02020603050405020304" pitchFamily="2"/>
              </a:rPr>
              <a:t>Mission II: </a:t>
            </a:r>
            <a:r>
              <a:rPr lang="fr-FR" sz="2800" b="1" spc="21" dirty="0">
                <a:solidFill>
                  <a:srgbClr val="333399"/>
                </a:solidFill>
                <a:latin typeface="Arial" panose="02020603050405020304" pitchFamily="2"/>
              </a:rPr>
              <a:t>Appui à l’organisation du parcours et </a:t>
            </a:r>
            <a:r>
              <a:rPr lang="fr-FR" sz="2800" b="1" spc="-7" dirty="0">
                <a:solidFill>
                  <a:srgbClr val="333399"/>
                </a:solidFill>
                <a:latin typeface="Arial" panose="02020603050405020304" pitchFamily="2"/>
              </a:rPr>
              <a:t>des admissions et sorties d’établissements </a:t>
            </a:r>
          </a:p>
          <a:p>
            <a:pPr algn="just">
              <a:lnSpc>
                <a:spcPts val="3677"/>
              </a:lnSpc>
              <a:spcAft>
                <a:spcPts val="0"/>
              </a:spcAft>
            </a:pPr>
            <a:r>
              <a:rPr lang="fr-FR" sz="2800" spc="-21" dirty="0">
                <a:solidFill>
                  <a:srgbClr val="000000"/>
                </a:solidFill>
                <a:latin typeface="Arial" panose="02020603050405020304" pitchFamily="2"/>
              </a:rPr>
              <a:t>- Soutien aux initiatives en matière d’organisation des </a:t>
            </a:r>
            <a:r>
              <a:rPr lang="fr-FR" sz="2800" spc="-35" dirty="0">
                <a:solidFill>
                  <a:srgbClr val="000000"/>
                </a:solidFill>
                <a:latin typeface="Arial" panose="02020603050405020304" pitchFamily="2"/>
              </a:rPr>
              <a:t>parcours, d’accès aux soins et de coordination </a:t>
            </a:r>
          </a:p>
          <a:p>
            <a:pPr algn="just">
              <a:lnSpc>
                <a:spcPts val="3677"/>
              </a:lnSpc>
              <a:spcBef>
                <a:spcPts val="1209"/>
              </a:spcBef>
              <a:spcAft>
                <a:spcPts val="0"/>
              </a:spcAft>
            </a:pPr>
            <a:r>
              <a:rPr lang="fr-FR" sz="2800" spc="-50" dirty="0">
                <a:solidFill>
                  <a:srgbClr val="000000"/>
                </a:solidFill>
                <a:latin typeface="Arial" panose="02020603050405020304" pitchFamily="2"/>
              </a:rPr>
              <a:t>- Outillage pour le repérage et l’évaluation des situations </a:t>
            </a:r>
          </a:p>
          <a:p>
            <a:pPr algn="just">
              <a:lnSpc>
                <a:spcPts val="3677"/>
              </a:lnSpc>
              <a:spcBef>
                <a:spcPts val="1202"/>
              </a:spcBef>
              <a:spcAft>
                <a:spcPts val="0"/>
              </a:spcAft>
            </a:pPr>
            <a:r>
              <a:rPr lang="fr-FR" sz="2800" spc="-21" dirty="0">
                <a:solidFill>
                  <a:srgbClr val="000000"/>
                </a:solidFill>
                <a:latin typeface="Arial" panose="02020603050405020304" pitchFamily="2"/>
              </a:rPr>
              <a:t>- Diffusion de protocoles de bonnes pratiques </a:t>
            </a:r>
          </a:p>
          <a:p>
            <a:pPr algn="just">
              <a:lnSpc>
                <a:spcPts val="3677"/>
              </a:lnSpc>
              <a:spcBef>
                <a:spcPts val="1209"/>
              </a:spcBef>
              <a:spcAft>
                <a:spcPts val="0"/>
              </a:spcAft>
            </a:pPr>
            <a:r>
              <a:rPr lang="fr-FR" sz="2800" spc="-35" dirty="0">
                <a:solidFill>
                  <a:srgbClr val="000000"/>
                </a:solidFill>
                <a:latin typeface="Arial" panose="02020603050405020304" pitchFamily="2"/>
              </a:rPr>
              <a:t>- Organisation de réunions de retours d’expérience... </a:t>
            </a:r>
          </a:p>
          <a:p>
            <a:pPr>
              <a:lnSpc>
                <a:spcPts val="4243"/>
              </a:lnSpc>
              <a:spcAft>
                <a:spcPts val="0"/>
              </a:spcAft>
            </a:pPr>
            <a:endParaRPr lang="fr-FR" sz="2800" b="1" spc="-7" dirty="0">
              <a:solidFill>
                <a:srgbClr val="333399"/>
              </a:solidFill>
              <a:latin typeface="Arial" panose="02020603050405020304" pitchFamily="2"/>
            </a:endParaRPr>
          </a:p>
          <a:p>
            <a:pPr algn="just">
              <a:lnSpc>
                <a:spcPts val="3677"/>
              </a:lnSpc>
              <a:spcAft>
                <a:spcPts val="0"/>
              </a:spcAft>
            </a:pPr>
            <a:r>
              <a:rPr lang="fr-FR" sz="2800" b="1" spc="-71" dirty="0">
                <a:solidFill>
                  <a:srgbClr val="333399"/>
                </a:solidFill>
                <a:latin typeface="Arial" panose="02020603050405020304" pitchFamily="2"/>
              </a:rPr>
              <a:t>Mission III : </a:t>
            </a:r>
            <a:r>
              <a:rPr lang="fr-FR" sz="2800" b="1" spc="-64" dirty="0">
                <a:solidFill>
                  <a:srgbClr val="333399"/>
                </a:solidFill>
                <a:latin typeface="Arial" panose="02020603050405020304" pitchFamily="2"/>
              </a:rPr>
              <a:t>Appui aux pratiques et initiatives professionnelles</a:t>
            </a:r>
          </a:p>
          <a:p>
            <a:pPr algn="just">
              <a:lnSpc>
                <a:spcPts val="3677"/>
              </a:lnSpc>
              <a:spcAft>
                <a:spcPts val="0"/>
              </a:spcAft>
            </a:pPr>
            <a:r>
              <a:rPr lang="fr-FR" sz="2800" spc="-21" dirty="0">
                <a:solidFill>
                  <a:srgbClr val="000000"/>
                </a:solidFill>
                <a:latin typeface="Arial" panose="02020603050405020304" pitchFamily="2"/>
              </a:rPr>
              <a:t>- Soutien aux initiatives en matière d’organisation des </a:t>
            </a:r>
            <a:r>
              <a:rPr lang="fr-FR" sz="2800" spc="-35" dirty="0">
                <a:solidFill>
                  <a:srgbClr val="000000"/>
                </a:solidFill>
                <a:latin typeface="Arial" panose="02020603050405020304" pitchFamily="2"/>
              </a:rPr>
              <a:t>parcours, d’accès aux soins et de coordination </a:t>
            </a:r>
          </a:p>
          <a:p>
            <a:pPr algn="just">
              <a:lnSpc>
                <a:spcPts val="3677"/>
              </a:lnSpc>
              <a:spcBef>
                <a:spcPts val="1209"/>
              </a:spcBef>
              <a:spcAft>
                <a:spcPts val="0"/>
              </a:spcAft>
            </a:pPr>
            <a:r>
              <a:rPr lang="fr-FR" sz="2800" spc="-50" dirty="0">
                <a:solidFill>
                  <a:srgbClr val="000000"/>
                </a:solidFill>
                <a:latin typeface="Arial" panose="02020603050405020304" pitchFamily="2"/>
              </a:rPr>
              <a:t>- Outillage pour le repérage et l’évaluation des situations </a:t>
            </a:r>
          </a:p>
          <a:p>
            <a:pPr algn="just">
              <a:lnSpc>
                <a:spcPts val="3677"/>
              </a:lnSpc>
              <a:spcBef>
                <a:spcPts val="1202"/>
              </a:spcBef>
              <a:spcAft>
                <a:spcPts val="0"/>
              </a:spcAft>
            </a:pPr>
            <a:r>
              <a:rPr lang="fr-FR" sz="2800" spc="-21" dirty="0">
                <a:solidFill>
                  <a:srgbClr val="000000"/>
                </a:solidFill>
                <a:latin typeface="Arial" panose="02020603050405020304" pitchFamily="2"/>
              </a:rPr>
              <a:t>- Diffusion de protocoles de bonnes pratiques </a:t>
            </a:r>
          </a:p>
          <a:p>
            <a:pPr algn="just">
              <a:lnSpc>
                <a:spcPts val="3677"/>
              </a:lnSpc>
              <a:spcBef>
                <a:spcPts val="1209"/>
              </a:spcBef>
              <a:spcAft>
                <a:spcPts val="0"/>
              </a:spcAft>
            </a:pPr>
            <a:r>
              <a:rPr lang="fr-FR" sz="2800" spc="-35" dirty="0">
                <a:solidFill>
                  <a:srgbClr val="000000"/>
                </a:solidFill>
                <a:latin typeface="Arial" panose="02020603050405020304" pitchFamily="2"/>
              </a:rPr>
              <a:t>- Organisation de réunions de retours d’expérience... </a:t>
            </a:r>
            <a:endParaRPr lang="fr-FR" dirty="0"/>
          </a:p>
          <a:p>
            <a:pPr algn="l"/>
            <a:endParaRPr lang="fr-FR" dirty="0"/>
          </a:p>
          <a:p>
            <a:pPr algn="l"/>
            <a:endParaRPr lang="fr-FR" dirty="0"/>
          </a:p>
          <a:p>
            <a:pPr algn="l"/>
            <a:endParaRPr lang="fr-FR" dirty="0"/>
          </a:p>
          <a:p>
            <a:pPr algn="l"/>
            <a:r>
              <a:rPr lang="fr-FR" sz="1800" spc="14" dirty="0">
                <a:solidFill>
                  <a:srgbClr val="3D5F8A"/>
                </a:solidFill>
                <a:latin typeface="Tahoma" panose="02020603050405020304" pitchFamily="2"/>
              </a:rPr>
              <a:t>Direction générale de l’offre de soins - DGOS </a:t>
            </a:r>
          </a:p>
          <a:p>
            <a:pPr algn="l"/>
            <a:endParaRPr lang="fr-FR" dirty="0"/>
          </a:p>
          <a:p>
            <a:pPr algn="l"/>
            <a:endParaRPr lang="fr-FR" dirty="0"/>
          </a:p>
          <a:p>
            <a:pPr algn="l"/>
            <a:endParaRPr lang="fr-FR" dirty="0"/>
          </a:p>
          <a:p>
            <a:pPr algn="l"/>
            <a:endParaRPr lang="fr-FR" dirty="0"/>
          </a:p>
          <a:p>
            <a:pPr algn="l"/>
            <a:endParaRPr lang="fr-FR" dirty="0"/>
          </a:p>
          <a:p>
            <a:pPr algn="l"/>
            <a:endParaRPr lang="fr-FR" dirty="0"/>
          </a:p>
          <a:p>
            <a:pPr algn="l"/>
            <a:endParaRPr lang="fr-FR" dirty="0"/>
          </a:p>
          <a:p>
            <a:pPr algn="l"/>
            <a:endParaRPr lang="fr-FR" dirty="0"/>
          </a:p>
          <a:p>
            <a:pPr algn="l"/>
            <a:endParaRPr lang="fr-FR" dirty="0"/>
          </a:p>
          <a:p>
            <a:pPr algn="l"/>
            <a:endParaRPr lang="fr-FR" dirty="0"/>
          </a:p>
          <a:p>
            <a:pPr algn="l"/>
            <a:endParaRPr lang="fr-FR" dirty="0"/>
          </a:p>
          <a:p>
            <a:pPr algn="l"/>
            <a:endParaRPr lang="fr-FR" dirty="0"/>
          </a:p>
          <a:p>
            <a:pPr algn="l"/>
            <a:endParaRPr lang="fr-FR" dirty="0"/>
          </a:p>
          <a:p>
            <a:pPr algn="l"/>
            <a:endParaRPr lang="fr-FR" dirty="0"/>
          </a:p>
          <a:p>
            <a:pPr algn="l"/>
            <a:endParaRPr lang="fr-FR" dirty="0"/>
          </a:p>
          <a:p>
            <a:pPr algn="l"/>
            <a:endParaRPr lang="fr-FR" dirty="0"/>
          </a:p>
          <a:p>
            <a:pPr algn="l"/>
            <a:endParaRPr lang="fr-FR" dirty="0"/>
          </a:p>
          <a:p>
            <a:pPr algn="l"/>
            <a:endParaRPr lang="fr-FR" dirty="0"/>
          </a:p>
        </p:txBody>
      </p:sp>
      <p:sp>
        <p:nvSpPr>
          <p:cNvPr id="3" name="Rectangle 2">
            <a:extLst>
              <a:ext uri="{FF2B5EF4-FFF2-40B4-BE49-F238E27FC236}">
                <a16:creationId xmlns="" xmlns:a16="http://schemas.microsoft.com/office/drawing/2014/main" id="{2679504C-C857-4FDD-AEBA-6819CAA789C9}"/>
              </a:ext>
            </a:extLst>
          </p:cNvPr>
          <p:cNvSpPr/>
          <p:nvPr/>
        </p:nvSpPr>
        <p:spPr>
          <a:xfrm>
            <a:off x="8035290" y="560070"/>
            <a:ext cx="9429750"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 name="ZoneTexte 1">
            <a:extLst>
              <a:ext uri="{FF2B5EF4-FFF2-40B4-BE49-F238E27FC236}">
                <a16:creationId xmlns="" xmlns:a16="http://schemas.microsoft.com/office/drawing/2014/main" id="{DEDBB71E-0206-4D64-AB96-95A18030E264}"/>
              </a:ext>
            </a:extLst>
          </p:cNvPr>
          <p:cNvSpPr txBox="1"/>
          <p:nvPr/>
        </p:nvSpPr>
        <p:spPr>
          <a:xfrm>
            <a:off x="7543150" y="319238"/>
            <a:ext cx="10844464" cy="1220992"/>
          </a:xfrm>
          <a:prstGeom prst="rect">
            <a:avLst/>
          </a:prstGeom>
          <a:noFill/>
        </p:spPr>
        <p:txBody>
          <a:bodyPr wrap="square" rtlCol="0">
            <a:spAutoFit/>
          </a:bodyPr>
          <a:lstStyle/>
          <a:p>
            <a:pPr marL="0" marR="0" lvl="0" indent="0" algn="ctr" defTabSz="914400" eaLnBrk="1" fontAlgn="auto" latinLnBrk="0" hangingPunct="1">
              <a:lnSpc>
                <a:spcPts val="4384"/>
              </a:lnSpc>
              <a:spcBef>
                <a:spcPts val="0"/>
              </a:spcBef>
              <a:spcAft>
                <a:spcPts val="955"/>
              </a:spcAft>
              <a:buClrTx/>
              <a:buSzTx/>
              <a:buFontTx/>
              <a:buNone/>
              <a:tabLst/>
              <a:defRPr/>
            </a:pPr>
            <a:r>
              <a:rPr kumimoji="0" lang="fr-FR" sz="3819" b="1" i="0" u="none" strike="noStrike" kern="0" cap="none" spc="0" normalizeH="0" baseline="0" noProof="0" dirty="0">
                <a:ln>
                  <a:noFill/>
                </a:ln>
                <a:solidFill>
                  <a:schemeClr val="tx1"/>
                </a:solidFill>
                <a:effectLst/>
                <a:uLnTx/>
                <a:uFillTx/>
                <a:latin typeface="Arial" panose="02020603050405020304" pitchFamily="2"/>
              </a:rPr>
              <a:t>Plateforme territoriale d’appui (PTA) : missions</a:t>
            </a:r>
          </a:p>
        </p:txBody>
      </p:sp>
      <p:pic>
        <p:nvPicPr>
          <p:cNvPr id="6" name="Image 5">
            <a:extLst>
              <a:ext uri="{FF2B5EF4-FFF2-40B4-BE49-F238E27FC236}">
                <a16:creationId xmlns="" xmlns:a16="http://schemas.microsoft.com/office/drawing/2014/main" id="{1AC5A707-23AD-40A6-951F-EBA319BAC15E}"/>
              </a:ext>
            </a:extLst>
          </p:cNvPr>
          <p:cNvPicPr>
            <a:picLocks noChangeAspect="1"/>
          </p:cNvPicPr>
          <p:nvPr/>
        </p:nvPicPr>
        <p:blipFill>
          <a:blip r:embed="rId2"/>
          <a:stretch>
            <a:fillRect/>
          </a:stretch>
        </p:blipFill>
        <p:spPr>
          <a:xfrm>
            <a:off x="-1" y="0"/>
            <a:ext cx="6678801" cy="1020931"/>
          </a:xfrm>
          <a:prstGeom prst="rect">
            <a:avLst/>
          </a:prstGeom>
        </p:spPr>
      </p:pic>
    </p:spTree>
    <p:extLst>
      <p:ext uri="{BB962C8B-B14F-4D97-AF65-F5344CB8AC3E}">
        <p14:creationId xmlns:p14="http://schemas.microsoft.com/office/powerpoint/2010/main" val="3336807781"/>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ZoneTexte 8"/>
          <p:cNvSpPr txBox="1"/>
          <p:nvPr/>
        </p:nvSpPr>
        <p:spPr>
          <a:xfrm>
            <a:off x="676970" y="1799323"/>
            <a:ext cx="17885350" cy="18502020"/>
          </a:xfrm>
          <a:prstGeom prst="rect">
            <a:avLst/>
          </a:prstGeom>
          <a:noFill/>
        </p:spPr>
        <p:txBody>
          <a:bodyPr wrap="square" lIns="169703" tIns="84852" rIns="169703" bIns="84852" rtlCol="0">
            <a:spAutoFit/>
          </a:bodyPr>
          <a:lstStyle/>
          <a:p>
            <a:pPr marL="0" marR="0" lvl="0" indent="0" algn="l" defTabSz="914400" eaLnBrk="1" fontAlgn="auto" latinLnBrk="0" hangingPunct="1">
              <a:lnSpc>
                <a:spcPts val="3677"/>
              </a:lnSpc>
              <a:spcBef>
                <a:spcPts val="0"/>
              </a:spcBef>
              <a:spcAft>
                <a:spcPts val="0"/>
              </a:spcAft>
              <a:buClrTx/>
              <a:buSzTx/>
              <a:buFontTx/>
              <a:buNone/>
              <a:tabLst/>
              <a:defRPr/>
            </a:pPr>
            <a:endParaRPr kumimoji="0" lang="fr-FR" sz="3253" b="0" i="0" u="none" strike="noStrike" kern="0" cap="none" spc="-35" normalizeH="0" baseline="0" noProof="0" dirty="0">
              <a:ln>
                <a:noFill/>
              </a:ln>
              <a:solidFill>
                <a:srgbClr val="000000"/>
              </a:solidFill>
              <a:effectLst/>
              <a:uLnTx/>
              <a:uFillTx/>
              <a:latin typeface="Arial" panose="02020603050405020304" pitchFamily="2"/>
            </a:endParaRPr>
          </a:p>
          <a:p>
            <a:pPr marL="0" marR="0" lvl="0" indent="0" algn="l" defTabSz="914400" eaLnBrk="1" fontAlgn="auto" latinLnBrk="0" hangingPunct="1">
              <a:lnSpc>
                <a:spcPts val="3677"/>
              </a:lnSpc>
              <a:spcBef>
                <a:spcPts val="0"/>
              </a:spcBef>
              <a:spcAft>
                <a:spcPts val="0"/>
              </a:spcAft>
              <a:buClrTx/>
              <a:buSzTx/>
              <a:buFontTx/>
              <a:buNone/>
              <a:tabLst/>
              <a:defRPr/>
            </a:pPr>
            <a:r>
              <a:rPr lang="fr-FR" sz="3600" b="1" spc="7" dirty="0">
                <a:solidFill>
                  <a:schemeClr val="tx1"/>
                </a:solidFill>
                <a:latin typeface="Arial" panose="02020603050405020304" pitchFamily="2"/>
              </a:rPr>
              <a:t>Un appui pour les professionnels</a:t>
            </a:r>
            <a:endParaRPr lang="fr-FR" sz="3253" spc="-35" dirty="0">
              <a:solidFill>
                <a:srgbClr val="000000"/>
              </a:solidFill>
              <a:latin typeface="Arial" panose="02020603050405020304" pitchFamily="2"/>
            </a:endParaRPr>
          </a:p>
          <a:p>
            <a:pPr marL="0" marR="0" lvl="0" indent="0" algn="l" defTabSz="914400" eaLnBrk="1" fontAlgn="auto" latinLnBrk="0" hangingPunct="1">
              <a:lnSpc>
                <a:spcPts val="3677"/>
              </a:lnSpc>
              <a:spcBef>
                <a:spcPts val="0"/>
              </a:spcBef>
              <a:spcAft>
                <a:spcPts val="0"/>
              </a:spcAft>
              <a:buClrTx/>
              <a:buSzTx/>
              <a:buFontTx/>
              <a:buNone/>
              <a:tabLst/>
              <a:defRPr/>
            </a:pPr>
            <a:r>
              <a:rPr kumimoji="0" lang="fr-FR" sz="3253" b="0" i="0" u="none" strike="noStrike" kern="0" cap="none" spc="-35" normalizeH="0" baseline="0" noProof="0" dirty="0">
                <a:ln>
                  <a:noFill/>
                </a:ln>
                <a:solidFill>
                  <a:srgbClr val="000000"/>
                </a:solidFill>
                <a:effectLst/>
                <a:uLnTx/>
                <a:uFillTx/>
                <a:latin typeface="Arial" panose="02020603050405020304" pitchFamily="2"/>
              </a:rPr>
              <a:t>Un soutien aux professionnels sanitaires, sociaux et médico-sociaux </a:t>
            </a:r>
          </a:p>
          <a:p>
            <a:pPr marL="0" marR="0" lvl="0" indent="0" algn="l" defTabSz="914400" eaLnBrk="1" fontAlgn="auto" latinLnBrk="0" hangingPunct="1">
              <a:lnSpc>
                <a:spcPts val="3677"/>
              </a:lnSpc>
              <a:spcBef>
                <a:spcPts val="0"/>
              </a:spcBef>
              <a:spcAft>
                <a:spcPts val="0"/>
              </a:spcAft>
              <a:buClrTx/>
              <a:buSzTx/>
              <a:buFontTx/>
              <a:buNone/>
              <a:tabLst/>
              <a:defRPr/>
            </a:pPr>
            <a:r>
              <a:rPr lang="fr-FR" sz="3253" spc="-57" dirty="0">
                <a:solidFill>
                  <a:srgbClr val="000000"/>
                </a:solidFill>
                <a:latin typeface="Arial" panose="02020603050405020304" pitchFamily="2"/>
              </a:rPr>
              <a:t>Déclenchement de la PTA par le médecin </a:t>
            </a:r>
            <a:r>
              <a:rPr lang="fr-FR" sz="3253" spc="-35" dirty="0">
                <a:solidFill>
                  <a:srgbClr val="000000"/>
                </a:solidFill>
                <a:latin typeface="Arial" panose="02020603050405020304" pitchFamily="2"/>
              </a:rPr>
              <a:t>traitant ou un médecin en lien avec ce dernier </a:t>
            </a:r>
          </a:p>
          <a:p>
            <a:pPr marL="0" marR="0" lvl="0" indent="0" algn="l" defTabSz="914400" eaLnBrk="1" fontAlgn="auto" latinLnBrk="0" hangingPunct="1">
              <a:lnSpc>
                <a:spcPts val="3677"/>
              </a:lnSpc>
              <a:spcBef>
                <a:spcPts val="0"/>
              </a:spcBef>
              <a:spcAft>
                <a:spcPts val="0"/>
              </a:spcAft>
              <a:buClrTx/>
              <a:buSzTx/>
              <a:buFontTx/>
              <a:buNone/>
              <a:tabLst/>
              <a:defRPr/>
            </a:pPr>
            <a:r>
              <a:rPr kumimoji="0" lang="fr-FR" sz="3253" b="0" i="0" u="none" strike="noStrike" kern="0" cap="none" spc="-35" normalizeH="0" baseline="0" noProof="0" dirty="0">
                <a:ln>
                  <a:noFill/>
                </a:ln>
                <a:solidFill>
                  <a:srgbClr val="000000"/>
                </a:solidFill>
                <a:effectLst/>
                <a:uLnTx/>
                <a:uFillTx/>
                <a:latin typeface="Arial" panose="02020603050405020304" pitchFamily="2"/>
              </a:rPr>
              <a:t>Si un autre professionnel souhaite </a:t>
            </a:r>
            <a:r>
              <a:rPr kumimoji="0" lang="fr-FR" sz="3253" b="0" i="0" u="none" strike="noStrike" kern="0" cap="none" spc="-57" normalizeH="0" baseline="0" noProof="0" dirty="0">
                <a:ln>
                  <a:noFill/>
                </a:ln>
                <a:solidFill>
                  <a:srgbClr val="000000"/>
                </a:solidFill>
                <a:effectLst/>
                <a:uLnTx/>
                <a:uFillTx/>
                <a:latin typeface="Arial" panose="02020603050405020304" pitchFamily="2"/>
              </a:rPr>
              <a:t>solliciter la PTA, il contacte le médecin </a:t>
            </a:r>
            <a:r>
              <a:rPr kumimoji="0" lang="fr-FR" sz="3253" b="0" i="0" u="none" strike="noStrike" kern="0" cap="none" spc="-35" normalizeH="0" baseline="0" noProof="0" dirty="0">
                <a:ln>
                  <a:noFill/>
                </a:ln>
                <a:solidFill>
                  <a:srgbClr val="000000"/>
                </a:solidFill>
                <a:effectLst/>
                <a:uLnTx/>
                <a:uFillTx/>
                <a:latin typeface="Arial" panose="02020603050405020304" pitchFamily="2"/>
              </a:rPr>
              <a:t>traitant pour valider le déclenchement</a:t>
            </a:r>
          </a:p>
          <a:p>
            <a:pPr marL="0" marR="0" lvl="0" indent="0" algn="l" defTabSz="914400" eaLnBrk="1" fontAlgn="auto" latinLnBrk="0" hangingPunct="1">
              <a:lnSpc>
                <a:spcPts val="3677"/>
              </a:lnSpc>
              <a:spcBef>
                <a:spcPts val="0"/>
              </a:spcBef>
              <a:spcAft>
                <a:spcPts val="0"/>
              </a:spcAft>
              <a:buClrTx/>
              <a:buSzTx/>
              <a:buFontTx/>
              <a:buNone/>
              <a:tabLst/>
              <a:defRPr/>
            </a:pPr>
            <a:endParaRPr lang="fr-FR" sz="3253" spc="-35" dirty="0">
              <a:solidFill>
                <a:srgbClr val="000000"/>
              </a:solidFill>
              <a:latin typeface="Arial" panose="02020603050405020304" pitchFamily="2"/>
            </a:endParaRPr>
          </a:p>
          <a:p>
            <a:pPr algn="l">
              <a:lnSpc>
                <a:spcPts val="3677"/>
              </a:lnSpc>
            </a:pPr>
            <a:r>
              <a:rPr lang="fr-FR" sz="3600" b="1" spc="-14" dirty="0">
                <a:solidFill>
                  <a:schemeClr val="tx1"/>
                </a:solidFill>
                <a:latin typeface="Arial" panose="02020603050405020304" pitchFamily="2"/>
              </a:rPr>
              <a:t>Les leviers d’association des soins de ville </a:t>
            </a:r>
          </a:p>
          <a:p>
            <a:pPr marL="0" marR="0" lvl="0" indent="0" algn="l" defTabSz="914400" eaLnBrk="1" fontAlgn="auto" latinLnBrk="0" hangingPunct="1">
              <a:lnSpc>
                <a:spcPts val="3677"/>
              </a:lnSpc>
              <a:spcBef>
                <a:spcPts val="0"/>
              </a:spcBef>
              <a:spcAft>
                <a:spcPts val="0"/>
              </a:spcAft>
              <a:buClrTx/>
              <a:buSzTx/>
              <a:buFontTx/>
              <a:buNone/>
              <a:tabLst/>
              <a:defRPr/>
            </a:pPr>
            <a:r>
              <a:rPr kumimoji="0" lang="fr-FR" sz="3000" b="1" i="0" u="none" strike="noStrike" kern="0" cap="none" spc="0" normalizeH="0" baseline="0" noProof="0" dirty="0">
                <a:ln>
                  <a:noFill/>
                </a:ln>
                <a:solidFill>
                  <a:srgbClr val="000000"/>
                </a:solidFill>
                <a:effectLst/>
                <a:uLnTx/>
                <a:uFillTx/>
                <a:latin typeface="Arial" panose="02020603050405020304" pitchFamily="2"/>
              </a:rPr>
              <a:t>S’appuyer sur des « </a:t>
            </a:r>
            <a:r>
              <a:rPr kumimoji="0" lang="fr-FR" sz="3000" b="1" i="0" u="none" strike="noStrike" kern="0" cap="none" spc="0" normalizeH="0" baseline="0" noProof="0" dirty="0" smtClean="0">
                <a:ln>
                  <a:noFill/>
                </a:ln>
                <a:solidFill>
                  <a:srgbClr val="000000"/>
                </a:solidFill>
                <a:effectLst/>
                <a:uLnTx/>
                <a:uFillTx/>
                <a:latin typeface="Arial" panose="02020603050405020304" pitchFamily="2"/>
              </a:rPr>
              <a:t>coordinateurs </a:t>
            </a:r>
            <a:r>
              <a:rPr kumimoji="0" lang="fr-FR" sz="3000" b="1" i="0" u="none" strike="noStrike" kern="0" cap="none" spc="0" normalizeH="0" baseline="0" noProof="0" dirty="0">
                <a:ln>
                  <a:noFill/>
                </a:ln>
                <a:solidFill>
                  <a:srgbClr val="000000"/>
                </a:solidFill>
                <a:effectLst/>
                <a:uLnTx/>
                <a:uFillTx/>
                <a:latin typeface="Arial" panose="02020603050405020304" pitchFamily="2"/>
              </a:rPr>
              <a:t>» issus des soins </a:t>
            </a:r>
            <a:r>
              <a:rPr kumimoji="0" lang="fr-FR" sz="3000" b="1" i="0" u="none" strike="noStrike" kern="0" cap="none" spc="-28" normalizeH="0" baseline="0" noProof="0" dirty="0">
                <a:ln>
                  <a:noFill/>
                </a:ln>
                <a:solidFill>
                  <a:srgbClr val="000000"/>
                </a:solidFill>
                <a:effectLst/>
                <a:uLnTx/>
                <a:uFillTx/>
                <a:latin typeface="Arial" panose="02020603050405020304" pitchFamily="2"/>
              </a:rPr>
              <a:t>primaires </a:t>
            </a:r>
            <a:r>
              <a:rPr kumimoji="0" lang="fr-FR" sz="2800" b="0" i="0" u="none" strike="noStrike" kern="0" cap="none" spc="-21" normalizeH="0" baseline="0" noProof="0" dirty="0">
                <a:ln>
                  <a:noFill/>
                </a:ln>
                <a:solidFill>
                  <a:srgbClr val="000000"/>
                </a:solidFill>
                <a:effectLst/>
                <a:uLnTx/>
                <a:uFillTx/>
                <a:latin typeface="Arial" panose="02020603050405020304" pitchFamily="2"/>
              </a:rPr>
              <a:t>pour assurer la promotion des services de la PTA </a:t>
            </a:r>
            <a:r>
              <a:rPr kumimoji="0" lang="fr-FR" sz="2800" b="0" i="0" u="sng" strike="noStrike" kern="0" cap="none" spc="-35" normalizeH="0" baseline="0" noProof="0" dirty="0">
                <a:ln>
                  <a:noFill/>
                </a:ln>
                <a:solidFill>
                  <a:srgbClr val="000000"/>
                </a:solidFill>
                <a:effectLst/>
                <a:uLnTx/>
                <a:uFillTx/>
                <a:latin typeface="Arial" panose="02020603050405020304" pitchFamily="2"/>
              </a:rPr>
              <a:t>Exemple</a:t>
            </a:r>
            <a:r>
              <a:rPr kumimoji="0" lang="fr-FR" sz="2800" b="0" i="0" u="none" strike="noStrike" kern="0" cap="none" spc="-28" normalizeH="0" baseline="0" noProof="0" dirty="0">
                <a:ln>
                  <a:noFill/>
                </a:ln>
                <a:solidFill>
                  <a:srgbClr val="000000"/>
                </a:solidFill>
                <a:effectLst/>
                <a:uLnTx/>
                <a:uFillTx/>
                <a:latin typeface="Arial" panose="02020603050405020304" pitchFamily="2"/>
              </a:rPr>
              <a:t> : coordinatrice du pôle de santé du Vaucluse </a:t>
            </a:r>
          </a:p>
          <a:p>
            <a:pPr algn="just">
              <a:lnSpc>
                <a:spcPts val="3819"/>
              </a:lnSpc>
            </a:pPr>
            <a:endParaRPr lang="fr-FR" sz="4000" b="1" dirty="0">
              <a:solidFill>
                <a:srgbClr val="000000"/>
              </a:solidFill>
              <a:latin typeface="Arial" panose="02020603050405020304" pitchFamily="2"/>
            </a:endParaRPr>
          </a:p>
          <a:p>
            <a:pPr algn="just">
              <a:lnSpc>
                <a:spcPts val="3819"/>
              </a:lnSpc>
            </a:pPr>
            <a:r>
              <a:rPr lang="fr-FR" sz="2800" b="1" dirty="0">
                <a:solidFill>
                  <a:srgbClr val="000000"/>
                </a:solidFill>
                <a:latin typeface="Arial" panose="02020603050405020304" pitchFamily="2"/>
              </a:rPr>
              <a:t>S’appuyer sur des pairs « facilitateurs » </a:t>
            </a:r>
            <a:r>
              <a:rPr lang="fr-FR" sz="2800" dirty="0">
                <a:solidFill>
                  <a:srgbClr val="000000"/>
                </a:solidFill>
                <a:latin typeface="Arial" panose="02020603050405020304" pitchFamily="2"/>
              </a:rPr>
              <a:t>pour </a:t>
            </a:r>
            <a:r>
              <a:rPr lang="fr-FR" sz="2800" spc="-50" dirty="0">
                <a:solidFill>
                  <a:srgbClr val="000000"/>
                </a:solidFill>
                <a:latin typeface="Arial" panose="02020603050405020304" pitchFamily="2"/>
              </a:rPr>
              <a:t>accompagner les professionnels dans leur démarche projet de </a:t>
            </a:r>
          </a:p>
          <a:p>
            <a:pPr algn="just">
              <a:lnSpc>
                <a:spcPts val="3677"/>
              </a:lnSpc>
            </a:pPr>
            <a:r>
              <a:rPr lang="fr-FR" sz="2800" spc="-57" dirty="0">
                <a:solidFill>
                  <a:srgbClr val="000000"/>
                </a:solidFill>
                <a:latin typeface="Arial" panose="02020603050405020304" pitchFamily="2"/>
              </a:rPr>
              <a:t>CPTS ou de PTA </a:t>
            </a:r>
            <a:r>
              <a:rPr lang="fr-FR" sz="2800" u="sng" spc="-35" dirty="0">
                <a:solidFill>
                  <a:srgbClr val="000000"/>
                </a:solidFill>
                <a:latin typeface="Arial" panose="02020603050405020304" pitchFamily="2"/>
              </a:rPr>
              <a:t>Exemple</a:t>
            </a:r>
            <a:r>
              <a:rPr lang="fr-FR" sz="2800" spc="-35" dirty="0">
                <a:solidFill>
                  <a:srgbClr val="000000"/>
                </a:solidFill>
                <a:latin typeface="Arial" panose="02020603050405020304" pitchFamily="2"/>
              </a:rPr>
              <a:t> : facilitateurs de la FFMPS </a:t>
            </a:r>
          </a:p>
          <a:p>
            <a:pPr marL="0" marR="0" lvl="0" indent="0" algn="l" defTabSz="914400" eaLnBrk="1" fontAlgn="auto" latinLnBrk="0" hangingPunct="1">
              <a:lnSpc>
                <a:spcPts val="3819"/>
              </a:lnSpc>
              <a:spcBef>
                <a:spcPts val="0"/>
              </a:spcBef>
              <a:spcAft>
                <a:spcPts val="0"/>
              </a:spcAft>
              <a:buClrTx/>
              <a:buSzTx/>
              <a:buFontTx/>
              <a:buNone/>
              <a:tabLst/>
              <a:defRPr/>
            </a:pPr>
            <a:r>
              <a:rPr kumimoji="0" lang="fr-FR" sz="3000" b="1" i="0" u="none" strike="noStrike" kern="0" cap="none" spc="-50" normalizeH="0" baseline="0" noProof="0" dirty="0">
                <a:ln>
                  <a:noFill/>
                </a:ln>
                <a:solidFill>
                  <a:srgbClr val="000000"/>
                </a:solidFill>
                <a:effectLst/>
                <a:uLnTx/>
                <a:uFillTx/>
                <a:latin typeface="Arial" panose="02020603050405020304" pitchFamily="2"/>
              </a:rPr>
              <a:t>Repérer des leaders locaux </a:t>
            </a:r>
            <a:r>
              <a:rPr kumimoji="0" lang="fr-FR" sz="3000" b="0" i="0" u="none" strike="noStrike" kern="0" cap="none" spc="-35" normalizeH="0" baseline="0" noProof="0" dirty="0">
                <a:ln>
                  <a:noFill/>
                </a:ln>
                <a:solidFill>
                  <a:srgbClr val="000000"/>
                </a:solidFill>
                <a:effectLst/>
                <a:uLnTx/>
                <a:uFillTx/>
                <a:latin typeface="Arial" panose="02020603050405020304" pitchFamily="2"/>
              </a:rPr>
              <a:t>et s'appuyer sur eux pour mobiliser d’autres professionnels.</a:t>
            </a:r>
          </a:p>
          <a:p>
            <a:pPr marL="0" marR="0" lvl="0" indent="0" algn="l" defTabSz="914400" eaLnBrk="1" fontAlgn="auto" latinLnBrk="0" hangingPunct="1">
              <a:lnSpc>
                <a:spcPts val="4101"/>
              </a:lnSpc>
              <a:spcBef>
                <a:spcPts val="0"/>
              </a:spcBef>
              <a:spcAft>
                <a:spcPts val="0"/>
              </a:spcAft>
              <a:buClrTx/>
              <a:buSzTx/>
              <a:buFontTx/>
              <a:buNone/>
              <a:tabLst/>
              <a:defRPr/>
            </a:pPr>
            <a:r>
              <a:rPr kumimoji="0" lang="fr-FR" sz="3000" b="0" i="0" u="none" strike="noStrike" kern="0" cap="none" spc="-35" normalizeH="0" baseline="0" noProof="0" dirty="0">
                <a:ln>
                  <a:noFill/>
                </a:ln>
                <a:solidFill>
                  <a:srgbClr val="000000"/>
                </a:solidFill>
                <a:effectLst/>
                <a:uLnTx/>
                <a:uFillTx/>
                <a:latin typeface="Arial" panose="02020603050405020304" pitchFamily="2"/>
              </a:rPr>
              <a:t> </a:t>
            </a:r>
          </a:p>
          <a:p>
            <a:pPr marL="0" marR="0" lvl="0" indent="0" algn="l" defTabSz="914400" eaLnBrk="1" fontAlgn="auto" latinLnBrk="0" hangingPunct="1">
              <a:lnSpc>
                <a:spcPts val="4101"/>
              </a:lnSpc>
              <a:spcBef>
                <a:spcPts val="0"/>
              </a:spcBef>
              <a:spcAft>
                <a:spcPts val="0"/>
              </a:spcAft>
              <a:buClrTx/>
              <a:buSzTx/>
              <a:buFontTx/>
              <a:buNone/>
              <a:tabLst/>
              <a:defRPr/>
            </a:pPr>
            <a:r>
              <a:rPr kumimoji="0" lang="fr-FR" sz="2829" b="1" i="0" u="none" strike="noStrike" kern="0" cap="none" spc="-7" normalizeH="0" baseline="0" noProof="0" dirty="0">
                <a:ln>
                  <a:noFill/>
                </a:ln>
                <a:solidFill>
                  <a:srgbClr val="000000"/>
                </a:solidFill>
                <a:effectLst/>
                <a:uLnTx/>
                <a:uFillTx/>
                <a:latin typeface="Arial" panose="02020603050405020304" pitchFamily="2"/>
              </a:rPr>
              <a:t>Apporter un service lisible et intégré aux professionnels </a:t>
            </a:r>
            <a:r>
              <a:rPr kumimoji="0" lang="fr-FR" sz="2829" b="0" i="0" u="none" strike="noStrike" kern="0" cap="none" spc="-28" normalizeH="0" baseline="0" noProof="0" dirty="0">
                <a:ln>
                  <a:noFill/>
                </a:ln>
                <a:solidFill>
                  <a:srgbClr val="000000"/>
                </a:solidFill>
                <a:effectLst/>
                <a:uLnTx/>
                <a:uFillTx/>
                <a:latin typeface="Arial" panose="02020603050405020304" pitchFamily="2"/>
              </a:rPr>
              <a:t>qui vient faciliter leurs pratiques : levier de satisfaction et de </a:t>
            </a:r>
            <a:r>
              <a:rPr kumimoji="0" lang="fr-FR" sz="2829" b="0" i="0" u="none" strike="noStrike" kern="0" cap="none" spc="-35" normalizeH="0" baseline="0" noProof="0" dirty="0">
                <a:ln>
                  <a:noFill/>
                </a:ln>
                <a:solidFill>
                  <a:srgbClr val="000000"/>
                </a:solidFill>
                <a:effectLst/>
                <a:uLnTx/>
                <a:uFillTx/>
                <a:latin typeface="Arial" panose="02020603050405020304" pitchFamily="2"/>
              </a:rPr>
              <a:t>motivation pour que les professionnels s’y impliquent </a:t>
            </a:r>
          </a:p>
          <a:p>
            <a:pPr marL="0" marR="0" lvl="0" indent="0" algn="l" defTabSz="914400" eaLnBrk="1" fontAlgn="auto" latinLnBrk="0" hangingPunct="1">
              <a:lnSpc>
                <a:spcPts val="3819"/>
              </a:lnSpc>
              <a:spcBef>
                <a:spcPts val="0"/>
              </a:spcBef>
              <a:spcAft>
                <a:spcPts val="0"/>
              </a:spcAft>
              <a:buClrTx/>
              <a:buSzTx/>
              <a:buFontTx/>
              <a:buNone/>
              <a:tabLst/>
              <a:defRPr/>
            </a:pPr>
            <a:endParaRPr kumimoji="0" lang="fr-FR" sz="3000" b="0" i="0" u="none" strike="noStrike" kern="0" cap="none" spc="-35" normalizeH="0" baseline="0" noProof="0" dirty="0">
              <a:ln>
                <a:noFill/>
              </a:ln>
              <a:solidFill>
                <a:srgbClr val="000000"/>
              </a:solidFill>
              <a:effectLst/>
              <a:uLnTx/>
              <a:uFillTx/>
              <a:latin typeface="Arial" panose="02020603050405020304" pitchFamily="2"/>
            </a:endParaRPr>
          </a:p>
          <a:p>
            <a:pPr algn="just">
              <a:lnSpc>
                <a:spcPts val="3677"/>
              </a:lnSpc>
            </a:pPr>
            <a:endParaRPr lang="fr-FR" sz="2800" spc="-35" dirty="0">
              <a:solidFill>
                <a:srgbClr val="000000"/>
              </a:solidFill>
              <a:latin typeface="Arial" panose="02020603050405020304" pitchFamily="2"/>
            </a:endParaRPr>
          </a:p>
          <a:p>
            <a:pPr marL="0" marR="0" lvl="0" indent="0" algn="l" defTabSz="914400" eaLnBrk="1" fontAlgn="auto" latinLnBrk="0" hangingPunct="1">
              <a:lnSpc>
                <a:spcPts val="3536"/>
              </a:lnSpc>
              <a:spcBef>
                <a:spcPts val="1400"/>
              </a:spcBef>
              <a:spcAft>
                <a:spcPts val="0"/>
              </a:spcAft>
              <a:buClrTx/>
              <a:buSzTx/>
              <a:buFontTx/>
              <a:buNone/>
              <a:tabLst/>
              <a:defRPr/>
            </a:pPr>
            <a:endParaRPr kumimoji="0" lang="fr-FR" sz="2800" b="0" i="0" u="none" strike="noStrike" kern="0" cap="none" spc="-28" normalizeH="0" baseline="0" noProof="0" dirty="0">
              <a:ln>
                <a:noFill/>
              </a:ln>
              <a:solidFill>
                <a:srgbClr val="000000"/>
              </a:solidFill>
              <a:effectLst/>
              <a:uLnTx/>
              <a:uFillTx/>
              <a:latin typeface="Arial" panose="02020603050405020304" pitchFamily="2"/>
            </a:endParaRPr>
          </a:p>
          <a:p>
            <a:pPr algn="l">
              <a:lnSpc>
                <a:spcPts val="3677"/>
              </a:lnSpc>
            </a:pPr>
            <a:endParaRPr lang="fr-FR" sz="3600" b="1" spc="-14" dirty="0">
              <a:solidFill>
                <a:schemeClr val="tx1"/>
              </a:solidFill>
              <a:latin typeface="Arial" panose="02020603050405020304" pitchFamily="2"/>
            </a:endParaRPr>
          </a:p>
          <a:p>
            <a:pPr marL="0" marR="0" lvl="0" indent="0" algn="l" defTabSz="914400" eaLnBrk="1" fontAlgn="auto" latinLnBrk="0" hangingPunct="1">
              <a:lnSpc>
                <a:spcPts val="3677"/>
              </a:lnSpc>
              <a:spcBef>
                <a:spcPts val="0"/>
              </a:spcBef>
              <a:spcAft>
                <a:spcPts val="0"/>
              </a:spcAft>
              <a:buClrTx/>
              <a:buSzTx/>
              <a:buFontTx/>
              <a:buNone/>
              <a:tabLst/>
              <a:defRPr/>
            </a:pPr>
            <a:endParaRPr lang="fr-FR" sz="3253" spc="-35" dirty="0">
              <a:solidFill>
                <a:srgbClr val="000000"/>
              </a:solidFill>
              <a:latin typeface="Arial" panose="02020603050405020304" pitchFamily="2"/>
            </a:endParaRPr>
          </a:p>
          <a:p>
            <a:pPr marL="0" marR="0" lvl="0" indent="0" algn="l" defTabSz="914400" eaLnBrk="1" fontAlgn="auto" latinLnBrk="0" hangingPunct="1">
              <a:lnSpc>
                <a:spcPts val="3677"/>
              </a:lnSpc>
              <a:spcBef>
                <a:spcPts val="0"/>
              </a:spcBef>
              <a:spcAft>
                <a:spcPts val="0"/>
              </a:spcAft>
              <a:buClrTx/>
              <a:buSzTx/>
              <a:buFontTx/>
              <a:buNone/>
              <a:tabLst/>
              <a:defRPr/>
            </a:pPr>
            <a:endParaRPr kumimoji="0" lang="fr-FR" sz="3253" b="0" i="0" u="none" strike="noStrike" kern="0" cap="none" spc="-35" normalizeH="0" baseline="0" noProof="0" dirty="0">
              <a:ln>
                <a:noFill/>
              </a:ln>
              <a:solidFill>
                <a:srgbClr val="000000"/>
              </a:solidFill>
              <a:effectLst/>
              <a:uLnTx/>
              <a:uFillTx/>
              <a:latin typeface="Arial" panose="02020603050405020304" pitchFamily="2"/>
            </a:endParaRPr>
          </a:p>
          <a:p>
            <a:pPr algn="l"/>
            <a:endParaRPr lang="fr-FR" dirty="0"/>
          </a:p>
          <a:p>
            <a:pPr algn="l"/>
            <a:endParaRPr lang="fr-FR" dirty="0"/>
          </a:p>
          <a:p>
            <a:pPr algn="l"/>
            <a:endParaRPr lang="fr-FR" dirty="0"/>
          </a:p>
          <a:p>
            <a:pPr algn="l"/>
            <a:endParaRPr lang="fr-FR" dirty="0"/>
          </a:p>
          <a:p>
            <a:pPr algn="l"/>
            <a:endParaRPr lang="fr-FR" dirty="0"/>
          </a:p>
          <a:p>
            <a:pPr algn="l"/>
            <a:endParaRPr lang="fr-FR" dirty="0"/>
          </a:p>
          <a:p>
            <a:pPr algn="l"/>
            <a:endParaRPr lang="fr-FR" dirty="0"/>
          </a:p>
          <a:p>
            <a:pPr algn="l"/>
            <a:endParaRPr lang="fr-FR" dirty="0"/>
          </a:p>
          <a:p>
            <a:pPr algn="l"/>
            <a:endParaRPr lang="fr-FR" dirty="0"/>
          </a:p>
          <a:p>
            <a:pPr algn="l"/>
            <a:endParaRPr lang="fr-FR" dirty="0"/>
          </a:p>
          <a:p>
            <a:pPr algn="l"/>
            <a:endParaRPr lang="fr-FR" dirty="0"/>
          </a:p>
          <a:p>
            <a:pPr algn="l"/>
            <a:endParaRPr lang="fr-FR" dirty="0"/>
          </a:p>
          <a:p>
            <a:pPr algn="l"/>
            <a:endParaRPr lang="fr-FR" dirty="0"/>
          </a:p>
          <a:p>
            <a:pPr algn="l"/>
            <a:endParaRPr lang="fr-FR" dirty="0"/>
          </a:p>
          <a:p>
            <a:pPr algn="l"/>
            <a:endParaRPr lang="fr-FR" dirty="0"/>
          </a:p>
          <a:p>
            <a:pPr algn="l"/>
            <a:endParaRPr lang="fr-FR" dirty="0"/>
          </a:p>
          <a:p>
            <a:pPr algn="l"/>
            <a:endParaRPr lang="fr-FR" dirty="0"/>
          </a:p>
          <a:p>
            <a:pPr algn="l"/>
            <a:endParaRPr lang="fr-FR" dirty="0"/>
          </a:p>
          <a:p>
            <a:pPr algn="l"/>
            <a:endParaRPr lang="fr-FR" dirty="0"/>
          </a:p>
          <a:p>
            <a:pPr algn="l"/>
            <a:endParaRPr lang="fr-FR" dirty="0"/>
          </a:p>
          <a:p>
            <a:pPr algn="l"/>
            <a:endParaRPr lang="fr-FR" dirty="0"/>
          </a:p>
          <a:p>
            <a:pPr algn="l"/>
            <a:endParaRPr lang="fr-FR" dirty="0"/>
          </a:p>
          <a:p>
            <a:pPr algn="l"/>
            <a:endParaRPr lang="fr-FR" dirty="0"/>
          </a:p>
          <a:p>
            <a:pPr algn="l"/>
            <a:endParaRPr lang="fr-FR" dirty="0"/>
          </a:p>
        </p:txBody>
      </p:sp>
      <p:sp>
        <p:nvSpPr>
          <p:cNvPr id="3" name="Rectangle 2">
            <a:extLst>
              <a:ext uri="{FF2B5EF4-FFF2-40B4-BE49-F238E27FC236}">
                <a16:creationId xmlns="" xmlns:a16="http://schemas.microsoft.com/office/drawing/2014/main" id="{2679504C-C857-4FDD-AEBA-6819CAA789C9}"/>
              </a:ext>
            </a:extLst>
          </p:cNvPr>
          <p:cNvSpPr/>
          <p:nvPr/>
        </p:nvSpPr>
        <p:spPr>
          <a:xfrm>
            <a:off x="8035290" y="560070"/>
            <a:ext cx="9429750"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0" name="ZoneTexte 9">
            <a:extLst>
              <a:ext uri="{FF2B5EF4-FFF2-40B4-BE49-F238E27FC236}">
                <a16:creationId xmlns="" xmlns:a16="http://schemas.microsoft.com/office/drawing/2014/main" id="{5B6BC77D-392F-4D50-B156-AC8F8A32E4D2}"/>
              </a:ext>
            </a:extLst>
          </p:cNvPr>
          <p:cNvSpPr txBox="1"/>
          <p:nvPr/>
        </p:nvSpPr>
        <p:spPr>
          <a:xfrm>
            <a:off x="7543150" y="406288"/>
            <a:ext cx="10175890" cy="663429"/>
          </a:xfrm>
          <a:prstGeom prst="rect">
            <a:avLst/>
          </a:prstGeom>
          <a:noFill/>
        </p:spPr>
        <p:txBody>
          <a:bodyPr wrap="square" rtlCol="0">
            <a:spAutoFit/>
          </a:bodyPr>
          <a:lstStyle/>
          <a:p>
            <a:pPr algn="ctr">
              <a:lnSpc>
                <a:spcPts val="4384"/>
              </a:lnSpc>
              <a:spcAft>
                <a:spcPts val="955"/>
              </a:spcAft>
            </a:pPr>
            <a:r>
              <a:rPr lang="fr-FR" sz="4000" b="1" spc="7" dirty="0">
                <a:solidFill>
                  <a:schemeClr val="tx1"/>
                </a:solidFill>
                <a:latin typeface="Arial" panose="02020603050405020304" pitchFamily="2"/>
              </a:rPr>
              <a:t>PTA : OUTIL pour les professionnels</a:t>
            </a:r>
          </a:p>
        </p:txBody>
      </p:sp>
      <p:pic>
        <p:nvPicPr>
          <p:cNvPr id="6" name="Image 5">
            <a:extLst>
              <a:ext uri="{FF2B5EF4-FFF2-40B4-BE49-F238E27FC236}">
                <a16:creationId xmlns="" xmlns:a16="http://schemas.microsoft.com/office/drawing/2014/main" id="{248C9AB2-BCAD-45CF-BC6C-BE66EED3B9C3}"/>
              </a:ext>
            </a:extLst>
          </p:cNvPr>
          <p:cNvPicPr>
            <a:picLocks noChangeAspect="1"/>
          </p:cNvPicPr>
          <p:nvPr/>
        </p:nvPicPr>
        <p:blipFill>
          <a:blip r:embed="rId2"/>
          <a:stretch>
            <a:fillRect/>
          </a:stretch>
        </p:blipFill>
        <p:spPr>
          <a:xfrm>
            <a:off x="-1" y="0"/>
            <a:ext cx="6678801" cy="1020931"/>
          </a:xfrm>
          <a:prstGeom prst="rect">
            <a:avLst/>
          </a:prstGeom>
        </p:spPr>
      </p:pic>
    </p:spTree>
    <p:extLst>
      <p:ext uri="{BB962C8B-B14F-4D97-AF65-F5344CB8AC3E}">
        <p14:creationId xmlns:p14="http://schemas.microsoft.com/office/powerpoint/2010/main" val="3189532027"/>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 xmlns:a16="http://schemas.microsoft.com/office/drawing/2014/main" id="{57AEB973-0686-47D0-8EA5-7CDD1D49C268}"/>
              </a:ext>
            </a:extLst>
          </p:cNvPr>
          <p:cNvSpPr>
            <a:spLocks noGrp="1"/>
          </p:cNvSpPr>
          <p:nvPr>
            <p:ph type="title"/>
          </p:nvPr>
        </p:nvSpPr>
        <p:spPr>
          <a:xfrm>
            <a:off x="4042611" y="1315453"/>
            <a:ext cx="13657787" cy="1090863"/>
          </a:xfrm>
        </p:spPr>
        <p:txBody>
          <a:bodyPr>
            <a:normAutofit/>
          </a:bodyPr>
          <a:lstStyle/>
          <a:p>
            <a:r>
              <a:rPr lang="fr-FR" dirty="0"/>
              <a:t>	</a:t>
            </a:r>
            <a:r>
              <a:rPr lang="fr-FR" sz="5300" dirty="0"/>
              <a:t>Articulation des dispositifs ESP / CPTS / PTA</a:t>
            </a:r>
          </a:p>
        </p:txBody>
      </p:sp>
      <p:sp>
        <p:nvSpPr>
          <p:cNvPr id="3" name="Espace réservé du contenu 2">
            <a:extLst>
              <a:ext uri="{FF2B5EF4-FFF2-40B4-BE49-F238E27FC236}">
                <a16:creationId xmlns="" xmlns:a16="http://schemas.microsoft.com/office/drawing/2014/main" id="{E7422B8F-5006-4819-8F2E-F6116F58C580}"/>
              </a:ext>
            </a:extLst>
          </p:cNvPr>
          <p:cNvSpPr>
            <a:spLocks noGrp="1"/>
          </p:cNvSpPr>
          <p:nvPr>
            <p:ph idx="1"/>
          </p:nvPr>
        </p:nvSpPr>
        <p:spPr>
          <a:xfrm>
            <a:off x="1306741" y="3031958"/>
            <a:ext cx="16393657" cy="6598100"/>
          </a:xfrm>
        </p:spPr>
        <p:txBody>
          <a:bodyPr>
            <a:normAutofit/>
          </a:bodyPr>
          <a:lstStyle/>
          <a:p>
            <a:pPr>
              <a:buFont typeface="Wingdings" panose="05000000000000000000" pitchFamily="2" charset="2"/>
              <a:buChar char="Ø"/>
            </a:pPr>
            <a:r>
              <a:rPr lang="fr-FR" dirty="0"/>
              <a:t> </a:t>
            </a:r>
            <a:r>
              <a:rPr lang="fr-FR" sz="3000" dirty="0"/>
              <a:t>Les ESP et CPTS bénéficient des fonctions de Plateformes Territoriales d’appui (PTA) pour la coordination des parcours de santé complexes.</a:t>
            </a:r>
          </a:p>
          <a:p>
            <a:pPr>
              <a:buFont typeface="Wingdings" panose="05000000000000000000" pitchFamily="2" charset="2"/>
              <a:buChar char="Ø"/>
            </a:pPr>
            <a:r>
              <a:rPr lang="fr-FR" sz="3000" dirty="0"/>
              <a:t> Les ESP et CPTS peuvent en particulier mobiliser les moyens de la PTA pour le pilotage et le suivi de leurs projets, conformément à la mission 3 assignée aux PTA concernant le soutien aux pratiques et initiatives professionnelles en matière d’organisation et de sécurité des parcours, d’accès aux soins et de coordination.. </a:t>
            </a:r>
          </a:p>
          <a:p>
            <a:pPr marL="0" indent="0">
              <a:buNone/>
            </a:pPr>
            <a:r>
              <a:rPr lang="fr-FR" sz="3000" dirty="0"/>
              <a:t>A retenir: </a:t>
            </a:r>
          </a:p>
          <a:p>
            <a:pPr>
              <a:buFont typeface="Wingdings" panose="05000000000000000000" pitchFamily="2" charset="2"/>
              <a:buChar char="Ø"/>
            </a:pPr>
            <a:r>
              <a:rPr lang="fr-FR" sz="3000" dirty="0"/>
              <a:t>Dans la mise en œuvre des PTA, la priorité est donnée aux initiatives des professionnels de santé de ville visant un retour à domicile et, lorsqu’elles existent, à celles des ESP et des CPTS. </a:t>
            </a:r>
          </a:p>
          <a:p>
            <a:pPr>
              <a:buFont typeface="Wingdings" panose="05000000000000000000" pitchFamily="2" charset="2"/>
              <a:buChar char="Ø"/>
            </a:pPr>
            <a:r>
              <a:rPr lang="fr-FR" sz="3000" dirty="0"/>
              <a:t>Les PTA peuvent apporter un soutien aux ESP et aux CPTS pour la mise en œuvre de leurs projets</a:t>
            </a:r>
          </a:p>
        </p:txBody>
      </p:sp>
      <p:sp>
        <p:nvSpPr>
          <p:cNvPr id="7" name="Espace réservé du numéro de diapositive 6">
            <a:extLst>
              <a:ext uri="{FF2B5EF4-FFF2-40B4-BE49-F238E27FC236}">
                <a16:creationId xmlns="" xmlns:a16="http://schemas.microsoft.com/office/drawing/2014/main" id="{829F8545-F36A-47C0-89CE-532B876CDCFF}"/>
              </a:ext>
            </a:extLst>
          </p:cNvPr>
          <p:cNvSpPr>
            <a:spLocks noGrp="1"/>
          </p:cNvSpPr>
          <p:nvPr>
            <p:ph type="sldNum" sz="quarter" idx="12"/>
          </p:nvPr>
        </p:nvSpPr>
        <p:spPr/>
        <p:txBody>
          <a:bodyPr/>
          <a:lstStyle/>
          <a:p>
            <a:fld id="{1DBFEBE0-9620-4705-82B2-9BE924DB3658}" type="slidenum">
              <a:rPr lang="fr-FR" smtClean="0"/>
              <a:t>69</a:t>
            </a:fld>
            <a:endParaRPr lang="fr-FR"/>
          </a:p>
        </p:txBody>
      </p:sp>
    </p:spTree>
    <p:extLst>
      <p:ext uri="{BB962C8B-B14F-4D97-AF65-F5344CB8AC3E}">
        <p14:creationId xmlns:p14="http://schemas.microsoft.com/office/powerpoint/2010/main" val="1579133951"/>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l="32331" t="10744" r="31258" b="10035"/>
          <a:stretch/>
        </p:blipFill>
        <p:spPr bwMode="auto">
          <a:xfrm>
            <a:off x="6325510" y="165545"/>
            <a:ext cx="7677479" cy="104566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Espace réservé du numéro de diapositive 2">
            <a:extLst>
              <a:ext uri="{FF2B5EF4-FFF2-40B4-BE49-F238E27FC236}">
                <a16:creationId xmlns="" xmlns:a16="http://schemas.microsoft.com/office/drawing/2014/main" id="{4AA2B594-11AE-44FF-AE84-82D3BE85D887}"/>
              </a:ext>
            </a:extLst>
          </p:cNvPr>
          <p:cNvSpPr>
            <a:spLocks noGrp="1"/>
          </p:cNvSpPr>
          <p:nvPr>
            <p:ph type="sldNum" sz="quarter" idx="12"/>
          </p:nvPr>
        </p:nvSpPr>
        <p:spPr/>
        <p:txBody>
          <a:bodyPr/>
          <a:lstStyle/>
          <a:p>
            <a:fld id="{1DBFEBE0-9620-4705-82B2-9BE924DB3658}" type="slidenum">
              <a:rPr lang="fr-FR" smtClean="0"/>
              <a:t>70</a:t>
            </a:fld>
            <a:endParaRPr lang="fr-FR"/>
          </a:p>
        </p:txBody>
      </p:sp>
    </p:spTree>
    <p:extLst>
      <p:ext uri="{BB962C8B-B14F-4D97-AF65-F5344CB8AC3E}">
        <p14:creationId xmlns:p14="http://schemas.microsoft.com/office/powerpoint/2010/main" val="3138540631"/>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 xmlns:a16="http://schemas.microsoft.com/office/drawing/2014/main" id="{0FD7142B-76B1-41FF-BE8F-5787C13AAFBB}"/>
              </a:ext>
            </a:extLst>
          </p:cNvPr>
          <p:cNvSpPr>
            <a:spLocks noGrp="1"/>
          </p:cNvSpPr>
          <p:nvPr>
            <p:ph type="ctrTitle"/>
          </p:nvPr>
        </p:nvSpPr>
        <p:spPr/>
        <p:txBody>
          <a:bodyPr/>
          <a:lstStyle/>
          <a:p>
            <a:r>
              <a:rPr lang="fr-FR" dirty="0"/>
              <a:t>Conclusion</a:t>
            </a:r>
          </a:p>
        </p:txBody>
      </p:sp>
      <p:sp>
        <p:nvSpPr>
          <p:cNvPr id="3" name="Sous-titre 2">
            <a:extLst>
              <a:ext uri="{FF2B5EF4-FFF2-40B4-BE49-F238E27FC236}">
                <a16:creationId xmlns="" xmlns:a16="http://schemas.microsoft.com/office/drawing/2014/main" id="{7F828AA9-DFF3-4C69-BC3C-FB3C882882D1}"/>
              </a:ext>
            </a:extLst>
          </p:cNvPr>
          <p:cNvSpPr>
            <a:spLocks noGrp="1"/>
          </p:cNvSpPr>
          <p:nvPr>
            <p:ph type="subTitle" idx="1"/>
          </p:nvPr>
        </p:nvSpPr>
        <p:spPr/>
        <p:txBody>
          <a:bodyPr/>
          <a:lstStyle/>
          <a:p>
            <a:endParaRPr lang="fr-FR"/>
          </a:p>
        </p:txBody>
      </p:sp>
      <p:sp>
        <p:nvSpPr>
          <p:cNvPr id="6" name="Espace réservé du numéro de diapositive 5">
            <a:extLst>
              <a:ext uri="{FF2B5EF4-FFF2-40B4-BE49-F238E27FC236}">
                <a16:creationId xmlns="" xmlns:a16="http://schemas.microsoft.com/office/drawing/2014/main" id="{9D58973E-762E-4D94-9230-74FB0032356A}"/>
              </a:ext>
            </a:extLst>
          </p:cNvPr>
          <p:cNvSpPr>
            <a:spLocks noGrp="1"/>
          </p:cNvSpPr>
          <p:nvPr>
            <p:ph type="sldNum" sz="quarter" idx="12"/>
          </p:nvPr>
        </p:nvSpPr>
        <p:spPr/>
        <p:txBody>
          <a:bodyPr/>
          <a:lstStyle/>
          <a:p>
            <a:fld id="{1DBFEBE0-9620-4705-82B2-9BE924DB3658}" type="slidenum">
              <a:rPr lang="fr-FR" smtClean="0"/>
              <a:t>71</a:t>
            </a:fld>
            <a:endParaRPr lang="fr-FR" dirty="0"/>
          </a:p>
        </p:txBody>
      </p:sp>
    </p:spTree>
    <p:extLst>
      <p:ext uri="{BB962C8B-B14F-4D97-AF65-F5344CB8AC3E}">
        <p14:creationId xmlns:p14="http://schemas.microsoft.com/office/powerpoint/2010/main" val="1676864147"/>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re 1"/>
          <p:cNvSpPr>
            <a:spLocks noGrp="1"/>
          </p:cNvSpPr>
          <p:nvPr>
            <p:ph type="title"/>
          </p:nvPr>
        </p:nvSpPr>
        <p:spPr>
          <a:xfrm>
            <a:off x="1306741" y="967708"/>
            <a:ext cx="16393655" cy="1781969"/>
          </a:xfrm>
        </p:spPr>
        <p:txBody>
          <a:bodyPr>
            <a:normAutofit fontScale="90000"/>
          </a:bodyPr>
          <a:lstStyle/>
          <a:p>
            <a:pPr algn="ctr" eaLnBrk="1" hangingPunct="1">
              <a:defRPr/>
            </a:pPr>
            <a:r>
              <a:rPr lang="fr-FR" altLang="fr-FR" dirty="0">
                <a:latin typeface="+mn-lt"/>
              </a:rPr>
              <a:t>En conclusion: </a:t>
            </a:r>
            <a:r>
              <a:rPr lang="fr-FR" altLang="fr-FR" dirty="0" smtClean="0">
                <a:latin typeface="+mn-lt"/>
              </a:rPr>
              <a:t>les MSP et l’organisation territoriale restent un défi!</a:t>
            </a:r>
            <a:endParaRPr lang="fr-FR" altLang="fr-FR" dirty="0">
              <a:latin typeface="+mn-lt"/>
            </a:endParaRPr>
          </a:p>
        </p:txBody>
      </p:sp>
      <p:sp>
        <p:nvSpPr>
          <p:cNvPr id="36867" name="Espace réservé du contenu 2"/>
          <p:cNvSpPr>
            <a:spLocks noGrp="1"/>
          </p:cNvSpPr>
          <p:nvPr>
            <p:ph idx="1"/>
          </p:nvPr>
        </p:nvSpPr>
        <p:spPr/>
        <p:txBody>
          <a:bodyPr>
            <a:normAutofit fontScale="92500"/>
          </a:bodyPr>
          <a:lstStyle/>
          <a:p>
            <a:pPr eaLnBrk="1" hangingPunct="1"/>
            <a:r>
              <a:rPr lang="fr-FR" altLang="fr-FR" dirty="0"/>
              <a:t>Implication volontariste de tous les acteurs: institutionnels, professionnels de ville et d’établissements, médico-sociaux….</a:t>
            </a:r>
          </a:p>
          <a:p>
            <a:pPr eaLnBrk="1" hangingPunct="1"/>
            <a:r>
              <a:rPr lang="fr-FR" altLang="fr-FR" dirty="0"/>
              <a:t>Le patient </a:t>
            </a:r>
            <a:r>
              <a:rPr lang="fr-FR" altLang="fr-FR" dirty="0" smtClean="0"/>
              <a:t>fragile et l’accès aux soins restent </a:t>
            </a:r>
            <a:r>
              <a:rPr lang="fr-FR" altLang="fr-FR" dirty="0"/>
              <a:t>au centre des préoccupations </a:t>
            </a:r>
          </a:p>
          <a:p>
            <a:pPr eaLnBrk="1" hangingPunct="1"/>
            <a:r>
              <a:rPr lang="fr-FR" altLang="fr-FR" dirty="0"/>
              <a:t>Le pivot est le médecin traitant.</a:t>
            </a:r>
          </a:p>
          <a:p>
            <a:pPr eaLnBrk="1" hangingPunct="1"/>
            <a:r>
              <a:rPr lang="fr-FR" altLang="fr-FR" b="1" dirty="0"/>
              <a:t>Une </a:t>
            </a:r>
            <a:r>
              <a:rPr lang="fr-FR" altLang="fr-FR" b="1" dirty="0">
                <a:solidFill>
                  <a:srgbClr val="FF0000"/>
                </a:solidFill>
              </a:rPr>
              <a:t>grande réticence </a:t>
            </a:r>
            <a:r>
              <a:rPr lang="fr-FR" altLang="fr-FR" dirty="0"/>
              <a:t>pour les outils non </a:t>
            </a:r>
            <a:r>
              <a:rPr lang="fr-FR" altLang="fr-FR" dirty="0" smtClean="0"/>
              <a:t>protégés et sur l’indépendance des équipes (avancées significatives)</a:t>
            </a:r>
            <a:endParaRPr lang="fr-FR" altLang="fr-FR" dirty="0"/>
          </a:p>
          <a:p>
            <a:pPr eaLnBrk="1" hangingPunct="1"/>
            <a:r>
              <a:rPr lang="fr-FR" altLang="fr-FR" dirty="0"/>
              <a:t>Les outils sont des aides et ne doivent pas et ne peuvent pas  remplacer l’humain.</a:t>
            </a:r>
          </a:p>
          <a:p>
            <a:pPr algn="ctr" eaLnBrk="1" hangingPunct="1"/>
            <a:r>
              <a:rPr lang="fr-FR" altLang="fr-FR" b="1" dirty="0">
                <a:solidFill>
                  <a:srgbClr val="FF0000"/>
                </a:solidFill>
              </a:rPr>
              <a:t>Même si la mécanique est compliquée à mettre en place, son usage doit être simple</a:t>
            </a:r>
          </a:p>
        </p:txBody>
      </p:sp>
      <p:sp>
        <p:nvSpPr>
          <p:cNvPr id="3" name="Espace réservé du numéro de diapositive 2">
            <a:extLst>
              <a:ext uri="{FF2B5EF4-FFF2-40B4-BE49-F238E27FC236}">
                <a16:creationId xmlns="" xmlns:a16="http://schemas.microsoft.com/office/drawing/2014/main" id="{81DD3439-A385-4C0D-8149-8283BF2DA89F}"/>
              </a:ext>
            </a:extLst>
          </p:cNvPr>
          <p:cNvSpPr>
            <a:spLocks noGrp="1"/>
          </p:cNvSpPr>
          <p:nvPr>
            <p:ph type="sldNum" sz="quarter" idx="12"/>
          </p:nvPr>
        </p:nvSpPr>
        <p:spPr/>
        <p:txBody>
          <a:bodyPr/>
          <a:lstStyle/>
          <a:p>
            <a:fld id="{1DBFEBE0-9620-4705-82B2-9BE924DB3658}" type="slidenum">
              <a:rPr lang="fr-FR" smtClean="0"/>
              <a:t>72</a:t>
            </a:fld>
            <a:endParaRPr lang="fr-FR"/>
          </a:p>
        </p:txBody>
      </p:sp>
    </p:spTree>
    <p:extLst>
      <p:ext uri="{BB962C8B-B14F-4D97-AF65-F5344CB8AC3E}">
        <p14:creationId xmlns:p14="http://schemas.microsoft.com/office/powerpoint/2010/main" val="2048980413"/>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2724235" y="3767281"/>
            <a:ext cx="14255354" cy="3366491"/>
          </a:xfrm>
          <a:solidFill>
            <a:schemeClr val="accent5">
              <a:lumMod val="20000"/>
              <a:lumOff val="80000"/>
            </a:schemeClr>
          </a:solidFill>
        </p:spPr>
        <p:txBody>
          <a:bodyPr anchor="ctr"/>
          <a:lstStyle/>
          <a:p>
            <a:r>
              <a:rPr lang="fr-FR" dirty="0" smtClean="0"/>
              <a:t>MERCI DE VOTRE ATTENTION</a:t>
            </a:r>
            <a:endParaRPr lang="fr-FR" dirty="0"/>
          </a:p>
        </p:txBody>
      </p:sp>
      <p:sp>
        <p:nvSpPr>
          <p:cNvPr id="5" name="Espace réservé du numéro de diapositive 4">
            <a:extLst>
              <a:ext uri="{FF2B5EF4-FFF2-40B4-BE49-F238E27FC236}">
                <a16:creationId xmlns="" xmlns:a16="http://schemas.microsoft.com/office/drawing/2014/main" id="{BD4EF489-76C5-4706-899A-3B39909DDDEE}"/>
              </a:ext>
            </a:extLst>
          </p:cNvPr>
          <p:cNvSpPr>
            <a:spLocks noGrp="1"/>
          </p:cNvSpPr>
          <p:nvPr>
            <p:ph type="sldNum" sz="quarter" idx="12"/>
          </p:nvPr>
        </p:nvSpPr>
        <p:spPr/>
        <p:txBody>
          <a:bodyPr/>
          <a:lstStyle/>
          <a:p>
            <a:fld id="{1DBFEBE0-9620-4705-82B2-9BE924DB3658}" type="slidenum">
              <a:rPr lang="fr-FR" smtClean="0"/>
              <a:t>73</a:t>
            </a:fld>
            <a:endParaRPr lang="fr-FR" dirty="0"/>
          </a:p>
        </p:txBody>
      </p:sp>
    </p:spTree>
    <p:extLst>
      <p:ext uri="{BB962C8B-B14F-4D97-AF65-F5344CB8AC3E}">
        <p14:creationId xmlns:p14="http://schemas.microsoft.com/office/powerpoint/2010/main" val="3829782118"/>
      </p:ext>
    </p:extLst>
  </p:cSld>
  <p:clrMapOvr>
    <a:masterClrMapping/>
  </p:clrMapOvr>
  <p:timing>
    <p:tnLst>
      <p:par>
        <p:cTn id="1" dur="indefinite" restart="never" nodeType="tmRoot"/>
      </p:par>
    </p:tnLst>
  </p:timing>
</p:sld>
</file>

<file path=ppt/theme/theme1.xml><?xml version="1.0" encoding="utf-8"?>
<a:theme xmlns:a="http://schemas.openxmlformats.org/drawingml/2006/mai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Arab" typeface="Arial"/>
      </a:majorFont>
      <a:minorFont>
        <a:latin typeface="Calibri"/>
        <a:ea typeface=""/>
        <a:cs typeface=""/>
        <a:font script="Arab" typeface="Arial"/>
      </a:minorFont>
    </a:fontScheme>
    <a:fmtScheme name="Office">
      <a:fillStyleLst>
        <a:solidFill>
          <a:schemeClr val="bg1">
            <a:alpha val="0"/>
          </a:schemeClr>
        </a:solidFill>
        <a:gradFill/>
        <a:gradFill/>
      </a:fillStyleLst>
      <a:lnStyleLst>
        <a:ln/>
        <a:ln/>
        <a:ln/>
      </a:lnStyleLst>
      <a:effectStyleLst>
        <a:effectStyle>
          <a:effectLst/>
        </a:effectStyle>
        <a:effectStyle>
          <a:effectLst/>
        </a:effectStyle>
        <a:effectStyle>
          <a:effectLst/>
          <a:scene3d>
            <a:camera prst="orthographicFront"/>
            <a:lightRig rig="threePt" dir="t"/>
          </a:scene3d>
        </a:effectStyle>
      </a:effectStyleLst>
      <a:bgFillStyleLst>
        <a:solidFill>
          <a:schemeClr val="bg1">
            <a:alpha val="0"/>
          </a:schemeClr>
        </a:solidFill>
        <a:gradFill/>
        <a:grad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5_Conception personnalisé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9282</TotalTime>
  <Words>4106</Words>
  <Application>Microsoft Macintosh PowerPoint</Application>
  <PresentationFormat>Personnalisé</PresentationFormat>
  <Paragraphs>584</Paragraphs>
  <Slides>73</Slides>
  <Notes>11</Notes>
  <HiddenSlides>0</HiddenSlides>
  <MMClips>0</MMClips>
  <ScaleCrop>false</ScaleCrop>
  <HeadingPairs>
    <vt:vector size="6" baseType="variant">
      <vt:variant>
        <vt:lpstr>Polices utilisées</vt:lpstr>
      </vt:variant>
      <vt:variant>
        <vt:i4>9</vt:i4>
      </vt:variant>
      <vt:variant>
        <vt:lpstr>Thème</vt:lpstr>
      </vt:variant>
      <vt:variant>
        <vt:i4>3</vt:i4>
      </vt:variant>
      <vt:variant>
        <vt:lpstr>Titres des diapositives</vt:lpstr>
      </vt:variant>
      <vt:variant>
        <vt:i4>73</vt:i4>
      </vt:variant>
    </vt:vector>
  </HeadingPairs>
  <TitlesOfParts>
    <vt:vector size="85" baseType="lpstr">
      <vt:lpstr>Arial</vt:lpstr>
      <vt:lpstr>Arial Black</vt:lpstr>
      <vt:lpstr>Calibri</vt:lpstr>
      <vt:lpstr>Calibri Light</vt:lpstr>
      <vt:lpstr>Century Schoolbook</vt:lpstr>
      <vt:lpstr>Kalinga</vt:lpstr>
      <vt:lpstr>Tahoma</vt:lpstr>
      <vt:lpstr>Times New Roman</vt:lpstr>
      <vt:lpstr>Wingdings</vt:lpstr>
      <vt:lpstr/>
      <vt:lpstr>Thème Office</vt:lpstr>
      <vt:lpstr>5_Conception personnalisée</vt:lpstr>
      <vt:lpstr>Maison de santé : entre rêve et réalité</vt:lpstr>
      <vt:lpstr>Présentation PowerPoint</vt:lpstr>
      <vt:lpstr>1. Qu’est-ce qu’une MSP ?</vt:lpstr>
      <vt:lpstr>1. Qu’est-ce qu’une MSP ?</vt:lpstr>
      <vt:lpstr>Equipes de soins primaires (ESP) </vt:lpstr>
      <vt:lpstr>Présentation PowerPoint</vt:lpstr>
      <vt:lpstr>Présentation PowerPoint</vt:lpstr>
      <vt:lpstr>Définitions : Article L6323-3 – Maisons de santé </vt:lpstr>
      <vt:lpstr>Définitions : Article L6323-4 – Pôles de santé  </vt:lpstr>
      <vt:lpstr>1. Qu’est-ce qu’une MSP ?</vt:lpstr>
      <vt:lpstr>ORGANISATION</vt:lpstr>
      <vt:lpstr>1. Qu’est-ce qu’une MSP ?</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1. Qu’est-ce qu’une MSP ?</vt:lpstr>
      <vt:lpstr>Accord cadre interprofessionnel</vt:lpstr>
      <vt:lpstr>Accord cadre interprofessionnel : engagements « socle »</vt:lpstr>
      <vt:lpstr>Accord cadre interprofessionnel : engagements « socle » et « optionnels » sur 3 axes : </vt:lpstr>
      <vt:lpstr>Accord cadre interprofessionnel : engagements « socle »</vt:lpstr>
      <vt:lpstr>Accord cadre interprofessionnel engagements « optionnels »</vt:lpstr>
      <vt:lpstr>ACI : rémunération : A compter de 2017 (versé en 2018) : </vt:lpstr>
      <vt:lpstr>REMUNERATION</vt:lpstr>
      <vt:lpstr>2. Quelques exemples de MSP </vt:lpstr>
      <vt:lpstr>VILLAUMED</vt:lpstr>
      <vt:lpstr>2. Quelques exemples de MSP </vt:lpstr>
      <vt:lpstr>Présentation PowerPoint</vt:lpstr>
      <vt:lpstr>Présentation PowerPoint</vt:lpstr>
      <vt:lpstr>Présentation PowerPoint</vt:lpstr>
      <vt:lpstr>Présentation PowerPoint</vt:lpstr>
      <vt:lpstr>MSP de CLION (2009)    6 PS</vt:lpstr>
      <vt:lpstr>MSP de Chatillon-sur-Indre (2009) 10 PS</vt:lpstr>
      <vt:lpstr>MSP de GENILLÉ (2010) 9 PS</vt:lpstr>
      <vt:lpstr>MSP de Villeloin-Coulangé (2012) 8 PS</vt:lpstr>
      <vt:lpstr>MSP de SAINT-FLOVIER (2013)  6 PS</vt:lpstr>
      <vt:lpstr>MSP de DESCARTES (2013) 13 PS</vt:lpstr>
      <vt:lpstr>MSP de LIGUEIL (fin 2014) 18 PS</vt:lpstr>
      <vt:lpstr>Pôle de Santé Libéral Ambulatoire de Deauville Côte-Fleurie</vt:lpstr>
      <vt:lpstr>Les professionnels impliqués (suite)</vt:lpstr>
      <vt:lpstr>3. MSP: quel avenir?</vt:lpstr>
      <vt:lpstr>MSP: y a le pour, y a le contre…</vt:lpstr>
      <vt:lpstr>3. MSP: quel avenir?</vt:lpstr>
      <vt:lpstr>Petit rappel historique </vt:lpstr>
      <vt:lpstr>Début timide des MSP dans les années 2000, puis essor face à la baisse de la démographie médicale</vt:lpstr>
      <vt:lpstr>3. MSP: quel avenir?</vt:lpstr>
      <vt:lpstr>MSP: réfléchir à tête froide</vt:lpstr>
      <vt:lpstr>MSP: quel avenir ?</vt:lpstr>
      <vt:lpstr>4. L’organisation territoriale</vt:lpstr>
      <vt:lpstr>PRS : Article L1434-2 </vt:lpstr>
      <vt:lpstr>4. L’organisation territoriale</vt:lpstr>
      <vt:lpstr>Les Communautés Professionnelles Territoriales de Santé (CPTS)</vt:lpstr>
      <vt:lpstr>ESP /CPTS</vt:lpstr>
      <vt:lpstr>4. L’organisation territoriale</vt:lpstr>
      <vt:lpstr>Présentation PowerPoint</vt:lpstr>
      <vt:lpstr>Présentation PowerPoint</vt:lpstr>
      <vt:lpstr>PTA : Décret n° 2016-919 du 4 juillet 2016 relatif aux fonctions d'appui aux professionnels pour la coordination des parcours de santé complexes  </vt:lpstr>
      <vt:lpstr>Présentation PowerPoint</vt:lpstr>
      <vt:lpstr>Présentation PowerPoint</vt:lpstr>
      <vt:lpstr> Articulation des dispositifs ESP / CPTS / PTA</vt:lpstr>
      <vt:lpstr>Présentation PowerPoint</vt:lpstr>
      <vt:lpstr>Conclusion</vt:lpstr>
      <vt:lpstr>En conclusion: les MSP et l’organisation territoriale restent un défi!</vt:lpstr>
      <vt:lpstr>MERCI DE VOTRE ATTENTION</vt:lpstr>
    </vt:vector>
  </TitlesOfParts>
  <LinksUpToDate>false</LinksUpToDate>
  <SharedDoc>false</SharedDoc>
  <HyperlinksChanged>false</HyperlinksChanged>
  <AppVersion>15.0022</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SAINMONT</dc:creator>
  <cp:lastModifiedBy>Mickael Riahi</cp:lastModifiedBy>
  <cp:revision>378</cp:revision>
  <cp:lastPrinted>2017-12-07T16:00:53Z</cp:lastPrinted>
  <dcterms:modified xsi:type="dcterms:W3CDTF">2018-02-04T08:20:22Z</dcterms:modified>
</cp:coreProperties>
</file>