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91"/>
  </p:notesMasterIdLst>
  <p:sldIdLst>
    <p:sldId id="256" r:id="rId2"/>
    <p:sldId id="572" r:id="rId3"/>
    <p:sldId id="407" r:id="rId4"/>
    <p:sldId id="493" r:id="rId5"/>
    <p:sldId id="402" r:id="rId6"/>
    <p:sldId id="265" r:id="rId7"/>
    <p:sldId id="266" r:id="rId8"/>
    <p:sldId id="583" r:id="rId9"/>
    <p:sldId id="580" r:id="rId10"/>
    <p:sldId id="581" r:id="rId11"/>
    <p:sldId id="494" r:id="rId12"/>
    <p:sldId id="582" r:id="rId13"/>
    <p:sldId id="495" r:id="rId14"/>
    <p:sldId id="579" r:id="rId15"/>
    <p:sldId id="410" r:id="rId16"/>
    <p:sldId id="411" r:id="rId17"/>
    <p:sldId id="412" r:id="rId18"/>
    <p:sldId id="413" r:id="rId19"/>
    <p:sldId id="259" r:id="rId20"/>
    <p:sldId id="273" r:id="rId21"/>
    <p:sldId id="396" r:id="rId22"/>
    <p:sldId id="397" r:id="rId23"/>
    <p:sldId id="284" r:id="rId24"/>
    <p:sldId id="285" r:id="rId25"/>
    <p:sldId id="286" r:id="rId26"/>
    <p:sldId id="414" r:id="rId27"/>
    <p:sldId id="288" r:id="rId28"/>
    <p:sldId id="290" r:id="rId29"/>
    <p:sldId id="291" r:id="rId30"/>
    <p:sldId id="292" r:id="rId31"/>
    <p:sldId id="294" r:id="rId32"/>
    <p:sldId id="295" r:id="rId33"/>
    <p:sldId id="584" r:id="rId34"/>
    <p:sldId id="415" r:id="rId35"/>
    <p:sldId id="416" r:id="rId36"/>
    <p:sldId id="417" r:id="rId37"/>
    <p:sldId id="418" r:id="rId38"/>
    <p:sldId id="419" r:id="rId39"/>
    <p:sldId id="420" r:id="rId40"/>
    <p:sldId id="421" r:id="rId41"/>
    <p:sldId id="424" r:id="rId42"/>
    <p:sldId id="425" r:id="rId43"/>
    <p:sldId id="426" r:id="rId44"/>
    <p:sldId id="427" r:id="rId45"/>
    <p:sldId id="428" r:id="rId46"/>
    <p:sldId id="429" r:id="rId47"/>
    <p:sldId id="430" r:id="rId48"/>
    <p:sldId id="431" r:id="rId49"/>
    <p:sldId id="433" r:id="rId50"/>
    <p:sldId id="434" r:id="rId51"/>
    <p:sldId id="435" r:id="rId52"/>
    <p:sldId id="597" r:id="rId53"/>
    <p:sldId id="436" r:id="rId54"/>
    <p:sldId id="437" r:id="rId55"/>
    <p:sldId id="598" r:id="rId56"/>
    <p:sldId id="599" r:id="rId57"/>
    <p:sldId id="438" r:id="rId58"/>
    <p:sldId id="439" r:id="rId59"/>
    <p:sldId id="440" r:id="rId60"/>
    <p:sldId id="441" r:id="rId61"/>
    <p:sldId id="442" r:id="rId62"/>
    <p:sldId id="498" r:id="rId63"/>
    <p:sldId id="443" r:id="rId64"/>
    <p:sldId id="595" r:id="rId65"/>
    <p:sldId id="586" r:id="rId66"/>
    <p:sldId id="587" r:id="rId67"/>
    <p:sldId id="588" r:id="rId68"/>
    <p:sldId id="589" r:id="rId69"/>
    <p:sldId id="590" r:id="rId70"/>
    <p:sldId id="591" r:id="rId71"/>
    <p:sldId id="592" r:id="rId72"/>
    <p:sldId id="593" r:id="rId73"/>
    <p:sldId id="594" r:id="rId74"/>
    <p:sldId id="596" r:id="rId75"/>
    <p:sldId id="445" r:id="rId76"/>
    <p:sldId id="512" r:id="rId77"/>
    <p:sldId id="514" r:id="rId78"/>
    <p:sldId id="515" r:id="rId79"/>
    <p:sldId id="601" r:id="rId80"/>
    <p:sldId id="446" r:id="rId81"/>
    <p:sldId id="447" r:id="rId82"/>
    <p:sldId id="585" r:id="rId83"/>
    <p:sldId id="448" r:id="rId84"/>
    <p:sldId id="449" r:id="rId85"/>
    <p:sldId id="450" r:id="rId86"/>
    <p:sldId id="451" r:id="rId87"/>
    <p:sldId id="452" r:id="rId88"/>
    <p:sldId id="455" r:id="rId89"/>
    <p:sldId id="456" r:id="rId90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99"/>
    <a:srgbClr val="FF99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60"/>
  </p:normalViewPr>
  <p:slideViewPr>
    <p:cSldViewPr>
      <p:cViewPr varScale="1">
        <p:scale>
          <a:sx n="69" d="100"/>
          <a:sy n="69" d="100"/>
        </p:scale>
        <p:origin x="-142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03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41.xml"/><Relationship Id="rId7" Type="http://schemas.openxmlformats.org/officeDocument/2006/relationships/slide" Target="slides/slide88.xml"/><Relationship Id="rId2" Type="http://schemas.openxmlformats.org/officeDocument/2006/relationships/slide" Target="slides/slide22.xml"/><Relationship Id="rId1" Type="http://schemas.openxmlformats.org/officeDocument/2006/relationships/slide" Target="slides/slide21.xml"/><Relationship Id="rId6" Type="http://schemas.openxmlformats.org/officeDocument/2006/relationships/slide" Target="slides/slide49.xml"/><Relationship Id="rId5" Type="http://schemas.openxmlformats.org/officeDocument/2006/relationships/slide" Target="slides/slide46.xml"/><Relationship Id="rId4" Type="http://schemas.openxmlformats.org/officeDocument/2006/relationships/slide" Target="slides/slide4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280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1167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167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pitchFamily="34" charset="0"/>
              </a:defRPr>
            </a:lvl1pPr>
          </a:lstStyle>
          <a:p>
            <a:pPr>
              <a:defRPr/>
            </a:pPr>
            <a:fld id="{77E0AC0F-813F-4D73-A28E-8157F1629F5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080154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altLang="fr-FR" smtClean="0"/>
          </a:p>
        </p:txBody>
      </p:sp>
      <p:sp>
        <p:nvSpPr>
          <p:cNvPr id="5222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3521AFD-402F-4D89-A1D3-40A92B742553}" type="slidenum">
              <a:rPr lang="fr-FR" altLang="fr-FR" smtClean="0"/>
              <a:pPr eaLnBrk="1" hangingPunct="1"/>
              <a:t>64</a:t>
            </a:fld>
            <a:endParaRPr lang="fr-FR" altLang="fr-F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altLang="fr-FR" smtClean="0"/>
          </a:p>
        </p:txBody>
      </p:sp>
      <p:sp>
        <p:nvSpPr>
          <p:cNvPr id="43012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2B106F4-C3BF-4E8A-8418-B39CAA91A294}" type="slidenum">
              <a:rPr lang="fr-FR" altLang="fr-FR" smtClean="0"/>
              <a:pPr eaLnBrk="1" hangingPunct="1"/>
              <a:t>65</a:t>
            </a:fld>
            <a:endParaRPr lang="fr-FR" altLang="fr-F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 smtClean="0"/>
          </a:p>
        </p:txBody>
      </p:sp>
      <p:sp>
        <p:nvSpPr>
          <p:cNvPr id="4403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FDC2ADB-8BE1-498F-BEB3-3EEB6E109305}" type="slidenum">
              <a:rPr lang="fr-FR" altLang="fr-FR" smtClean="0"/>
              <a:pPr eaLnBrk="1" hangingPunct="1"/>
              <a:t>66</a:t>
            </a:fld>
            <a:endParaRPr lang="fr-FR" altLang="fr-F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altLang="fr-FR" smtClean="0"/>
          </a:p>
        </p:txBody>
      </p:sp>
      <p:sp>
        <p:nvSpPr>
          <p:cNvPr id="4506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AD9ECD7-B832-4ACB-85FE-BEA2080B2B7C}" type="slidenum">
              <a:rPr lang="fr-FR" altLang="fr-FR" smtClean="0"/>
              <a:pPr eaLnBrk="1" hangingPunct="1"/>
              <a:t>67</a:t>
            </a:fld>
            <a:endParaRPr lang="fr-FR" altLang="fr-FR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altLang="fr-FR" smtClean="0"/>
          </a:p>
        </p:txBody>
      </p:sp>
      <p:sp>
        <p:nvSpPr>
          <p:cNvPr id="46084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E30BCE0-87B0-4B24-BC9B-4D753B90B061}" type="slidenum">
              <a:rPr lang="fr-FR" altLang="fr-FR" smtClean="0"/>
              <a:pPr eaLnBrk="1" hangingPunct="1"/>
              <a:t>68</a:t>
            </a:fld>
            <a:endParaRPr lang="fr-FR" altLang="fr-FR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altLang="fr-FR" smtClean="0"/>
          </a:p>
        </p:txBody>
      </p:sp>
      <p:sp>
        <p:nvSpPr>
          <p:cNvPr id="4710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6363DCE-C06A-4CE1-B571-17DE8DF35F77}" type="slidenum">
              <a:rPr lang="fr-FR" altLang="fr-FR" smtClean="0"/>
              <a:pPr eaLnBrk="1" hangingPunct="1"/>
              <a:t>69</a:t>
            </a:fld>
            <a:endParaRPr lang="fr-FR" altLang="fr-FR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 smtClean="0"/>
          </a:p>
        </p:txBody>
      </p:sp>
      <p:sp>
        <p:nvSpPr>
          <p:cNvPr id="48132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CB93998-F881-4E54-B400-D5600B2E77CC}" type="slidenum">
              <a:rPr lang="fr-FR" altLang="fr-FR" smtClean="0"/>
              <a:pPr eaLnBrk="1" hangingPunct="1"/>
              <a:t>70</a:t>
            </a:fld>
            <a:endParaRPr lang="fr-FR" altLang="fr-FR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 smtClean="0"/>
          </a:p>
        </p:txBody>
      </p:sp>
      <p:sp>
        <p:nvSpPr>
          <p:cNvPr id="4915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554A35D-DE40-4F2A-8DDD-6DD4F0B9E81B}" type="slidenum">
              <a:rPr lang="fr-FR" altLang="fr-FR" smtClean="0"/>
              <a:pPr eaLnBrk="1" hangingPunct="1"/>
              <a:t>71</a:t>
            </a:fld>
            <a:endParaRPr lang="fr-FR" altLang="fr-FR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 smtClean="0"/>
          </a:p>
        </p:txBody>
      </p:sp>
      <p:sp>
        <p:nvSpPr>
          <p:cNvPr id="5018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C55CFBA-6A7B-4B15-86EF-60FF32CE5B21}" type="slidenum">
              <a:rPr lang="fr-FR" altLang="fr-FR" smtClean="0"/>
              <a:pPr eaLnBrk="1" hangingPunct="1"/>
              <a:t>72</a:t>
            </a:fld>
            <a:endParaRPr lang="fr-FR" altLang="fr-FR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altLang="fr-FR" smtClean="0"/>
          </a:p>
        </p:txBody>
      </p:sp>
      <p:sp>
        <p:nvSpPr>
          <p:cNvPr id="51204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298EFC0-C41E-41A9-9117-23A56759E653}" type="slidenum">
              <a:rPr lang="fr-FR" altLang="fr-FR" smtClean="0"/>
              <a:pPr eaLnBrk="1" hangingPunct="1"/>
              <a:t>73</a:t>
            </a:fld>
            <a:endParaRPr lang="fr-FR" altLang="fr-FR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altLang="fr-FR" smtClean="0"/>
          </a:p>
        </p:txBody>
      </p:sp>
      <p:sp>
        <p:nvSpPr>
          <p:cNvPr id="53252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2CEBF94-9862-43E4-B091-E602F87B6546}" type="slidenum">
              <a:rPr lang="fr-FR" altLang="fr-FR" smtClean="0"/>
              <a:pPr eaLnBrk="1" hangingPunct="1"/>
              <a:t>74</a:t>
            </a:fld>
            <a:endParaRPr lang="fr-FR" altLang="fr-F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3222625" y="304800"/>
            <a:ext cx="11909425" cy="4724400"/>
            <a:chOff x="-2030" y="192"/>
            <a:chExt cx="7502" cy="2976"/>
          </a:xfrm>
        </p:grpSpPr>
        <p:sp>
          <p:nvSpPr>
            <p:cNvPr id="5" name="Line 3"/>
            <p:cNvSpPr>
              <a:spLocks noChangeShapeType="1"/>
            </p:cNvSpPr>
            <p:nvPr/>
          </p:nvSpPr>
          <p:spPr bwMode="auto">
            <a:xfrm>
              <a:off x="912" y="1584"/>
              <a:ext cx="456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6" name="AutoShape 4"/>
            <p:cNvSpPr>
              <a:spLocks noChangeArrowheads="1"/>
            </p:cNvSpPr>
            <p:nvPr/>
          </p:nvSpPr>
          <p:spPr bwMode="auto">
            <a:xfrm>
              <a:off x="-1584" y="864"/>
              <a:ext cx="2304" cy="2304"/>
            </a:xfrm>
            <a:custGeom>
              <a:avLst/>
              <a:gdLst>
                <a:gd name="G0" fmla="+- 12083 0 0"/>
                <a:gd name="G1" fmla="+- -32000 0 0"/>
                <a:gd name="G2" fmla="+- 32000 0 0"/>
                <a:gd name="T0" fmla="*/ 32000 32000  1"/>
                <a:gd name="T1" fmla="*/ G0 G0  1"/>
                <a:gd name="T2" fmla="+- 0 T0 T1"/>
                <a:gd name="T3" fmla="sqrt T2"/>
                <a:gd name="G3" fmla="*/ 32000 T3 32000"/>
                <a:gd name="T4" fmla="*/ 32000 32000  1"/>
                <a:gd name="T5" fmla="*/ G1 G1  1"/>
                <a:gd name="T6" fmla="+- 0 T4 T5"/>
                <a:gd name="T7" fmla="sqrt T6"/>
                <a:gd name="G4" fmla="*/ 32000 T7 32000"/>
                <a:gd name="T8" fmla="*/ 32000 32000  1"/>
                <a:gd name="T9" fmla="*/ G2 G2  1"/>
                <a:gd name="T10" fmla="+- 0 T8 T9"/>
                <a:gd name="T11" fmla="sqrt T10"/>
                <a:gd name="G5" fmla="*/ 32000 T11 32000"/>
                <a:gd name="G6" fmla="+- 0 0 G3"/>
                <a:gd name="G7" fmla="+- 0 0 G4"/>
                <a:gd name="G8" fmla="+- 0 0 G5"/>
                <a:gd name="G9" fmla="+- 0 G4 G0"/>
                <a:gd name="G10" fmla="?: G9 G4 G0"/>
                <a:gd name="G11" fmla="?: G9 G1 G6"/>
                <a:gd name="G12" fmla="+- 0 G5 G0"/>
                <a:gd name="G13" fmla="?: G12 G5 G0"/>
                <a:gd name="G14" fmla="?: G12 G2 G3"/>
                <a:gd name="G15" fmla="+- G11 0 1"/>
                <a:gd name="G16" fmla="+- G14 1 0"/>
                <a:gd name="G17" fmla="+- 0 G14 G3"/>
                <a:gd name="G18" fmla="?: G17 G8 G13"/>
                <a:gd name="G19" fmla="?: G17 G0 G13"/>
                <a:gd name="G20" fmla="?: G17 G3 G16"/>
                <a:gd name="G21" fmla="+- 0 G6 G11"/>
                <a:gd name="G22" fmla="?: G21 G7 G10"/>
                <a:gd name="G23" fmla="?: G21 G0 G10"/>
                <a:gd name="G24" fmla="?: G21 G6 G15"/>
                <a:gd name="G25" fmla="min G10 G13"/>
                <a:gd name="G26" fmla="max G8 G7"/>
                <a:gd name="G27" fmla="max G26 G0"/>
                <a:gd name="T12" fmla="+- 0 G27 -32000"/>
                <a:gd name="T13" fmla="*/ T12 w 64000"/>
                <a:gd name="T14" fmla="+- 0 G11 -32000"/>
                <a:gd name="T15" fmla="*/ G11 h 64000"/>
                <a:gd name="T16" fmla="+- 0 G25 -32000"/>
                <a:gd name="T17" fmla="*/ T16 w 64000"/>
                <a:gd name="T18" fmla="+- 0 G14 -32000"/>
                <a:gd name="T19" fmla="*/ G14 h 64000"/>
              </a:gdLst>
              <a:ahLst/>
              <a:cxnLst>
                <a:cxn ang="0">
                  <a:pos x="44083" y="2368"/>
                </a:cxn>
                <a:cxn ang="0">
                  <a:pos x="64000" y="32000"/>
                </a:cxn>
                <a:cxn ang="0">
                  <a:pos x="44083" y="61631"/>
                </a:cxn>
                <a:cxn ang="0">
                  <a:pos x="44083" y="61631"/>
                </a:cxn>
                <a:cxn ang="0">
                  <a:pos x="44082" y="61631"/>
                </a:cxn>
                <a:cxn ang="0">
                  <a:pos x="44083" y="61632"/>
                </a:cxn>
                <a:cxn ang="0">
                  <a:pos x="44083" y="2368"/>
                </a:cxn>
                <a:cxn ang="0">
                  <a:pos x="44082" y="2368"/>
                </a:cxn>
                <a:cxn ang="0">
                  <a:pos x="44083" y="2368"/>
                </a:cxn>
              </a:cxnLst>
              <a:rect l="T13" t="T15" r="T17" b="T19"/>
              <a:pathLst>
                <a:path w="64000" h="64000">
                  <a:moveTo>
                    <a:pt x="44083" y="2368"/>
                  </a:moveTo>
                  <a:cubicBezTo>
                    <a:pt x="56127" y="7280"/>
                    <a:pt x="64000" y="18993"/>
                    <a:pt x="64000" y="32000"/>
                  </a:cubicBezTo>
                  <a:cubicBezTo>
                    <a:pt x="64000" y="45006"/>
                    <a:pt x="56127" y="56719"/>
                    <a:pt x="44083" y="61631"/>
                  </a:cubicBezTo>
                  <a:cubicBezTo>
                    <a:pt x="44082" y="61631"/>
                    <a:pt x="44082" y="61631"/>
                    <a:pt x="44082" y="61631"/>
                  </a:cubicBezTo>
                  <a:lnTo>
                    <a:pt x="44083" y="61632"/>
                  </a:lnTo>
                  <a:lnTo>
                    <a:pt x="44083" y="2368"/>
                  </a:lnTo>
                  <a:lnTo>
                    <a:pt x="44082" y="2368"/>
                  </a:lnTo>
                  <a:cubicBezTo>
                    <a:pt x="44082" y="2368"/>
                    <a:pt x="44082" y="2368"/>
                    <a:pt x="44083" y="2368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 sz="2400">
                <a:latin typeface="Times New Roman" pitchFamily="18" charset="0"/>
              </a:endParaRPr>
            </a:p>
          </p:txBody>
        </p:sp>
        <p:sp>
          <p:nvSpPr>
            <p:cNvPr id="7" name="AutoShape 5"/>
            <p:cNvSpPr>
              <a:spLocks noChangeArrowheads="1"/>
            </p:cNvSpPr>
            <p:nvPr/>
          </p:nvSpPr>
          <p:spPr bwMode="auto">
            <a:xfrm>
              <a:off x="-2030" y="192"/>
              <a:ext cx="2544" cy="2544"/>
            </a:xfrm>
            <a:custGeom>
              <a:avLst/>
              <a:gdLst>
                <a:gd name="G0" fmla="+- 18994 0 0"/>
                <a:gd name="G1" fmla="+- -30013 0 0"/>
                <a:gd name="G2" fmla="+- 32000 0 0"/>
                <a:gd name="T0" fmla="*/ 32000 32000  1"/>
                <a:gd name="T1" fmla="*/ G0 G0  1"/>
                <a:gd name="T2" fmla="+- 0 T0 T1"/>
                <a:gd name="T3" fmla="sqrt T2"/>
                <a:gd name="G3" fmla="*/ 32000 T3 32000"/>
                <a:gd name="T4" fmla="*/ 32000 32000  1"/>
                <a:gd name="T5" fmla="*/ G1 G1  1"/>
                <a:gd name="T6" fmla="+- 0 T4 T5"/>
                <a:gd name="T7" fmla="sqrt T6"/>
                <a:gd name="G4" fmla="*/ 32000 T7 32000"/>
                <a:gd name="T8" fmla="*/ 32000 32000  1"/>
                <a:gd name="T9" fmla="*/ G2 G2  1"/>
                <a:gd name="T10" fmla="+- 0 T8 T9"/>
                <a:gd name="T11" fmla="sqrt T10"/>
                <a:gd name="G5" fmla="*/ 32000 T11 32000"/>
                <a:gd name="G6" fmla="+- 0 0 G3"/>
                <a:gd name="G7" fmla="+- 0 0 G4"/>
                <a:gd name="G8" fmla="+- 0 0 G5"/>
                <a:gd name="G9" fmla="+- 0 G4 G0"/>
                <a:gd name="G10" fmla="?: G9 G4 G0"/>
                <a:gd name="G11" fmla="?: G9 G1 G6"/>
                <a:gd name="G12" fmla="+- 0 G5 G0"/>
                <a:gd name="G13" fmla="?: G12 G5 G0"/>
                <a:gd name="G14" fmla="?: G12 G2 G3"/>
                <a:gd name="G15" fmla="+- G11 0 1"/>
                <a:gd name="G16" fmla="+- G14 1 0"/>
                <a:gd name="G17" fmla="+- 0 G14 G3"/>
                <a:gd name="G18" fmla="?: G17 G8 G13"/>
                <a:gd name="G19" fmla="?: G17 G0 G13"/>
                <a:gd name="G20" fmla="?: G17 G3 G16"/>
                <a:gd name="G21" fmla="+- 0 G6 G11"/>
                <a:gd name="G22" fmla="?: G21 G7 G10"/>
                <a:gd name="G23" fmla="?: G21 G0 G10"/>
                <a:gd name="G24" fmla="?: G21 G6 G15"/>
                <a:gd name="G25" fmla="min G10 G13"/>
                <a:gd name="G26" fmla="max G8 G7"/>
                <a:gd name="G27" fmla="max G26 G0"/>
                <a:gd name="T12" fmla="+- 0 G27 -32000"/>
                <a:gd name="T13" fmla="*/ T12 w 64000"/>
                <a:gd name="T14" fmla="+- 0 G11 -32000"/>
                <a:gd name="T15" fmla="*/ G11 h 64000"/>
                <a:gd name="T16" fmla="+- 0 G25 -32000"/>
                <a:gd name="T17" fmla="*/ T16 w 64000"/>
                <a:gd name="T18" fmla="+- 0 G14 -32000"/>
                <a:gd name="T19" fmla="*/ G14 h 64000"/>
              </a:gdLst>
              <a:ahLst/>
              <a:cxnLst>
                <a:cxn ang="0">
                  <a:pos x="50994" y="6246"/>
                </a:cxn>
                <a:cxn ang="0">
                  <a:pos x="64000" y="32000"/>
                </a:cxn>
                <a:cxn ang="0">
                  <a:pos x="50994" y="57753"/>
                </a:cxn>
                <a:cxn ang="0">
                  <a:pos x="50994" y="57753"/>
                </a:cxn>
                <a:cxn ang="0">
                  <a:pos x="50993" y="57753"/>
                </a:cxn>
                <a:cxn ang="0">
                  <a:pos x="50994" y="57754"/>
                </a:cxn>
                <a:cxn ang="0">
                  <a:pos x="50994" y="6246"/>
                </a:cxn>
                <a:cxn ang="0">
                  <a:pos x="50993" y="6246"/>
                </a:cxn>
                <a:cxn ang="0">
                  <a:pos x="50994" y="6246"/>
                </a:cxn>
              </a:cxnLst>
              <a:rect l="T13" t="T15" r="T17" b="T19"/>
              <a:pathLst>
                <a:path w="64000" h="64000">
                  <a:moveTo>
                    <a:pt x="50994" y="6246"/>
                  </a:moveTo>
                  <a:cubicBezTo>
                    <a:pt x="59172" y="12279"/>
                    <a:pt x="64000" y="21837"/>
                    <a:pt x="64000" y="32000"/>
                  </a:cubicBezTo>
                  <a:cubicBezTo>
                    <a:pt x="64000" y="42162"/>
                    <a:pt x="59172" y="51720"/>
                    <a:pt x="50994" y="57753"/>
                  </a:cubicBezTo>
                  <a:cubicBezTo>
                    <a:pt x="50993" y="57753"/>
                    <a:pt x="50993" y="57753"/>
                    <a:pt x="50993" y="57753"/>
                  </a:cubicBezTo>
                  <a:lnTo>
                    <a:pt x="50994" y="57754"/>
                  </a:lnTo>
                  <a:lnTo>
                    <a:pt x="50994" y="6246"/>
                  </a:lnTo>
                  <a:lnTo>
                    <a:pt x="50993" y="6246"/>
                  </a:lnTo>
                  <a:cubicBezTo>
                    <a:pt x="50993" y="6246"/>
                    <a:pt x="50993" y="6246"/>
                    <a:pt x="50994" y="6246"/>
                  </a:cubicBezTo>
                  <a:close/>
                </a:path>
              </a:pathLst>
            </a:custGeom>
            <a:solidFill>
              <a:schemeClr val="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>
                <a:latin typeface="Arial" pitchFamily="34" charset="0"/>
              </a:endParaRPr>
            </a:p>
          </p:txBody>
        </p:sp>
      </p:grpSp>
      <p:sp>
        <p:nvSpPr>
          <p:cNvPr id="318470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443038" y="985838"/>
            <a:ext cx="7239000" cy="1444625"/>
          </a:xfrm>
        </p:spPr>
        <p:txBody>
          <a:bodyPr/>
          <a:lstStyle>
            <a:lvl1pPr>
              <a:defRPr sz="4000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18471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443038" y="3427413"/>
            <a:ext cx="7239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8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4C99CB5-48E1-4DD0-AF91-E80C6D16D04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3773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F73771-D81A-4080-9F89-369D4EB82C8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240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EA9F8F-1061-47F4-B6CD-69537D5BDAC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1059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370013" y="1827213"/>
            <a:ext cx="357981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102225" y="1827213"/>
            <a:ext cx="35814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3F8341-A617-4F77-B246-011DA07F480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8718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A68F0C-2706-44B0-887A-18997F100AA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1831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A2A33B-E847-4C0A-9429-37F027D9361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4726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EA5346-0239-4454-B32A-7BD47387C35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8899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933C20-47CA-48FA-A3CE-B02EA72B977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10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0490D8-3797-48F9-A68C-8759E0EB99E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1960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2C2326-49C2-4898-8D3D-DF17757E5C7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5287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6413" y="301625"/>
            <a:ext cx="1827212" cy="5640388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370013" y="301625"/>
            <a:ext cx="5334000" cy="5640388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31DACC-3D5C-4727-966B-1726704A1CF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67658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re. Texte et 2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70013" y="301625"/>
            <a:ext cx="7313612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1370013" y="1827213"/>
            <a:ext cx="3579812" cy="41148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5102225" y="1827213"/>
            <a:ext cx="3581400" cy="19812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5102225" y="3960813"/>
            <a:ext cx="3581400" cy="19812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8E476C-B532-43FE-8DB3-1DBC91BE76D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01134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re et texte sur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70013" y="301625"/>
            <a:ext cx="7313612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1370013" y="1827213"/>
            <a:ext cx="7313612" cy="19812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370013" y="3960813"/>
            <a:ext cx="7313612" cy="19812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2E7B4D-F049-450C-9F94-9CB1ABEFA84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72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-3238500" y="0"/>
            <a:ext cx="11925300" cy="3810000"/>
            <a:chOff x="-2040" y="0"/>
            <a:chExt cx="7512" cy="2400"/>
          </a:xfrm>
        </p:grpSpPr>
        <p:sp>
          <p:nvSpPr>
            <p:cNvPr id="317443" name="AutoShape 3"/>
            <p:cNvSpPr>
              <a:spLocks noChangeArrowheads="1"/>
            </p:cNvSpPr>
            <p:nvPr/>
          </p:nvSpPr>
          <p:spPr bwMode="auto">
            <a:xfrm>
              <a:off x="-2040" y="432"/>
              <a:ext cx="2592" cy="1968"/>
            </a:xfrm>
            <a:custGeom>
              <a:avLst/>
              <a:gdLst>
                <a:gd name="G0" fmla="+- 18296 0 0"/>
                <a:gd name="G1" fmla="+- -30880 0 0"/>
                <a:gd name="G2" fmla="+- 31512 0 0"/>
                <a:gd name="T0" fmla="*/ 32000 32000  1"/>
                <a:gd name="T1" fmla="*/ G0 G0  1"/>
                <a:gd name="T2" fmla="+- 0 T0 T1"/>
                <a:gd name="T3" fmla="sqrt T2"/>
                <a:gd name="G3" fmla="*/ 32000 T3 32000"/>
                <a:gd name="T4" fmla="*/ 32000 32000  1"/>
                <a:gd name="T5" fmla="*/ G1 G1  1"/>
                <a:gd name="T6" fmla="+- 0 T4 T5"/>
                <a:gd name="T7" fmla="sqrt T6"/>
                <a:gd name="G4" fmla="*/ 32000 T7 32000"/>
                <a:gd name="T8" fmla="*/ 32000 32000  1"/>
                <a:gd name="T9" fmla="*/ G2 G2  1"/>
                <a:gd name="T10" fmla="+- 0 T8 T9"/>
                <a:gd name="T11" fmla="sqrt T10"/>
                <a:gd name="G5" fmla="*/ 32000 T11 32000"/>
                <a:gd name="G6" fmla="+- 0 0 G3"/>
                <a:gd name="G7" fmla="+- 0 0 G4"/>
                <a:gd name="G8" fmla="+- 0 0 G5"/>
                <a:gd name="G9" fmla="+- 0 G4 G0"/>
                <a:gd name="G10" fmla="?: G9 G4 G0"/>
                <a:gd name="G11" fmla="?: G9 G1 G6"/>
                <a:gd name="G12" fmla="+- 0 G5 G0"/>
                <a:gd name="G13" fmla="?: G12 G5 G0"/>
                <a:gd name="G14" fmla="?: G12 G2 G3"/>
                <a:gd name="G15" fmla="+- G11 0 1"/>
                <a:gd name="G16" fmla="+- G14 1 0"/>
                <a:gd name="G17" fmla="+- 0 G14 G3"/>
                <a:gd name="G18" fmla="?: G17 G8 G13"/>
                <a:gd name="G19" fmla="?: G17 G0 G13"/>
                <a:gd name="G20" fmla="?: G17 G3 G16"/>
                <a:gd name="G21" fmla="+- 0 G6 G11"/>
                <a:gd name="G22" fmla="?: G21 G7 G10"/>
                <a:gd name="G23" fmla="?: G21 G0 G10"/>
                <a:gd name="G24" fmla="?: G21 G6 G15"/>
                <a:gd name="G25" fmla="min G10 G13"/>
                <a:gd name="G26" fmla="max G8 G7"/>
                <a:gd name="G27" fmla="max G26 G0"/>
                <a:gd name="T12" fmla="+- 0 G27 -32000"/>
                <a:gd name="T13" fmla="*/ T12 w 64000"/>
                <a:gd name="T14" fmla="+- 0 G11 -32000"/>
                <a:gd name="T15" fmla="*/ G11 h 64000"/>
                <a:gd name="T16" fmla="+- 0 G25 -32000"/>
                <a:gd name="T17" fmla="*/ T16 w 64000"/>
                <a:gd name="T18" fmla="+- 0 G14 -32000"/>
                <a:gd name="T19" fmla="*/ G14 h 64000"/>
              </a:gdLst>
              <a:ahLst/>
              <a:cxnLst>
                <a:cxn ang="0">
                  <a:pos x="50296" y="5746"/>
                </a:cxn>
                <a:cxn ang="0">
                  <a:pos x="64000" y="32000"/>
                </a:cxn>
                <a:cxn ang="0">
                  <a:pos x="50296" y="58253"/>
                </a:cxn>
                <a:cxn ang="0">
                  <a:pos x="50296" y="58253"/>
                </a:cxn>
                <a:cxn ang="0">
                  <a:pos x="50295" y="58253"/>
                </a:cxn>
                <a:cxn ang="0">
                  <a:pos x="50296" y="58254"/>
                </a:cxn>
                <a:cxn ang="0">
                  <a:pos x="50296" y="5746"/>
                </a:cxn>
                <a:cxn ang="0">
                  <a:pos x="50295" y="5746"/>
                </a:cxn>
                <a:cxn ang="0">
                  <a:pos x="50296" y="5746"/>
                </a:cxn>
              </a:cxnLst>
              <a:rect l="T13" t="T15" r="T17" b="T19"/>
              <a:pathLst>
                <a:path w="64000" h="64000">
                  <a:moveTo>
                    <a:pt x="50296" y="5746"/>
                  </a:moveTo>
                  <a:cubicBezTo>
                    <a:pt x="58882" y="11730"/>
                    <a:pt x="64000" y="21534"/>
                    <a:pt x="64000" y="32000"/>
                  </a:cubicBezTo>
                  <a:cubicBezTo>
                    <a:pt x="64000" y="42465"/>
                    <a:pt x="58882" y="52269"/>
                    <a:pt x="50296" y="58253"/>
                  </a:cubicBezTo>
                  <a:cubicBezTo>
                    <a:pt x="50296" y="58253"/>
                    <a:pt x="50296" y="58253"/>
                    <a:pt x="50295" y="58253"/>
                  </a:cubicBezTo>
                  <a:lnTo>
                    <a:pt x="50296" y="58254"/>
                  </a:lnTo>
                  <a:lnTo>
                    <a:pt x="50296" y="5746"/>
                  </a:lnTo>
                  <a:lnTo>
                    <a:pt x="50295" y="5746"/>
                  </a:lnTo>
                  <a:cubicBezTo>
                    <a:pt x="50296" y="5746"/>
                    <a:pt x="50296" y="5746"/>
                    <a:pt x="50296" y="5746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 sz="2400">
                <a:latin typeface="Times New Roman" pitchFamily="18" charset="0"/>
              </a:endParaRPr>
            </a:p>
          </p:txBody>
        </p:sp>
        <p:sp>
          <p:nvSpPr>
            <p:cNvPr id="317444" name="AutoShape 4"/>
            <p:cNvSpPr>
              <a:spLocks noChangeArrowheads="1"/>
            </p:cNvSpPr>
            <p:nvPr/>
          </p:nvSpPr>
          <p:spPr bwMode="auto">
            <a:xfrm>
              <a:off x="-1528" y="0"/>
              <a:ext cx="1949" cy="1987"/>
            </a:xfrm>
            <a:custGeom>
              <a:avLst/>
              <a:gdLst>
                <a:gd name="G0" fmla="+- 18077 0 0"/>
                <a:gd name="G1" fmla="+- -30880 0 0"/>
                <a:gd name="G2" fmla="+- 32000 0 0"/>
                <a:gd name="T0" fmla="*/ 32000 32000  1"/>
                <a:gd name="T1" fmla="*/ G0 G0  1"/>
                <a:gd name="T2" fmla="+- 0 T0 T1"/>
                <a:gd name="T3" fmla="sqrt T2"/>
                <a:gd name="G3" fmla="*/ 32000 T3 32000"/>
                <a:gd name="T4" fmla="*/ 32000 32000  1"/>
                <a:gd name="T5" fmla="*/ G1 G1  1"/>
                <a:gd name="T6" fmla="+- 0 T4 T5"/>
                <a:gd name="T7" fmla="sqrt T6"/>
                <a:gd name="G4" fmla="*/ 32000 T7 32000"/>
                <a:gd name="T8" fmla="*/ 32000 32000  1"/>
                <a:gd name="T9" fmla="*/ G2 G2  1"/>
                <a:gd name="T10" fmla="+- 0 T8 T9"/>
                <a:gd name="T11" fmla="sqrt T10"/>
                <a:gd name="G5" fmla="*/ 32000 T11 32000"/>
                <a:gd name="G6" fmla="+- 0 0 G3"/>
                <a:gd name="G7" fmla="+- 0 0 G4"/>
                <a:gd name="G8" fmla="+- 0 0 G5"/>
                <a:gd name="G9" fmla="+- 0 G4 G0"/>
                <a:gd name="G10" fmla="?: G9 G4 G0"/>
                <a:gd name="G11" fmla="?: G9 G1 G6"/>
                <a:gd name="G12" fmla="+- 0 G5 G0"/>
                <a:gd name="G13" fmla="?: G12 G5 G0"/>
                <a:gd name="G14" fmla="?: G12 G2 G3"/>
                <a:gd name="G15" fmla="+- G11 0 1"/>
                <a:gd name="G16" fmla="+- G14 1 0"/>
                <a:gd name="G17" fmla="+- 0 G14 G3"/>
                <a:gd name="G18" fmla="?: G17 G8 G13"/>
                <a:gd name="G19" fmla="?: G17 G0 G13"/>
                <a:gd name="G20" fmla="?: G17 G3 G16"/>
                <a:gd name="G21" fmla="+- 0 G6 G11"/>
                <a:gd name="G22" fmla="?: G21 G7 G10"/>
                <a:gd name="G23" fmla="?: G21 G0 G10"/>
                <a:gd name="G24" fmla="?: G21 G6 G15"/>
                <a:gd name="G25" fmla="min G10 G13"/>
                <a:gd name="G26" fmla="max G8 G7"/>
                <a:gd name="G27" fmla="max G26 G0"/>
                <a:gd name="T12" fmla="+- 0 G27 -32000"/>
                <a:gd name="T13" fmla="*/ T12 w 64000"/>
                <a:gd name="T14" fmla="+- 0 G11 -32000"/>
                <a:gd name="T15" fmla="*/ G11 h 64000"/>
                <a:gd name="T16" fmla="+- 0 G25 -32000"/>
                <a:gd name="T17" fmla="*/ T16 w 64000"/>
                <a:gd name="T18" fmla="+- 0 G14 -32000"/>
                <a:gd name="T19" fmla="*/ G14 h 64000"/>
              </a:gdLst>
              <a:ahLst/>
              <a:cxnLst>
                <a:cxn ang="0">
                  <a:pos x="50077" y="5595"/>
                </a:cxn>
                <a:cxn ang="0">
                  <a:pos x="64000" y="32000"/>
                </a:cxn>
                <a:cxn ang="0">
                  <a:pos x="50077" y="58404"/>
                </a:cxn>
                <a:cxn ang="0">
                  <a:pos x="50077" y="58404"/>
                </a:cxn>
                <a:cxn ang="0">
                  <a:pos x="50076" y="58404"/>
                </a:cxn>
                <a:cxn ang="0">
                  <a:pos x="50077" y="58405"/>
                </a:cxn>
                <a:cxn ang="0">
                  <a:pos x="50077" y="5595"/>
                </a:cxn>
                <a:cxn ang="0">
                  <a:pos x="50076" y="5595"/>
                </a:cxn>
                <a:cxn ang="0">
                  <a:pos x="50077" y="5595"/>
                </a:cxn>
              </a:cxnLst>
              <a:rect l="T13" t="T15" r="T17" b="T19"/>
              <a:pathLst>
                <a:path w="64000" h="64000">
                  <a:moveTo>
                    <a:pt x="50077" y="5595"/>
                  </a:moveTo>
                  <a:cubicBezTo>
                    <a:pt x="58790" y="11560"/>
                    <a:pt x="64000" y="21440"/>
                    <a:pt x="64000" y="32000"/>
                  </a:cubicBezTo>
                  <a:cubicBezTo>
                    <a:pt x="64000" y="42559"/>
                    <a:pt x="58790" y="52439"/>
                    <a:pt x="50077" y="58404"/>
                  </a:cubicBezTo>
                  <a:cubicBezTo>
                    <a:pt x="50077" y="58404"/>
                    <a:pt x="50077" y="58404"/>
                    <a:pt x="50076" y="58404"/>
                  </a:cubicBezTo>
                  <a:lnTo>
                    <a:pt x="50077" y="58405"/>
                  </a:lnTo>
                  <a:lnTo>
                    <a:pt x="50077" y="5595"/>
                  </a:lnTo>
                  <a:lnTo>
                    <a:pt x="50076" y="5595"/>
                  </a:lnTo>
                  <a:cubicBezTo>
                    <a:pt x="50077" y="5595"/>
                    <a:pt x="50077" y="5595"/>
                    <a:pt x="50077" y="5595"/>
                  </a:cubicBezTo>
                  <a:close/>
                </a:path>
              </a:pathLst>
            </a:custGeom>
            <a:solidFill>
              <a:schemeClr val="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>
                <a:latin typeface="Arial" pitchFamily="34" charset="0"/>
              </a:endParaRPr>
            </a:p>
          </p:txBody>
        </p:sp>
        <p:sp>
          <p:nvSpPr>
            <p:cNvPr id="317445" name="Line 5"/>
            <p:cNvSpPr>
              <a:spLocks noChangeShapeType="1"/>
            </p:cNvSpPr>
            <p:nvPr/>
          </p:nvSpPr>
          <p:spPr bwMode="auto">
            <a:xfrm>
              <a:off x="864" y="960"/>
              <a:ext cx="460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</p:grpSp>
      <p:sp>
        <p:nvSpPr>
          <p:cNvPr id="3075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370013" y="301625"/>
            <a:ext cx="731361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3076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0013" y="1827213"/>
            <a:ext cx="7313612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317448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17449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smtClean="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17450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1536608E-F536-4858-AE46-E3242235609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¡"/>
        <a:defRPr sz="29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5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itchFamily="2" charset="2"/>
        <a:buChar char="¡"/>
        <a:defRPr sz="2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19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http://www.dressings.org/Dressings/images/actisorb-section.jpg" TargetMode="External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ci-medical.com/kci/france/therapieskci/vactherapy/pansements/pansementsvacadvanceddressings.htm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0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61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6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oleObject" Target="../embeddings/oleObject3.bin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6.jpeg"/><Relationship Id="rId4" Type="http://schemas.openxmlformats.org/officeDocument/2006/relationships/image" Target="../media/image75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jpe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.jpeg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76250"/>
            <a:ext cx="7918648" cy="1512590"/>
          </a:xfrm>
        </p:spPr>
        <p:txBody>
          <a:bodyPr/>
          <a:lstStyle/>
          <a:p>
            <a:pPr algn="ctr" eaLnBrk="1" hangingPunct="1"/>
            <a:r>
              <a:rPr lang="fr-FR" dirty="0" smtClean="0"/>
              <a:t>Prise en charge globale des plaies  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15616" y="5734050"/>
            <a:ext cx="7416823" cy="1123950"/>
          </a:xfrm>
        </p:spPr>
        <p:txBody>
          <a:bodyPr/>
          <a:lstStyle/>
          <a:p>
            <a:pPr algn="ctr" eaLnBrk="1" hangingPunct="1"/>
            <a:r>
              <a:rPr lang="fr-FR" sz="2000" dirty="0" smtClean="0">
                <a:latin typeface="Arial" pitchFamily="34" charset="0"/>
              </a:rPr>
              <a:t>Danièle Chaumier</a:t>
            </a:r>
          </a:p>
          <a:p>
            <a:pPr algn="ctr" eaLnBrk="1" hangingPunct="1"/>
            <a:r>
              <a:rPr lang="fr-FR" sz="2000" dirty="0" smtClean="0">
                <a:latin typeface="Arial" pitchFamily="34" charset="0"/>
              </a:rPr>
              <a:t>Infirmière stomathérapeute, Référente plaies </a:t>
            </a:r>
          </a:p>
          <a:p>
            <a:pPr algn="ctr" eaLnBrk="1" hangingPunct="1"/>
            <a:r>
              <a:rPr lang="fr-FR" sz="2000" dirty="0" smtClean="0">
                <a:latin typeface="Arial" pitchFamily="34" charset="0"/>
              </a:rPr>
              <a:t>AP-HP Sorbonne Université</a:t>
            </a:r>
            <a:r>
              <a:rPr lang="fr-FR" sz="2000" dirty="0" smtClean="0">
                <a:latin typeface="Arial" pitchFamily="34" charset="0"/>
              </a:rPr>
              <a:t>, </a:t>
            </a:r>
            <a:r>
              <a:rPr lang="fr-FR" sz="2000" dirty="0" smtClean="0">
                <a:latin typeface="Arial" pitchFamily="34" charset="0"/>
              </a:rPr>
              <a:t>site  Tenon</a:t>
            </a:r>
          </a:p>
        </p:txBody>
      </p:sp>
      <p:pic>
        <p:nvPicPr>
          <p:cNvPr id="5124" name="Picture 4" descr="ten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133600"/>
            <a:ext cx="4897438" cy="334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Espace réservé du contenu 1"/>
          <p:cNvSpPr>
            <a:spLocks noGrp="1"/>
          </p:cNvSpPr>
          <p:nvPr>
            <p:ph idx="1"/>
          </p:nvPr>
        </p:nvSpPr>
        <p:spPr>
          <a:xfrm>
            <a:off x="971600" y="1827213"/>
            <a:ext cx="7712025" cy="4114800"/>
          </a:xfrm>
        </p:spPr>
        <p:txBody>
          <a:bodyPr/>
          <a:lstStyle/>
          <a:p>
            <a:r>
              <a:rPr lang="fr-FR" sz="2800" dirty="0">
                <a:latin typeface="+mj-lt"/>
              </a:rPr>
              <a:t>Effraction de la barrière cutanée par un agent vulnérant </a:t>
            </a:r>
          </a:p>
          <a:p>
            <a:endParaRPr lang="fr-FR" sz="2800" dirty="0">
              <a:latin typeface="+mj-lt"/>
            </a:endParaRPr>
          </a:p>
          <a:p>
            <a:r>
              <a:rPr lang="fr-FR" sz="2800" dirty="0" smtClean="0">
                <a:latin typeface="+mj-lt"/>
              </a:rPr>
              <a:t>On distingue :</a:t>
            </a:r>
          </a:p>
          <a:p>
            <a:endParaRPr lang="fr-FR" sz="2800" dirty="0" smtClean="0">
              <a:latin typeface="+mj-lt"/>
            </a:endParaRPr>
          </a:p>
          <a:p>
            <a:pPr lvl="1"/>
            <a:r>
              <a:rPr lang="fr-FR" dirty="0">
                <a:latin typeface="+mj-lt"/>
              </a:rPr>
              <a:t>L</a:t>
            </a:r>
            <a:r>
              <a:rPr lang="fr-FR" dirty="0" smtClean="0">
                <a:latin typeface="+mj-lt"/>
              </a:rPr>
              <a:t>es plaies aigues</a:t>
            </a:r>
          </a:p>
          <a:p>
            <a:pPr lvl="1"/>
            <a:r>
              <a:rPr lang="fr-FR" dirty="0" smtClean="0">
                <a:latin typeface="+mj-lt"/>
              </a:rPr>
              <a:t>Les plaies chroniques</a:t>
            </a:r>
          </a:p>
          <a:p>
            <a:endParaRPr lang="fr-FR" dirty="0" smtClean="0">
              <a:latin typeface="+mj-lt"/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Définition d’une plaie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443168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04813"/>
            <a:ext cx="7772400" cy="576262"/>
          </a:xfrm>
        </p:spPr>
        <p:txBody>
          <a:bodyPr/>
          <a:lstStyle/>
          <a:p>
            <a:pPr eaLnBrk="1" hangingPunct="1"/>
            <a:r>
              <a:rPr lang="fr-FR" sz="2800" dirty="0" smtClean="0"/>
              <a:t>Les plaies aigues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575" y="1484784"/>
            <a:ext cx="7942337" cy="5373216"/>
          </a:xfrm>
        </p:spPr>
        <p:txBody>
          <a:bodyPr/>
          <a:lstStyle/>
          <a:p>
            <a:pPr eaLnBrk="1" hangingPunct="1"/>
            <a:r>
              <a:rPr lang="fr-FR" sz="2500" dirty="0" smtClean="0">
                <a:latin typeface="Arial" pitchFamily="34" charset="0"/>
                <a:cs typeface="Arial" pitchFamily="34" charset="0"/>
              </a:rPr>
              <a:t>Toutes  plaies d’apparition récente : </a:t>
            </a:r>
          </a:p>
          <a:p>
            <a:pPr lvl="1" eaLnBrk="1" hangingPunct="1"/>
            <a:r>
              <a:rPr lang="fr-FR" dirty="0">
                <a:latin typeface="Arial" pitchFamily="34" charset="0"/>
                <a:cs typeface="Arial" pitchFamily="34" charset="0"/>
              </a:rPr>
              <a:t>plaies 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chirurgicales</a:t>
            </a:r>
          </a:p>
          <a:p>
            <a:pPr lvl="2" eaLnBrk="1" hangingPunct="1"/>
            <a:r>
              <a:rPr lang="fr-FR" dirty="0" smtClean="0">
                <a:latin typeface="Arial" pitchFamily="34" charset="0"/>
                <a:cs typeface="Arial" pitchFamily="34" charset="0"/>
              </a:rPr>
              <a:t>propres </a:t>
            </a:r>
            <a:r>
              <a:rPr lang="fr-FR" dirty="0">
                <a:latin typeface="Arial" pitchFamily="34" charset="0"/>
                <a:cs typeface="Arial" pitchFamily="34" charset="0"/>
              </a:rPr>
              <a:t>suturées 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(fermées)</a:t>
            </a:r>
          </a:p>
          <a:p>
            <a:pPr lvl="2" eaLnBrk="1" hangingPunct="1"/>
            <a:r>
              <a:rPr lang="fr-FR" dirty="0">
                <a:latin typeface="Arial" pitchFamily="34" charset="0"/>
                <a:cs typeface="Arial" pitchFamily="34" charset="0"/>
              </a:rPr>
              <a:t>avec dispositif externe (fixateur, broches)</a:t>
            </a:r>
          </a:p>
          <a:p>
            <a:pPr lvl="2" eaLnBrk="1" hangingPunct="1"/>
            <a:r>
              <a:rPr lang="fr-FR" dirty="0">
                <a:latin typeface="Arial" pitchFamily="34" charset="0"/>
                <a:cs typeface="Arial" pitchFamily="34" charset="0"/>
              </a:rPr>
              <a:t>plaies ouvertes (drainages, méchages…)</a:t>
            </a:r>
          </a:p>
          <a:p>
            <a:pPr lvl="1" eaLnBrk="1" hangingPunct="1"/>
            <a:r>
              <a:rPr lang="fr-FR" sz="2500" dirty="0" smtClean="0">
                <a:latin typeface="Arial" pitchFamily="34" charset="0"/>
                <a:cs typeface="Arial" pitchFamily="34" charset="0"/>
              </a:rPr>
              <a:t>plaies aigues infectées (morsures) ou avec risque potentiel d’infection (brûlures)</a:t>
            </a:r>
          </a:p>
          <a:p>
            <a:pPr lvl="1" eaLnBrk="1" hangingPunct="1"/>
            <a:r>
              <a:rPr lang="fr-FR" sz="2500" dirty="0" smtClean="0">
                <a:latin typeface="Arial" pitchFamily="34" charset="0"/>
                <a:cs typeface="Arial" pitchFamily="34" charset="0"/>
              </a:rPr>
              <a:t>plaies traumatiques avec ou sans perte de substance</a:t>
            </a:r>
          </a:p>
          <a:p>
            <a:pPr lvl="1" eaLnBrk="1" hangingPunct="1"/>
            <a:r>
              <a:rPr lang="fr-FR" sz="2500" dirty="0" smtClean="0">
                <a:latin typeface="Arial" pitchFamily="34" charset="0"/>
                <a:cs typeface="Arial" pitchFamily="34" charset="0"/>
              </a:rPr>
              <a:t>piqûres d’insectes ou 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de végétaux</a:t>
            </a:r>
            <a:r>
              <a:rPr lang="fr-FR" sz="2500" dirty="0" smtClean="0">
                <a:latin typeface="Arial" pitchFamily="34" charset="0"/>
                <a:cs typeface="Arial" pitchFamily="34" charset="0"/>
              </a:rPr>
              <a:t> …………</a:t>
            </a:r>
          </a:p>
          <a:p>
            <a:pPr eaLnBrk="1" hangingPunct="1">
              <a:buFont typeface="Wingdings" pitchFamily="2" charset="2"/>
              <a:buNone/>
            </a:pPr>
            <a:endParaRPr lang="fr-FR" sz="250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fr-FR" sz="2500" dirty="0" smtClean="0"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fr-FR" sz="250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buFont typeface="Wingdings" pitchFamily="2" charset="2"/>
              <a:buChar char="Ø"/>
            </a:pPr>
            <a:endParaRPr lang="fr-FR" sz="25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370013" y="301625"/>
            <a:ext cx="7313612" cy="804863"/>
          </a:xfrm>
        </p:spPr>
        <p:txBody>
          <a:bodyPr/>
          <a:lstStyle/>
          <a:p>
            <a:pPr eaLnBrk="1" hangingPunct="1"/>
            <a:r>
              <a:rPr lang="fr-FR" sz="2800" dirty="0" smtClean="0"/>
              <a:t>Les plaies chroniques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584" y="1412875"/>
            <a:ext cx="8065591" cy="5040313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fr-FR" sz="2100" b="1" u="sng" dirty="0">
              <a:solidFill>
                <a:srgbClr val="66CCFF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Toutes plaies ayant une durée d’évolution &gt; à 3 semaines : </a:t>
            </a:r>
          </a:p>
          <a:p>
            <a:pPr lvl="1" eaLnBrk="1" hangingPunct="1">
              <a:lnSpc>
                <a:spcPct val="90000"/>
              </a:lnSpc>
            </a:pPr>
            <a:endParaRPr lang="fr-FR" sz="2400" dirty="0" smtClean="0">
              <a:latin typeface="Arial" pitchFamily="34" charset="0"/>
              <a:cs typeface="Arial" pitchFamily="34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Les </a:t>
            </a:r>
            <a:r>
              <a:rPr lang="fr-FR" sz="2400" dirty="0">
                <a:latin typeface="Arial" pitchFamily="34" charset="0"/>
                <a:cs typeface="Arial" pitchFamily="34" charset="0"/>
              </a:rPr>
              <a:t>ulcères</a:t>
            </a:r>
          </a:p>
          <a:p>
            <a:pPr lvl="1" eaLnBrk="1" hangingPunct="1">
              <a:lnSpc>
                <a:spcPct val="90000"/>
              </a:lnSpc>
            </a:pPr>
            <a:r>
              <a:rPr lang="fr-FR" sz="2400" dirty="0">
                <a:latin typeface="Arial" pitchFamily="34" charset="0"/>
                <a:cs typeface="Arial" pitchFamily="34" charset="0"/>
              </a:rPr>
              <a:t>Les escarres</a:t>
            </a:r>
          </a:p>
          <a:p>
            <a:pPr lvl="1" eaLnBrk="1" hangingPunct="1">
              <a:lnSpc>
                <a:spcPct val="90000"/>
              </a:lnSpc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Les plaies du diabétique</a:t>
            </a:r>
          </a:p>
          <a:p>
            <a:pPr lvl="1" eaLnBrk="1" hangingPunct="1">
              <a:lnSpc>
                <a:spcPct val="90000"/>
              </a:lnSpc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Les plaies cancéreuses</a:t>
            </a:r>
          </a:p>
          <a:p>
            <a:pPr lvl="1" eaLnBrk="1" hangingPunct="1">
              <a:lnSpc>
                <a:spcPct val="90000"/>
              </a:lnSpc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Les plaies opératoires compliquées</a:t>
            </a:r>
          </a:p>
          <a:p>
            <a:pPr lvl="1" eaLnBrk="1" hangingPunct="1">
              <a:lnSpc>
                <a:spcPct val="90000"/>
              </a:lnSpc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Les plaies traumatiques 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importantes ………</a:t>
            </a:r>
            <a:endParaRPr lang="fr-FR" sz="240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fr-FR" sz="240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90000"/>
              </a:lnSpc>
            </a:pPr>
            <a:endParaRPr lang="fr-FR" sz="210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90000"/>
              </a:lnSpc>
              <a:buClr>
                <a:schemeClr val="tx1"/>
              </a:buClr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Population vieillissante : plus de plaies (ulcères – escarres )</a:t>
            </a:r>
            <a:endParaRPr lang="fr-FR" sz="210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endParaRPr lang="fr-FR" sz="21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763688" y="1700808"/>
            <a:ext cx="6262464" cy="1799704"/>
          </a:xfrm>
        </p:spPr>
        <p:txBody>
          <a:bodyPr/>
          <a:lstStyle/>
          <a:p>
            <a:pPr eaLnBrk="1" hangingPunct="1"/>
            <a:r>
              <a:rPr lang="fr-FR" dirty="0" smtClean="0"/>
              <a:t>La cicatrisation des plaies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0"/>
            <a:ext cx="7772400" cy="980728"/>
          </a:xfrm>
        </p:spPr>
        <p:txBody>
          <a:bodyPr/>
          <a:lstStyle/>
          <a:p>
            <a:pPr eaLnBrk="1" hangingPunct="1"/>
            <a:r>
              <a:rPr lang="fr-FR" sz="2800" dirty="0" smtClean="0"/>
              <a:t>La cicatrisation « normale »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124744"/>
            <a:ext cx="8229600" cy="573325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fr-FR" sz="2500" dirty="0" smtClean="0">
                <a:solidFill>
                  <a:srgbClr val="FF9900"/>
                </a:solidFill>
                <a:latin typeface="Arial" pitchFamily="34" charset="0"/>
              </a:rPr>
              <a:t>4 phases</a:t>
            </a:r>
            <a:r>
              <a:rPr lang="fr-FR" sz="2500" dirty="0" smtClean="0">
                <a:latin typeface="Arial" pitchFamily="34" charset="0"/>
              </a:rPr>
              <a:t> :</a:t>
            </a:r>
          </a:p>
          <a:p>
            <a:pPr eaLnBrk="1" hangingPunct="1">
              <a:lnSpc>
                <a:spcPct val="90000"/>
              </a:lnSpc>
            </a:pPr>
            <a:r>
              <a:rPr lang="fr-FR" sz="2500" u="sng" dirty="0" smtClean="0">
                <a:latin typeface="Arial" pitchFamily="34" charset="0"/>
              </a:rPr>
              <a:t>Phase d’hémostase (</a:t>
            </a:r>
            <a:r>
              <a:rPr lang="fr-FR" sz="2500" dirty="0" smtClean="0">
                <a:latin typeface="Arial" pitchFamily="34" charset="0"/>
              </a:rPr>
              <a:t>pour les plaies aigues</a:t>
            </a:r>
            <a:r>
              <a:rPr lang="fr-FR" sz="2500" u="sng" dirty="0" smtClean="0">
                <a:latin typeface="Arial" pitchFamily="34" charset="0"/>
              </a:rPr>
              <a:t>)</a:t>
            </a:r>
            <a:r>
              <a:rPr lang="fr-FR" sz="2500" dirty="0" smtClean="0">
                <a:latin typeface="Arial" pitchFamily="34" charset="0"/>
              </a:rPr>
              <a:t> : 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fr-FR" sz="2500" dirty="0">
                <a:latin typeface="Arial" pitchFamily="34" charset="0"/>
              </a:rPr>
              <a:t> </a:t>
            </a:r>
            <a:r>
              <a:rPr lang="fr-FR" sz="2500" dirty="0" smtClean="0">
                <a:latin typeface="Arial" pitchFamily="34" charset="0"/>
              </a:rPr>
              <a:t>   formation d’un caillot qui relie les bords de la plaie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fr-FR" sz="2500" dirty="0" smtClean="0">
              <a:latin typeface="Arial" pitchFamily="34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fr-FR" sz="2500" u="sng" dirty="0" smtClean="0">
                <a:latin typeface="Arial" pitchFamily="34" charset="0"/>
              </a:rPr>
              <a:t>Phase inflammatoire, de détersion</a:t>
            </a:r>
            <a:r>
              <a:rPr lang="fr-FR" sz="2500" dirty="0" smtClean="0">
                <a:latin typeface="Arial" pitchFamily="34" charset="0"/>
              </a:rPr>
              <a:t> : 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fr-FR" sz="2500" dirty="0">
                <a:latin typeface="Arial" pitchFamily="34" charset="0"/>
              </a:rPr>
              <a:t> </a:t>
            </a:r>
            <a:r>
              <a:rPr lang="fr-FR" sz="2500" dirty="0" smtClean="0">
                <a:latin typeface="Arial" pitchFamily="34" charset="0"/>
              </a:rPr>
              <a:t>  élimination des tissus nécrosés et digestion des débris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fr-FR" sz="2500" dirty="0" smtClean="0">
              <a:latin typeface="Arial" pitchFamily="34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fr-FR" sz="2500" u="sng" dirty="0" smtClean="0">
                <a:latin typeface="Arial" pitchFamily="34" charset="0"/>
              </a:rPr>
              <a:t>Phase de granulation ou bourgeonnement</a:t>
            </a:r>
            <a:r>
              <a:rPr lang="fr-FR" sz="2500" dirty="0" smtClean="0">
                <a:latin typeface="Arial" pitchFamily="34" charset="0"/>
              </a:rPr>
              <a:t> : comblement de la perte de substance par un nouveau tissu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endParaRPr lang="fr-FR" sz="2500" dirty="0" smtClean="0">
              <a:latin typeface="Arial" pitchFamily="34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fr-FR" sz="2500" u="sng" dirty="0" smtClean="0">
                <a:latin typeface="Arial" pitchFamily="34" charset="0"/>
              </a:rPr>
              <a:t>Phase d’épithélialisation ou ré-</a:t>
            </a:r>
            <a:r>
              <a:rPr lang="fr-FR" sz="2500" u="sng" dirty="0" err="1" smtClean="0">
                <a:latin typeface="Arial" pitchFamily="34" charset="0"/>
              </a:rPr>
              <a:t>épidermisation</a:t>
            </a:r>
            <a:r>
              <a:rPr lang="fr-FR" sz="2500" dirty="0" smtClean="0">
                <a:latin typeface="Arial" pitchFamily="34" charset="0"/>
              </a:rPr>
              <a:t> :     phase de maturation cellulaire et de</a:t>
            </a:r>
            <a:r>
              <a:rPr lang="fr-FR" dirty="0" smtClean="0">
                <a:latin typeface="Arial" pitchFamily="34" charset="0"/>
              </a:rPr>
              <a:t> </a:t>
            </a:r>
            <a:r>
              <a:rPr lang="fr-FR" sz="2500" dirty="0" smtClean="0">
                <a:latin typeface="Arial" pitchFamily="34" charset="0"/>
              </a:rPr>
              <a:t>développement                        de la cicatrice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endParaRPr lang="fr-FR" sz="2500" dirty="0" smtClean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370013" y="301625"/>
            <a:ext cx="7313612" cy="442913"/>
          </a:xfrm>
        </p:spPr>
        <p:txBody>
          <a:bodyPr/>
          <a:lstStyle/>
          <a:p>
            <a:pPr eaLnBrk="1" hangingPunct="1"/>
            <a:r>
              <a:rPr lang="fr-FR" sz="2800" smtClean="0"/>
              <a:t>Les obstacles à la cicatrisation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773238"/>
            <a:ext cx="7772400" cy="47545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fr-FR" sz="2500" dirty="0" smtClean="0">
                <a:latin typeface="Arial" pitchFamily="34" charset="0"/>
              </a:rPr>
              <a:t>La dénutrition </a:t>
            </a:r>
          </a:p>
          <a:p>
            <a:pPr eaLnBrk="1" hangingPunct="1">
              <a:lnSpc>
                <a:spcPct val="90000"/>
              </a:lnSpc>
            </a:pPr>
            <a:r>
              <a:rPr lang="fr-FR" sz="2500" dirty="0" smtClean="0">
                <a:latin typeface="Arial" pitchFamily="34" charset="0"/>
              </a:rPr>
              <a:t>L’âge</a:t>
            </a:r>
          </a:p>
          <a:p>
            <a:pPr eaLnBrk="1" hangingPunct="1">
              <a:lnSpc>
                <a:spcPct val="90000"/>
              </a:lnSpc>
            </a:pPr>
            <a:r>
              <a:rPr lang="fr-FR" sz="2500" dirty="0" smtClean="0">
                <a:latin typeface="Arial" pitchFamily="34" charset="0"/>
              </a:rPr>
              <a:t>Le diabète </a:t>
            </a:r>
          </a:p>
          <a:p>
            <a:pPr eaLnBrk="1" hangingPunct="1">
              <a:lnSpc>
                <a:spcPct val="90000"/>
              </a:lnSpc>
            </a:pPr>
            <a:r>
              <a:rPr lang="fr-FR" sz="2500" dirty="0" smtClean="0">
                <a:latin typeface="Arial" pitchFamily="34" charset="0"/>
              </a:rPr>
              <a:t>L’obésité (</a:t>
            </a:r>
            <a:r>
              <a:rPr lang="fr-FR" sz="2500" dirty="0" smtClean="0">
                <a:latin typeface="Arial" pitchFamily="34" charset="0"/>
                <a:sym typeface="Wingdings" pitchFamily="2" charset="2"/>
              </a:rPr>
              <a:t> </a:t>
            </a:r>
            <a:r>
              <a:rPr lang="fr-FR" sz="2500" dirty="0" smtClean="0">
                <a:latin typeface="Arial" pitchFamily="34" charset="0"/>
              </a:rPr>
              <a:t>de la vascularisation du tissu adipeux)</a:t>
            </a:r>
          </a:p>
          <a:p>
            <a:pPr eaLnBrk="1" hangingPunct="1">
              <a:lnSpc>
                <a:spcPct val="90000"/>
              </a:lnSpc>
            </a:pPr>
            <a:r>
              <a:rPr lang="fr-FR" sz="2500" dirty="0" smtClean="0">
                <a:latin typeface="Arial" pitchFamily="34" charset="0"/>
              </a:rPr>
              <a:t>Le tabagisme (</a:t>
            </a:r>
            <a:r>
              <a:rPr lang="fr-FR" sz="2500" dirty="0" smtClean="0">
                <a:latin typeface="Arial" pitchFamily="34" charset="0"/>
                <a:sym typeface="Wingdings" pitchFamily="2" charset="2"/>
              </a:rPr>
              <a:t></a:t>
            </a:r>
            <a:r>
              <a:rPr lang="fr-FR" sz="2500" dirty="0" smtClean="0">
                <a:latin typeface="Arial" pitchFamily="34" charset="0"/>
              </a:rPr>
              <a:t> de l’oxygénation de la plaie)</a:t>
            </a:r>
          </a:p>
          <a:p>
            <a:pPr eaLnBrk="1" hangingPunct="1">
              <a:lnSpc>
                <a:spcPct val="90000"/>
              </a:lnSpc>
            </a:pPr>
            <a:r>
              <a:rPr lang="fr-FR" sz="2500" dirty="0" smtClean="0">
                <a:latin typeface="Arial" pitchFamily="34" charset="0"/>
              </a:rPr>
              <a:t>L’infection locale ou générale</a:t>
            </a:r>
          </a:p>
          <a:p>
            <a:pPr eaLnBrk="1" hangingPunct="1">
              <a:lnSpc>
                <a:spcPct val="90000"/>
              </a:lnSpc>
            </a:pPr>
            <a:r>
              <a:rPr lang="fr-FR" sz="2500" dirty="0" smtClean="0">
                <a:latin typeface="Arial" pitchFamily="34" charset="0"/>
              </a:rPr>
              <a:t>Certains traitements : corticoïdes, chimiothérapie, radiothérapie…</a:t>
            </a:r>
          </a:p>
          <a:p>
            <a:pPr eaLnBrk="1" hangingPunct="1">
              <a:lnSpc>
                <a:spcPct val="90000"/>
              </a:lnSpc>
            </a:pPr>
            <a:r>
              <a:rPr lang="fr-FR" sz="2500" dirty="0" smtClean="0">
                <a:latin typeface="Arial" pitchFamily="34" charset="0"/>
              </a:rPr>
              <a:t>Le stress (</a:t>
            </a:r>
            <a:r>
              <a:rPr lang="fr-FR" sz="2500" dirty="0" smtClean="0">
                <a:latin typeface="Arial" pitchFamily="34" charset="0"/>
                <a:sym typeface="Wingdings" pitchFamily="2" charset="2"/>
              </a:rPr>
              <a:t> du cortisol qui atténue la réaction inflammatoire)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2 types de cicatrisation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>
              <a:latin typeface="+mj-lt"/>
            </a:endParaRPr>
          </a:p>
          <a:p>
            <a:endParaRPr lang="fr-FR" dirty="0">
              <a:latin typeface="+mj-lt"/>
            </a:endParaRPr>
          </a:p>
          <a:p>
            <a:r>
              <a:rPr lang="fr-FR" dirty="0" smtClean="0">
                <a:latin typeface="+mj-lt"/>
              </a:rPr>
              <a:t>La cicatrisation de 1</a:t>
            </a:r>
            <a:r>
              <a:rPr lang="fr-FR" baseline="30000" dirty="0" smtClean="0">
                <a:latin typeface="+mj-lt"/>
              </a:rPr>
              <a:t>ère</a:t>
            </a:r>
            <a:r>
              <a:rPr lang="fr-FR" dirty="0" smtClean="0">
                <a:latin typeface="+mj-lt"/>
              </a:rPr>
              <a:t> intention</a:t>
            </a:r>
          </a:p>
          <a:p>
            <a:r>
              <a:rPr lang="fr-FR" dirty="0" smtClean="0">
                <a:latin typeface="+mj-lt"/>
              </a:rPr>
              <a:t>La cicatrisation de 2</a:t>
            </a:r>
            <a:r>
              <a:rPr lang="fr-FR" baseline="30000" dirty="0" smtClean="0">
                <a:latin typeface="+mj-lt"/>
              </a:rPr>
              <a:t>ème</a:t>
            </a:r>
            <a:r>
              <a:rPr lang="fr-FR" dirty="0" smtClean="0">
                <a:latin typeface="+mj-lt"/>
              </a:rPr>
              <a:t> intention</a:t>
            </a:r>
            <a:endParaRPr lang="fr-F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61478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Espace réservé du contenu 1"/>
          <p:cNvSpPr>
            <a:spLocks noGrp="1"/>
          </p:cNvSpPr>
          <p:nvPr>
            <p:ph idx="1"/>
          </p:nvPr>
        </p:nvSpPr>
        <p:spPr>
          <a:xfrm>
            <a:off x="990786" y="1865676"/>
            <a:ext cx="5434235" cy="41148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spcBef>
                <a:spcPct val="0"/>
              </a:spcBef>
              <a:buNone/>
            </a:pPr>
            <a:endParaRPr lang="fr-FR" sz="2800" dirty="0" smtClean="0">
              <a:solidFill>
                <a:schemeClr val="tx2"/>
              </a:solidFill>
              <a:cs typeface="Arial" charset="0"/>
            </a:endParaRPr>
          </a:p>
          <a:p>
            <a:pPr marL="342900" lvl="1" indent="-342900" eaLnBrk="1" hangingPunct="1">
              <a:buClr>
                <a:schemeClr val="tx2"/>
              </a:buClr>
              <a:buFont typeface="Wingdings" pitchFamily="2" charset="2"/>
              <a:buChar char="¡"/>
            </a:pPr>
            <a:r>
              <a:rPr lang="fr-FR" dirty="0" smtClean="0">
                <a:latin typeface="Arial" pitchFamily="34" charset="0"/>
              </a:rPr>
              <a:t>Pas </a:t>
            </a:r>
            <a:r>
              <a:rPr lang="fr-FR" dirty="0">
                <a:latin typeface="Arial" pitchFamily="34" charset="0"/>
              </a:rPr>
              <a:t>ou très peu de perte de substance (plaies </a:t>
            </a:r>
            <a:r>
              <a:rPr lang="fr-FR" dirty="0" smtClean="0">
                <a:latin typeface="Arial" pitchFamily="34" charset="0"/>
              </a:rPr>
              <a:t>chirurgicales)</a:t>
            </a:r>
            <a:endParaRPr lang="fr-FR" dirty="0">
              <a:latin typeface="Arial" pitchFamily="34" charset="0"/>
            </a:endParaRPr>
          </a:p>
          <a:p>
            <a:pPr eaLnBrk="1" hangingPunct="1"/>
            <a:endParaRPr lang="fr-FR" sz="2500" dirty="0" smtClean="0">
              <a:latin typeface="Arial" pitchFamily="34" charset="0"/>
            </a:endParaRPr>
          </a:p>
          <a:p>
            <a:pPr marL="342900" lvl="1" indent="-342900" eaLnBrk="1" hangingPunct="1">
              <a:buClr>
                <a:schemeClr val="tx2"/>
              </a:buClr>
              <a:buFont typeface="Wingdings" pitchFamily="2" charset="2"/>
              <a:buChar char="¡"/>
            </a:pPr>
            <a:endParaRPr lang="fr-FR" dirty="0" smtClean="0">
              <a:latin typeface="Arial" pitchFamily="34" charset="0"/>
            </a:endParaRPr>
          </a:p>
          <a:p>
            <a:pPr marL="342900" lvl="1" indent="-342900" eaLnBrk="1" hangingPunct="1">
              <a:buClr>
                <a:schemeClr val="tx2"/>
              </a:buClr>
              <a:buFont typeface="Wingdings" pitchFamily="2" charset="2"/>
              <a:buChar char="¡"/>
            </a:pPr>
            <a:r>
              <a:rPr lang="fr-FR" dirty="0" smtClean="0">
                <a:latin typeface="Arial" pitchFamily="34" charset="0"/>
              </a:rPr>
              <a:t>Suture possible</a:t>
            </a:r>
          </a:p>
          <a:p>
            <a:pPr marL="342900" lvl="1" indent="-342900" eaLnBrk="1" hangingPunct="1">
              <a:buClr>
                <a:schemeClr val="tx2"/>
              </a:buClr>
              <a:buFont typeface="Wingdings" pitchFamily="2" charset="2"/>
              <a:buChar char="¡"/>
            </a:pPr>
            <a:endParaRPr lang="fr-FR" dirty="0">
              <a:latin typeface="Arial" pitchFamily="34" charset="0"/>
            </a:endParaRPr>
          </a:p>
          <a:p>
            <a:pPr eaLnBrk="1" hangingPunct="1"/>
            <a:endParaRPr lang="fr-FR" sz="2500" dirty="0">
              <a:latin typeface="Arial" pitchFamily="34" charset="0"/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fr-FR" dirty="0" smtClean="0"/>
              <a:t>La  cicatrisation de 1</a:t>
            </a:r>
            <a:r>
              <a:rPr lang="fr-FR" baseline="30000" dirty="0" smtClean="0"/>
              <a:t>ère</a:t>
            </a:r>
            <a:r>
              <a:rPr lang="fr-FR" dirty="0" smtClean="0"/>
              <a:t> intention</a:t>
            </a:r>
            <a:endParaRPr lang="fr-FR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940152" y="3284984"/>
            <a:ext cx="2524125" cy="2232025"/>
          </a:xfrm>
          <a:prstGeom prst="rect">
            <a:avLst/>
          </a:prstGeom>
          <a:effectLst>
            <a:outerShdw dist="35921" dir="2700000" algn="ctr" rotWithShape="0">
              <a:schemeClr val="bg2"/>
            </a:outerShdw>
          </a:effectLst>
        </p:spPr>
      </p:pic>
      <p:sp>
        <p:nvSpPr>
          <p:cNvPr id="12293" name="Line 6"/>
          <p:cNvSpPr>
            <a:spLocks noChangeShapeType="1"/>
          </p:cNvSpPr>
          <p:nvPr/>
        </p:nvSpPr>
        <p:spPr bwMode="auto">
          <a:xfrm flipV="1">
            <a:off x="3995936" y="3717032"/>
            <a:ext cx="3206278" cy="683964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40290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Espace réservé du contenu 1"/>
          <p:cNvSpPr>
            <a:spLocks noGrp="1"/>
          </p:cNvSpPr>
          <p:nvPr>
            <p:ph idx="1"/>
          </p:nvPr>
        </p:nvSpPr>
        <p:spPr>
          <a:xfrm>
            <a:off x="457200" y="1481138"/>
            <a:ext cx="6130925" cy="4525962"/>
          </a:xfrm>
        </p:spPr>
        <p:txBody>
          <a:bodyPr/>
          <a:lstStyle/>
          <a:p>
            <a:endParaRPr lang="fr-FR" dirty="0" smtClean="0"/>
          </a:p>
          <a:p>
            <a:r>
              <a:rPr lang="fr-FR" dirty="0" smtClean="0">
                <a:latin typeface="+mj-lt"/>
              </a:rPr>
              <a:t>Il faut impérativement avoir :</a:t>
            </a:r>
          </a:p>
          <a:p>
            <a:pPr lvl="1"/>
            <a:r>
              <a:rPr lang="fr-FR" dirty="0" smtClean="0">
                <a:latin typeface="+mj-lt"/>
              </a:rPr>
              <a:t>Un parage chirurgical modéré</a:t>
            </a:r>
          </a:p>
          <a:p>
            <a:pPr lvl="1"/>
            <a:r>
              <a:rPr lang="fr-FR" dirty="0" smtClean="0">
                <a:latin typeface="+mj-lt"/>
              </a:rPr>
              <a:t>Une absence de contamination bactériologique (nettoyage minutieux),</a:t>
            </a:r>
          </a:p>
          <a:p>
            <a:pPr lvl="1"/>
            <a:r>
              <a:rPr lang="fr-FR" dirty="0" smtClean="0">
                <a:latin typeface="+mj-lt"/>
              </a:rPr>
              <a:t>Une bonne hémostase</a:t>
            </a:r>
          </a:p>
          <a:p>
            <a:pPr lvl="1"/>
            <a:r>
              <a:rPr lang="fr-FR" dirty="0" smtClean="0">
                <a:latin typeface="+mj-lt"/>
              </a:rPr>
              <a:t>Un affrontement bord à bord des berges de la plaie en évitant dénivellation et décalage</a:t>
            </a:r>
          </a:p>
          <a:p>
            <a:endParaRPr lang="fr-FR" dirty="0" smtClean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Cicatrisation de 1</a:t>
            </a:r>
            <a:r>
              <a:rPr lang="fr-FR" baseline="30000" dirty="0" smtClean="0"/>
              <a:t>ère</a:t>
            </a:r>
            <a:r>
              <a:rPr lang="fr-FR" dirty="0" smtClean="0"/>
              <a:t> intention</a:t>
            </a:r>
            <a:endParaRPr lang="fr-FR" dirty="0"/>
          </a:p>
        </p:txBody>
      </p:sp>
      <p:pic>
        <p:nvPicPr>
          <p:cNvPr id="13316" name="Espace réservé du contenu 6" descr="C:\Users\Paule\AppData\Local\Microsoft\Windows\Temporary Internet Files\Content.Word\DSCN0658.jpg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2729459"/>
            <a:ext cx="2089150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7578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476250"/>
            <a:ext cx="7772400" cy="792163"/>
          </a:xfrm>
        </p:spPr>
        <p:txBody>
          <a:bodyPr/>
          <a:lstStyle/>
          <a:p>
            <a:pPr eaLnBrk="1" hangingPunct="1"/>
            <a:r>
              <a:rPr lang="fr-FR" sz="3200" smtClean="0"/>
              <a:t>La cicatrisation de 1ère intention</a:t>
            </a:r>
            <a:br>
              <a:rPr lang="fr-FR" sz="3200" smtClean="0"/>
            </a:br>
            <a:r>
              <a:rPr lang="fr-FR" sz="3200" smtClean="0"/>
              <a:t>(plaies aigues)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1700213"/>
            <a:ext cx="7772400" cy="45434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Fermeture de la plaie par : </a:t>
            </a:r>
          </a:p>
          <a:p>
            <a:pPr lvl="2" eaLnBrk="1" hangingPunct="1">
              <a:lnSpc>
                <a:spcPct val="90000"/>
              </a:lnSpc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fils (points séparés, surjets …)</a:t>
            </a:r>
          </a:p>
          <a:p>
            <a:pPr lvl="2" eaLnBrk="1" hangingPunct="1">
              <a:lnSpc>
                <a:spcPct val="90000"/>
              </a:lnSpc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agrafes</a:t>
            </a:r>
          </a:p>
          <a:p>
            <a:pPr lvl="2" eaLnBrk="1" hangingPunct="1">
              <a:lnSpc>
                <a:spcPct val="90000"/>
              </a:lnSpc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fils et agrafes</a:t>
            </a:r>
          </a:p>
          <a:p>
            <a:pPr lvl="2" eaLnBrk="1" hangingPunct="1">
              <a:lnSpc>
                <a:spcPct val="90000"/>
              </a:lnSpc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Sutures adhésives</a:t>
            </a:r>
          </a:p>
          <a:p>
            <a:pPr eaLnBrk="1" hangingPunct="1">
              <a:lnSpc>
                <a:spcPct val="90000"/>
              </a:lnSpc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Traitement de la plaie :</a:t>
            </a:r>
          </a:p>
          <a:p>
            <a:pPr lvl="2" eaLnBrk="1" hangingPunct="1">
              <a:lnSpc>
                <a:spcPct val="90000"/>
              </a:lnSpc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nettoyage par sérum physiologique, antiseptiques …  selon protocole en vigueur dans service et selon caractère septique ou non  de la plaie</a:t>
            </a:r>
          </a:p>
          <a:p>
            <a:pPr lvl="2" eaLnBrk="1" hangingPunct="1">
              <a:lnSpc>
                <a:spcPct val="90000"/>
              </a:lnSpc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pansement simple de protection et la laisser à l’air très vite</a:t>
            </a:r>
          </a:p>
          <a:p>
            <a:pPr eaLnBrk="1" hangingPunct="1">
              <a:lnSpc>
                <a:spcPct val="90000"/>
              </a:lnSpc>
            </a:pPr>
            <a:endParaRPr lang="fr-FR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fr-FR" sz="2500" dirty="0">
                <a:latin typeface="Arial" pitchFamily="34" charset="0"/>
              </a:rPr>
              <a:t>Perte de substance importante impossible à fermer chirurgicalement</a:t>
            </a:r>
          </a:p>
          <a:p>
            <a:pPr eaLnBrk="1" hangingPunct="1"/>
            <a:endParaRPr lang="fr-FR" sz="2800" b="1" dirty="0" smtClean="0">
              <a:latin typeface="+mj-lt"/>
            </a:endParaRPr>
          </a:p>
          <a:p>
            <a:pPr eaLnBrk="1" hangingPunct="1"/>
            <a:endParaRPr lang="fr-FR" sz="2800" b="1" dirty="0" smtClean="0">
              <a:latin typeface="+mj-lt"/>
            </a:endParaRPr>
          </a:p>
          <a:p>
            <a:pPr eaLnBrk="1" hangingPunct="1"/>
            <a:endParaRPr lang="fr-FR" sz="2800" b="1" dirty="0" smtClean="0"/>
          </a:p>
          <a:p>
            <a:pPr eaLnBrk="1" hangingPunct="1"/>
            <a:endParaRPr lang="fr-FR" sz="2800" b="1" dirty="0" smtClean="0"/>
          </a:p>
          <a:p>
            <a:pPr eaLnBrk="1" hangingPunct="1"/>
            <a:endParaRPr lang="fr-FR" sz="2800" b="1" dirty="0" smtClean="0"/>
          </a:p>
          <a:p>
            <a:pPr eaLnBrk="1" hangingPunct="1"/>
            <a:r>
              <a:rPr lang="fr-FR" sz="2500" dirty="0" smtClean="0">
                <a:latin typeface="Arial" pitchFamily="34" charset="0"/>
              </a:rPr>
              <a:t>Incision </a:t>
            </a:r>
            <a:r>
              <a:rPr lang="fr-FR" sz="2500" dirty="0">
                <a:latin typeface="Arial" pitchFamily="34" charset="0"/>
              </a:rPr>
              <a:t>laissée ouverte 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fr-FR" dirty="0" smtClean="0"/>
              <a:t>La cicatrisation de 2</a:t>
            </a:r>
            <a:r>
              <a:rPr lang="fr-FR" baseline="30000" dirty="0" smtClean="0"/>
              <a:t>ème</a:t>
            </a:r>
            <a:r>
              <a:rPr lang="fr-FR" dirty="0" smtClean="0"/>
              <a:t> intention = cicatrisation dirigée</a:t>
            </a:r>
            <a:endParaRPr lang="fr-FR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 t="9211"/>
          <a:stretch>
            <a:fillRect/>
          </a:stretch>
        </p:blipFill>
        <p:spPr>
          <a:xfrm>
            <a:off x="5580063" y="3500438"/>
            <a:ext cx="2487612" cy="2130425"/>
          </a:xfrm>
          <a:prstGeom prst="rect">
            <a:avLst/>
          </a:prstGeom>
          <a:effectLst>
            <a:outerShdw dist="35921" dir="2700000" algn="ctr" rotWithShape="0">
              <a:schemeClr val="bg2"/>
            </a:outerShdw>
          </a:effectLst>
        </p:spPr>
      </p:pic>
      <p:sp>
        <p:nvSpPr>
          <p:cNvPr id="14341" name="Line 7"/>
          <p:cNvSpPr>
            <a:spLocks noChangeShapeType="1"/>
          </p:cNvSpPr>
          <p:nvPr/>
        </p:nvSpPr>
        <p:spPr bwMode="auto">
          <a:xfrm>
            <a:off x="6156176" y="2996952"/>
            <a:ext cx="367614" cy="1368425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73298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dirty="0" smtClean="0"/>
              <a:t>La cicatrisation dirigée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fr-FR" dirty="0" smtClean="0"/>
              <a:t>Va concerner : </a:t>
            </a:r>
          </a:p>
          <a:p>
            <a:pPr eaLnBrk="1" hangingPunct="1"/>
            <a:r>
              <a:rPr lang="fr-FR" dirty="0" smtClean="0">
                <a:latin typeface="Arial" pitchFamily="34" charset="0"/>
                <a:cs typeface="Arial" pitchFamily="34" charset="0"/>
              </a:rPr>
              <a:t>Les plaies aigues avec perte de substance importante (plaies traumatiques …..)</a:t>
            </a:r>
          </a:p>
          <a:p>
            <a:pPr eaLnBrk="1" hangingPunct="1"/>
            <a:r>
              <a:rPr lang="fr-FR" dirty="0" smtClean="0">
                <a:latin typeface="Arial" pitchFamily="34" charset="0"/>
                <a:cs typeface="Arial" pitchFamily="34" charset="0"/>
              </a:rPr>
              <a:t>Les plaies aigues avec désunion importante</a:t>
            </a:r>
          </a:p>
          <a:p>
            <a:pPr eaLnBrk="1" hangingPunct="1"/>
            <a:r>
              <a:rPr lang="fr-FR" dirty="0" smtClean="0">
                <a:latin typeface="Arial" pitchFamily="34" charset="0"/>
                <a:cs typeface="Arial" pitchFamily="34" charset="0"/>
              </a:rPr>
              <a:t>Les plaies aigues septiques</a:t>
            </a:r>
          </a:p>
          <a:p>
            <a:pPr eaLnBrk="1" hangingPunct="1"/>
            <a:r>
              <a:rPr lang="fr-FR" dirty="0" smtClean="0">
                <a:latin typeface="Arial" pitchFamily="34" charset="0"/>
                <a:cs typeface="Arial" pitchFamily="34" charset="0"/>
              </a:rPr>
              <a:t>Les plaies chroniques …………..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604448" cy="11430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fr-FR" sz="3200" dirty="0" smtClean="0"/>
              <a:t>Cicatrisation dirigée (de 2</a:t>
            </a:r>
            <a:r>
              <a:rPr lang="fr-FR" sz="3200" baseline="30000" dirty="0" smtClean="0"/>
              <a:t>ème</a:t>
            </a:r>
            <a:r>
              <a:rPr lang="fr-FR" sz="3200" dirty="0" smtClean="0"/>
              <a:t> intention ): incisions ouvertes avec perte de substance</a:t>
            </a:r>
            <a:endParaRPr lang="fr-FR" sz="3200" dirty="0"/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6389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6390" name="Picture 52" descr="IMG_015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41291" y="1916832"/>
            <a:ext cx="3089275" cy="2316163"/>
          </a:xfrm>
          <a:noFill/>
        </p:spPr>
      </p:pic>
      <p:pic>
        <p:nvPicPr>
          <p:cNvPr id="16391" name="Picture 139" descr="IMG_017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25"/>
          <a:stretch>
            <a:fillRect/>
          </a:stretch>
        </p:blipFill>
        <p:spPr bwMode="auto">
          <a:xfrm>
            <a:off x="2915816" y="4509120"/>
            <a:ext cx="2879725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2" name="Picture 6" descr="C:\Documents and Settings\Moisan\Mes documents\Mes images\plaies\plaies 07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00" t="27777" r="32001" b="12962"/>
          <a:stretch>
            <a:fillRect/>
          </a:stretch>
        </p:blipFill>
        <p:spPr bwMode="auto">
          <a:xfrm>
            <a:off x="6156176" y="2492896"/>
            <a:ext cx="2824138" cy="346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3" name="Picture 7" descr="C:\Documents and Settings\Moisan\Mes documents\Mes images\Diff. plaies\IMG_140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001" y="3356992"/>
            <a:ext cx="2390775" cy="318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2242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404813"/>
            <a:ext cx="7772400" cy="1143000"/>
          </a:xfrm>
        </p:spPr>
        <p:txBody>
          <a:bodyPr/>
          <a:lstStyle/>
          <a:p>
            <a:pPr eaLnBrk="1" hangingPunct="1"/>
            <a:r>
              <a:rPr lang="fr-FR" dirty="0"/>
              <a:t>Le traitement de la plaie chronique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44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3 composantes : </a:t>
            </a:r>
          </a:p>
          <a:p>
            <a:pPr eaLnBrk="1" hangingPunct="1">
              <a:lnSpc>
                <a:spcPct val="90000"/>
              </a:lnSpc>
            </a:pPr>
            <a:r>
              <a:rPr lang="fr-FR" u="sng" dirty="0" smtClean="0">
                <a:solidFill>
                  <a:srgbClr val="66CCFF"/>
                </a:solidFill>
                <a:latin typeface="Arial" pitchFamily="34" charset="0"/>
                <a:cs typeface="Arial" pitchFamily="34" charset="0"/>
              </a:rPr>
              <a:t>Traitement de la cause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           si la cause ne peut être levée, la plaie ne pourra pas cicatriser : traitement général</a:t>
            </a:r>
          </a:p>
          <a:p>
            <a:pPr eaLnBrk="1" hangingPunct="1">
              <a:lnSpc>
                <a:spcPct val="90000"/>
              </a:lnSpc>
            </a:pPr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fr-FR" u="sng" dirty="0" smtClean="0">
                <a:solidFill>
                  <a:srgbClr val="66CCFF"/>
                </a:solidFill>
                <a:latin typeface="Arial" pitchFamily="34" charset="0"/>
                <a:cs typeface="Arial" pitchFamily="34" charset="0"/>
              </a:rPr>
              <a:t>Evaluation de la plaie</a:t>
            </a:r>
          </a:p>
          <a:p>
            <a:pPr eaLnBrk="1" hangingPunct="1">
              <a:lnSpc>
                <a:spcPct val="90000"/>
              </a:lnSpc>
            </a:pPr>
            <a:endParaRPr lang="fr-FR" u="sng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fr-FR" u="sng" dirty="0" smtClean="0">
                <a:solidFill>
                  <a:srgbClr val="66CCFF"/>
                </a:solidFill>
                <a:latin typeface="Arial" pitchFamily="34" charset="0"/>
                <a:cs typeface="Arial" pitchFamily="34" charset="0"/>
              </a:rPr>
              <a:t>Traitement local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 (pansement) après l’évaluation initiale</a:t>
            </a:r>
          </a:p>
        </p:txBody>
      </p:sp>
      <p:sp>
        <p:nvSpPr>
          <p:cNvPr id="21508" name="Line 4"/>
          <p:cNvSpPr>
            <a:spLocks noChangeShapeType="1"/>
          </p:cNvSpPr>
          <p:nvPr/>
        </p:nvSpPr>
        <p:spPr bwMode="auto">
          <a:xfrm>
            <a:off x="4787900" y="2349500"/>
            <a:ext cx="86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827584" y="620688"/>
            <a:ext cx="8640960" cy="720080"/>
          </a:xfrm>
        </p:spPr>
        <p:txBody>
          <a:bodyPr/>
          <a:lstStyle/>
          <a:p>
            <a:pPr eaLnBrk="1" hangingPunct="1"/>
            <a:r>
              <a:rPr lang="fr-FR" sz="3200" dirty="0"/>
              <a:t>Etiologie des différentes plaies chroniques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557338"/>
            <a:ext cx="8229600" cy="4546600"/>
          </a:xfrm>
        </p:spPr>
        <p:txBody>
          <a:bodyPr/>
          <a:lstStyle/>
          <a:p>
            <a:pPr marL="609600" indent="-609600" eaLnBrk="1" hangingPunct="1">
              <a:buFont typeface="Wingdings" pitchFamily="2" charset="2"/>
              <a:buChar char="Ø"/>
            </a:pPr>
            <a:endParaRPr lang="fr-FR" sz="2500" dirty="0" smtClean="0"/>
          </a:p>
          <a:p>
            <a:pPr eaLnBrk="1" hangingPunct="1"/>
            <a:r>
              <a:rPr lang="fr-FR" sz="2500" dirty="0" smtClean="0">
                <a:solidFill>
                  <a:srgbClr val="66CCFF"/>
                </a:solidFill>
                <a:latin typeface="Arial" pitchFamily="34" charset="0"/>
                <a:cs typeface="Arial" pitchFamily="34" charset="0"/>
              </a:rPr>
              <a:t>Escarre =</a:t>
            </a:r>
            <a:r>
              <a:rPr lang="fr-FR" sz="2500" dirty="0" smtClean="0">
                <a:latin typeface="Arial" pitchFamily="34" charset="0"/>
                <a:cs typeface="Arial" pitchFamily="34" charset="0"/>
              </a:rPr>
              <a:t> plaie de pression</a:t>
            </a:r>
          </a:p>
          <a:p>
            <a:pPr eaLnBrk="1" hangingPunct="1"/>
            <a:r>
              <a:rPr lang="fr-FR" sz="2500" dirty="0" smtClean="0">
                <a:solidFill>
                  <a:srgbClr val="66CCFF"/>
                </a:solidFill>
                <a:latin typeface="Arial" pitchFamily="34" charset="0"/>
                <a:cs typeface="Arial" pitchFamily="34" charset="0"/>
              </a:rPr>
              <a:t>Ulcère =</a:t>
            </a:r>
            <a:r>
              <a:rPr lang="fr-FR" sz="2500" dirty="0" smtClean="0">
                <a:latin typeface="Arial" pitchFamily="34" charset="0"/>
                <a:cs typeface="Arial" pitchFamily="34" charset="0"/>
              </a:rPr>
              <a:t> plaie d’origine </a:t>
            </a:r>
            <a:r>
              <a:rPr lang="fr-FR" sz="2500" dirty="0" smtClean="0">
                <a:latin typeface="Arial" pitchFamily="34" charset="0"/>
                <a:cs typeface="Arial" pitchFamily="34" charset="0"/>
              </a:rPr>
              <a:t>vasculaire pour la majorité </a:t>
            </a:r>
            <a:r>
              <a:rPr lang="fr-FR" sz="2500" dirty="0" smtClean="0">
                <a:latin typeface="Arial" pitchFamily="34" charset="0"/>
                <a:cs typeface="Arial" pitchFamily="34" charset="0"/>
              </a:rPr>
              <a:t>(insuffisance veineuse, artérielle ou mixte)</a:t>
            </a:r>
          </a:p>
          <a:p>
            <a:pPr eaLnBrk="1" hangingPunct="1"/>
            <a:r>
              <a:rPr lang="fr-FR" sz="2500" dirty="0" smtClean="0">
                <a:solidFill>
                  <a:srgbClr val="66CCFF"/>
                </a:solidFill>
                <a:latin typeface="Arial" pitchFamily="34" charset="0"/>
                <a:cs typeface="Arial" pitchFamily="34" charset="0"/>
              </a:rPr>
              <a:t>Plaie du pied diabétique =</a:t>
            </a:r>
            <a:r>
              <a:rPr lang="fr-FR" sz="2500" dirty="0" smtClean="0">
                <a:latin typeface="Arial" pitchFamily="34" charset="0"/>
                <a:cs typeface="Arial" pitchFamily="34" charset="0"/>
              </a:rPr>
              <a:t> conséquence directe d’un diabète mal équilibré</a:t>
            </a:r>
          </a:p>
          <a:p>
            <a:pPr eaLnBrk="1" hangingPunct="1"/>
            <a:r>
              <a:rPr lang="fr-FR" sz="2500" dirty="0" smtClean="0">
                <a:solidFill>
                  <a:srgbClr val="66CCFF"/>
                </a:solidFill>
                <a:latin typeface="Arial" pitchFamily="34" charset="0"/>
                <a:cs typeface="Arial" pitchFamily="34" charset="0"/>
              </a:rPr>
              <a:t>Plaie cancéreuse =</a:t>
            </a:r>
            <a:r>
              <a:rPr lang="fr-FR" sz="2500" dirty="0" smtClean="0">
                <a:latin typeface="Arial" pitchFamily="34" charset="0"/>
                <a:cs typeface="Arial" pitchFamily="34" charset="0"/>
              </a:rPr>
              <a:t> soit primitive, soit métastatique</a:t>
            </a: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fr-FR" sz="2500" dirty="0" smtClean="0">
                <a:latin typeface="Arial" pitchFamily="34" charset="0"/>
                <a:cs typeface="Arial" pitchFamily="34" charset="0"/>
              </a:rPr>
              <a:t>             Etiologies différentes mais le principe de </a:t>
            </a: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fr-FR" sz="2500" dirty="0" smtClean="0">
                <a:latin typeface="Arial" pitchFamily="34" charset="0"/>
                <a:cs typeface="Arial" pitchFamily="34" charset="0"/>
              </a:rPr>
              <a:t>             prise en charge reste le même</a:t>
            </a:r>
          </a:p>
          <a:p>
            <a:pPr marL="609600" indent="-609600" eaLnBrk="1" hangingPunct="1">
              <a:buFont typeface="Wingdings" pitchFamily="2" charset="2"/>
              <a:buNone/>
            </a:pPr>
            <a:endParaRPr lang="fr-FR" sz="25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532" name="Line 4"/>
          <p:cNvSpPr>
            <a:spLocks noChangeShapeType="1"/>
          </p:cNvSpPr>
          <p:nvPr/>
        </p:nvSpPr>
        <p:spPr bwMode="auto">
          <a:xfrm>
            <a:off x="611187" y="4869160"/>
            <a:ext cx="8651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IMG_012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6925" y="0"/>
            <a:ext cx="4537075" cy="340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Picture 3" descr="IMG_003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464050" cy="3348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Picture 4" descr="IMG_006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671888"/>
            <a:ext cx="4248150" cy="318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Picture 5" descr="IMG_018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0" t="7071"/>
          <a:stretch>
            <a:fillRect/>
          </a:stretch>
        </p:blipFill>
        <p:spPr bwMode="auto">
          <a:xfrm>
            <a:off x="4895850" y="3644900"/>
            <a:ext cx="4248150" cy="321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3276600" y="2997200"/>
            <a:ext cx="11350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>
                <a:latin typeface="Arial" pitchFamily="34" charset="0"/>
                <a:cs typeface="Arial" pitchFamily="34" charset="0"/>
              </a:rPr>
              <a:t>escarre</a:t>
            </a:r>
          </a:p>
        </p:txBody>
      </p:sp>
      <p:sp>
        <p:nvSpPr>
          <p:cNvPr id="23559" name="Text Box 7"/>
          <p:cNvSpPr txBox="1">
            <a:spLocks noChangeArrowheads="1"/>
          </p:cNvSpPr>
          <p:nvPr/>
        </p:nvSpPr>
        <p:spPr bwMode="auto">
          <a:xfrm>
            <a:off x="6804025" y="2708275"/>
            <a:ext cx="18716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>
                <a:latin typeface="Arial" pitchFamily="34" charset="0"/>
                <a:cs typeface="Arial" pitchFamily="34" charset="0"/>
              </a:rPr>
              <a:t>ulcère</a:t>
            </a:r>
            <a:r>
              <a:rPr lang="fr-FR">
                <a:latin typeface="Garamond" pitchFamily="18" charset="0"/>
              </a:rPr>
              <a:t> </a:t>
            </a:r>
            <a:r>
              <a:rPr lang="fr-FR">
                <a:latin typeface="Arial" pitchFamily="34" charset="0"/>
                <a:cs typeface="Arial" pitchFamily="34" charset="0"/>
              </a:rPr>
              <a:t>veineux</a:t>
            </a:r>
          </a:p>
        </p:txBody>
      </p:sp>
      <p:sp>
        <p:nvSpPr>
          <p:cNvPr id="23560" name="Text Box 8"/>
          <p:cNvSpPr txBox="1">
            <a:spLocks noChangeArrowheads="1"/>
          </p:cNvSpPr>
          <p:nvPr/>
        </p:nvSpPr>
        <p:spPr bwMode="auto">
          <a:xfrm>
            <a:off x="1835150" y="6308725"/>
            <a:ext cx="26654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fr-FR">
                <a:latin typeface="Arial" pitchFamily="34" charset="0"/>
                <a:cs typeface="Arial" pitchFamily="34" charset="0"/>
              </a:rPr>
              <a:t>mal perforant plantaire</a:t>
            </a:r>
          </a:p>
        </p:txBody>
      </p:sp>
      <p:sp>
        <p:nvSpPr>
          <p:cNvPr id="23561" name="Text Box 9"/>
          <p:cNvSpPr txBox="1">
            <a:spLocks noChangeArrowheads="1"/>
          </p:cNvSpPr>
          <p:nvPr/>
        </p:nvSpPr>
        <p:spPr bwMode="auto">
          <a:xfrm>
            <a:off x="5487988" y="6256338"/>
            <a:ext cx="19748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fr-FR">
                <a:latin typeface="Arial" pitchFamily="34" charset="0"/>
                <a:cs typeface="Arial" pitchFamily="34" charset="0"/>
              </a:rPr>
              <a:t>plaie cancéreuse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333375"/>
            <a:ext cx="7772400" cy="866775"/>
          </a:xfrm>
        </p:spPr>
        <p:txBody>
          <a:bodyPr/>
          <a:lstStyle/>
          <a:p>
            <a:pPr eaLnBrk="1" hangingPunct="1"/>
            <a:r>
              <a:rPr lang="fr-FR" sz="2800" dirty="0" smtClean="0"/>
              <a:t>Le traitement général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84313"/>
            <a:ext cx="8229600" cy="4535487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</a:pPr>
            <a:r>
              <a:rPr lang="fr-FR" sz="2400" b="1" u="sng" dirty="0" smtClean="0">
                <a:solidFill>
                  <a:srgbClr val="66CCFF"/>
                </a:solidFill>
                <a:latin typeface="Arial" pitchFamily="34" charset="0"/>
                <a:cs typeface="Arial" pitchFamily="34" charset="0"/>
              </a:rPr>
              <a:t>Escarres :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>
                <a:latin typeface="Arial" pitchFamily="34" charset="0"/>
                <a:cs typeface="Arial" pitchFamily="34" charset="0"/>
              </a:rPr>
              <a:t>lever l’appui + mesures de prévention</a:t>
            </a:r>
          </a:p>
          <a:p>
            <a:pPr marL="609600" indent="-609600" eaLnBrk="1" hangingPunct="1">
              <a:lnSpc>
                <a:spcPct val="90000"/>
              </a:lnSpc>
            </a:pPr>
            <a:endParaRPr lang="fr-FR" sz="2400" dirty="0">
              <a:latin typeface="Arial" pitchFamily="34" charset="0"/>
              <a:cs typeface="Arial" pitchFamily="34" charset="0"/>
            </a:endParaRPr>
          </a:p>
          <a:p>
            <a:pPr marL="609600" indent="-609600" eaLnBrk="1" hangingPunct="1">
              <a:lnSpc>
                <a:spcPct val="90000"/>
              </a:lnSpc>
            </a:pPr>
            <a:r>
              <a:rPr lang="fr-FR" sz="2400" b="1" u="sng" dirty="0">
                <a:solidFill>
                  <a:srgbClr val="66CCFF"/>
                </a:solidFill>
                <a:latin typeface="Arial" pitchFamily="34" charset="0"/>
                <a:cs typeface="Arial" pitchFamily="34" charset="0"/>
              </a:rPr>
              <a:t>Ulcères : 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fr-FR" sz="2400" dirty="0">
                <a:latin typeface="Arial" pitchFamily="34" charset="0"/>
                <a:cs typeface="Arial" pitchFamily="34" charset="0"/>
              </a:rPr>
              <a:t>veineux            compression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fr-FR" sz="2400" dirty="0">
                <a:latin typeface="Arial" pitchFamily="34" charset="0"/>
                <a:cs typeface="Arial" pitchFamily="34" charset="0"/>
              </a:rPr>
              <a:t>artériel             geste de revascularisation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Char char="Ø"/>
            </a:pPr>
            <a:endParaRPr lang="fr-FR" sz="2400" dirty="0" smtClean="0">
              <a:latin typeface="Arial" pitchFamily="34" charset="0"/>
              <a:cs typeface="Arial" pitchFamily="34" charset="0"/>
            </a:endParaRPr>
          </a:p>
          <a:p>
            <a:pPr marL="609600" indent="-609600" eaLnBrk="1" hangingPunct="1">
              <a:lnSpc>
                <a:spcPct val="90000"/>
              </a:lnSpc>
            </a:pPr>
            <a:r>
              <a:rPr lang="fr-FR" sz="2400" b="1" u="sng" dirty="0">
                <a:solidFill>
                  <a:srgbClr val="66CCFF"/>
                </a:solidFill>
                <a:latin typeface="Arial" pitchFamily="34" charset="0"/>
                <a:cs typeface="Arial" pitchFamily="34" charset="0"/>
              </a:rPr>
              <a:t>Mal perforant plantaire :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fr-FR" sz="2400" dirty="0">
                <a:latin typeface="Arial" pitchFamily="34" charset="0"/>
                <a:cs typeface="Arial" pitchFamily="34" charset="0"/>
              </a:rPr>
              <a:t>mise en décharge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fr-FR" sz="2400" dirty="0">
                <a:latin typeface="Arial" pitchFamily="34" charset="0"/>
                <a:cs typeface="Arial" pitchFamily="34" charset="0"/>
              </a:rPr>
              <a:t>équilibration du diabète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Char char="Ø"/>
            </a:pPr>
            <a:endParaRPr lang="fr-FR" sz="2400" dirty="0" smtClean="0">
              <a:latin typeface="Arial" pitchFamily="34" charset="0"/>
              <a:cs typeface="Arial" pitchFamily="34" charset="0"/>
            </a:endParaRPr>
          </a:p>
          <a:p>
            <a:pPr marL="609600" indent="-609600" eaLnBrk="1" hangingPunct="1">
              <a:lnSpc>
                <a:spcPct val="90000"/>
              </a:lnSpc>
            </a:pPr>
            <a:r>
              <a:rPr lang="fr-FR" sz="2400" b="1" u="sng" dirty="0">
                <a:solidFill>
                  <a:srgbClr val="66CCFF"/>
                </a:solidFill>
                <a:latin typeface="Arial" pitchFamily="34" charset="0"/>
                <a:cs typeface="Arial" pitchFamily="34" charset="0"/>
              </a:rPr>
              <a:t>Plaies cancéreuses : </a:t>
            </a:r>
            <a:r>
              <a:rPr lang="fr-FR" sz="2400" dirty="0">
                <a:latin typeface="Arial" pitchFamily="34" charset="0"/>
                <a:cs typeface="Arial" pitchFamily="34" charset="0"/>
              </a:rPr>
              <a:t>traitement curatif (si possible)</a:t>
            </a:r>
          </a:p>
        </p:txBody>
      </p:sp>
      <p:sp>
        <p:nvSpPr>
          <p:cNvPr id="24580" name="Line 4"/>
          <p:cNvSpPr>
            <a:spLocks noChangeShapeType="1"/>
          </p:cNvSpPr>
          <p:nvPr/>
        </p:nvSpPr>
        <p:spPr bwMode="auto">
          <a:xfrm>
            <a:off x="2482850" y="3356992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4581" name="Line 5"/>
          <p:cNvSpPr>
            <a:spLocks noChangeShapeType="1"/>
          </p:cNvSpPr>
          <p:nvPr/>
        </p:nvSpPr>
        <p:spPr bwMode="auto">
          <a:xfrm>
            <a:off x="2482850" y="2996952"/>
            <a:ext cx="5746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2339975" y="274638"/>
            <a:ext cx="6346825" cy="3659187"/>
          </a:xfrm>
        </p:spPr>
        <p:txBody>
          <a:bodyPr/>
          <a:lstStyle/>
          <a:p>
            <a:pPr eaLnBrk="1" hangingPunct="1"/>
            <a:r>
              <a:rPr lang="fr-FR" smtClean="0"/>
              <a:t>Les escarres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fr-FR" smtClean="0"/>
              <a:t>Définition</a:t>
            </a:r>
            <a:r>
              <a:rPr lang="fr-FR" smtClean="0">
                <a:solidFill>
                  <a:schemeClr val="tx1"/>
                </a:solidFill>
              </a:rPr>
              <a:t> </a:t>
            </a:r>
            <a:r>
              <a:rPr lang="fr-FR" smtClean="0"/>
              <a:t>de l’escarre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981200"/>
            <a:ext cx="8280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fr-FR" u="sng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fr-FR" dirty="0" smtClean="0"/>
              <a:t>   </a:t>
            </a:r>
            <a:r>
              <a:rPr lang="fr-FR" dirty="0" smtClean="0">
                <a:latin typeface="Arial" pitchFamily="34" charset="0"/>
              </a:rPr>
              <a:t>Lésion cutanée d’origine ischémique liée à une compression et/ou des forces de cisaillement des tissus mous entre 2 plans durs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fr-FR" dirty="0" smtClean="0">
                <a:latin typeface="Arial" pitchFamily="34" charset="0"/>
              </a:rPr>
              <a:t>    (Conférence de consensus « prévention et      traitement des escarres » Novembre 2001)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fr-FR" b="1" dirty="0" smtClean="0">
                <a:solidFill>
                  <a:schemeClr val="tx2"/>
                </a:solidFill>
                <a:latin typeface="Arial" pitchFamily="34" charset="0"/>
              </a:rPr>
              <a:t>Escarre à un stade ultime          mort des tissus</a:t>
            </a:r>
          </a:p>
        </p:txBody>
      </p:sp>
      <p:sp>
        <p:nvSpPr>
          <p:cNvPr id="27652" name="AutoShape 4"/>
          <p:cNvSpPr>
            <a:spLocks noChangeArrowheads="1"/>
          </p:cNvSpPr>
          <p:nvPr/>
        </p:nvSpPr>
        <p:spPr bwMode="auto">
          <a:xfrm>
            <a:off x="5724525" y="4724400"/>
            <a:ext cx="576263" cy="215900"/>
          </a:xfrm>
          <a:prstGeom prst="rightArrow">
            <a:avLst>
              <a:gd name="adj1" fmla="val 50000"/>
              <a:gd name="adj2" fmla="val 6672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z="3200" dirty="0" smtClean="0"/>
              <a:t/>
            </a:r>
            <a:br>
              <a:rPr lang="fr-FR" sz="3200" dirty="0" smtClean="0"/>
            </a:br>
            <a:r>
              <a:rPr lang="fr-FR" sz="2800" dirty="0" smtClean="0"/>
              <a:t>Classification de l’escarre du NPUAP </a:t>
            </a:r>
            <a:br>
              <a:rPr lang="fr-FR" sz="2800" dirty="0" smtClean="0"/>
            </a:br>
            <a:r>
              <a:rPr lang="fr-FR" sz="1800" dirty="0" smtClean="0"/>
              <a:t>(</a:t>
            </a:r>
            <a:r>
              <a:rPr lang="fr-FR" sz="1800" dirty="0" smtClean="0">
                <a:solidFill>
                  <a:schemeClr val="tx1"/>
                </a:solidFill>
              </a:rPr>
              <a:t> </a:t>
            </a:r>
            <a:r>
              <a:rPr lang="fr-FR" sz="1800" dirty="0" smtClean="0"/>
              <a:t>National Pressure </a:t>
            </a:r>
            <a:r>
              <a:rPr lang="fr-FR" sz="1800" dirty="0" err="1" smtClean="0"/>
              <a:t>Ulcer</a:t>
            </a:r>
            <a:r>
              <a:rPr lang="fr-FR" sz="1800" dirty="0" smtClean="0"/>
              <a:t> </a:t>
            </a:r>
            <a:r>
              <a:rPr lang="fr-FR" sz="1800" dirty="0" err="1" smtClean="0"/>
              <a:t>Advisory</a:t>
            </a:r>
            <a:r>
              <a:rPr lang="fr-FR" sz="1800" dirty="0" smtClean="0"/>
              <a:t> Panel)</a:t>
            </a:r>
            <a:r>
              <a:rPr lang="fr-FR" sz="3200" dirty="0" smtClean="0"/>
              <a:t> 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9592" y="1827213"/>
            <a:ext cx="4064521" cy="4114800"/>
          </a:xfrm>
        </p:spPr>
        <p:txBody>
          <a:bodyPr/>
          <a:lstStyle/>
          <a:p>
            <a:pPr marL="358775" indent="0" eaLnBrk="1" hangingPunct="1">
              <a:lnSpc>
                <a:spcPct val="80000"/>
              </a:lnSpc>
              <a:buFont typeface="Wingdings" pitchFamily="2" charset="2"/>
              <a:buNone/>
            </a:pPr>
            <a:endParaRPr lang="fr-FR" sz="2100" dirty="0" smtClean="0"/>
          </a:p>
          <a:p>
            <a:pPr marL="358775" indent="0" eaLnBrk="1" hangingPunct="1">
              <a:lnSpc>
                <a:spcPct val="80000"/>
              </a:lnSpc>
              <a:buFont typeface="Wingdings" pitchFamily="2" charset="2"/>
              <a:buNone/>
            </a:pPr>
            <a:endParaRPr lang="fr-FR" sz="2100" dirty="0" smtClean="0"/>
          </a:p>
          <a:p>
            <a:pPr marL="358775" indent="0" eaLnBrk="1" hangingPunct="1">
              <a:lnSpc>
                <a:spcPct val="80000"/>
              </a:lnSpc>
            </a:pPr>
            <a:r>
              <a:rPr lang="fr-FR" sz="2400" dirty="0" smtClean="0">
                <a:latin typeface="+mj-lt"/>
              </a:rPr>
              <a:t> </a:t>
            </a:r>
            <a:r>
              <a:rPr lang="fr-FR" sz="2400" b="1" u="sng" dirty="0" smtClean="0">
                <a:solidFill>
                  <a:schemeClr val="tx2"/>
                </a:solidFill>
                <a:latin typeface="+mj-lt"/>
                <a:cs typeface="Arial" pitchFamily="34" charset="0"/>
              </a:rPr>
              <a:t>Stade 0</a:t>
            </a:r>
            <a:r>
              <a:rPr lang="fr-FR" sz="2400" u="sng" dirty="0" smtClean="0">
                <a:latin typeface="+mj-lt"/>
                <a:cs typeface="Arial" pitchFamily="34" charset="0"/>
              </a:rPr>
              <a:t> :</a:t>
            </a:r>
          </a:p>
          <a:p>
            <a:pPr marL="358775" indent="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FR" sz="2400" dirty="0" smtClean="0">
                <a:latin typeface="+mj-lt"/>
                <a:cs typeface="Arial" pitchFamily="34" charset="0"/>
              </a:rPr>
              <a:t>Stade d’alerte</a:t>
            </a:r>
          </a:p>
          <a:p>
            <a:pPr marL="358775" indent="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FR" sz="2400" dirty="0" smtClean="0">
                <a:latin typeface="+mj-lt"/>
                <a:cs typeface="Arial" pitchFamily="34" charset="0"/>
              </a:rPr>
              <a:t>Peau intacte</a:t>
            </a:r>
          </a:p>
          <a:p>
            <a:pPr marL="358775" indent="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FR" sz="2400" dirty="0" smtClean="0">
                <a:latin typeface="+mj-lt"/>
                <a:cs typeface="Arial" pitchFamily="34" charset="0"/>
              </a:rPr>
              <a:t>Rougeur réversible</a:t>
            </a:r>
            <a:endParaRPr lang="fr-FR" sz="2400" u="sng" dirty="0" smtClean="0">
              <a:latin typeface="+mj-lt"/>
              <a:cs typeface="Arial" pitchFamily="34" charset="0"/>
            </a:endParaRPr>
          </a:p>
          <a:p>
            <a:pPr marL="358775" indent="0" eaLnBrk="1" hangingPunct="1">
              <a:lnSpc>
                <a:spcPct val="80000"/>
              </a:lnSpc>
              <a:buFont typeface="Wingdings" pitchFamily="2" charset="2"/>
              <a:buNone/>
            </a:pPr>
            <a:endParaRPr lang="fr-FR" sz="21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2708" name="Picture 5" descr="DSCN006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0188" y="2259013"/>
            <a:ext cx="3097212" cy="21447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709" name="Picture 6" descr="DSCN006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4633913"/>
            <a:ext cx="2778125" cy="22240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260350"/>
            <a:ext cx="8023225" cy="1225550"/>
          </a:xfrm>
        </p:spPr>
        <p:txBody>
          <a:bodyPr/>
          <a:lstStyle/>
          <a:p>
            <a:pPr eaLnBrk="1" hangingPunct="1"/>
            <a:r>
              <a:rPr lang="fr-FR" sz="3200" smtClean="0"/>
              <a:t/>
            </a:r>
            <a:br>
              <a:rPr lang="fr-FR" sz="3200" smtClean="0"/>
            </a:br>
            <a:r>
              <a:rPr lang="fr-FR" sz="2800" smtClean="0"/>
              <a:t>Classification de l’escarre du NPUAP </a:t>
            </a:r>
            <a:br>
              <a:rPr lang="fr-FR" sz="2800" smtClean="0"/>
            </a:br>
            <a:r>
              <a:rPr lang="fr-FR" sz="1800" smtClean="0"/>
              <a:t>(</a:t>
            </a:r>
            <a:r>
              <a:rPr lang="fr-FR" sz="1800" smtClean="0">
                <a:solidFill>
                  <a:schemeClr val="tx1"/>
                </a:solidFill>
              </a:rPr>
              <a:t> </a:t>
            </a:r>
            <a:r>
              <a:rPr lang="fr-FR" sz="1800" smtClean="0"/>
              <a:t>National Pressure Ulcer Advisory Panel)</a:t>
            </a:r>
            <a:r>
              <a:rPr lang="fr-FR" sz="3200" smtClean="0"/>
              <a:t> 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3568" y="1997075"/>
            <a:ext cx="3594100" cy="4114800"/>
          </a:xfrm>
        </p:spPr>
        <p:txBody>
          <a:bodyPr/>
          <a:lstStyle/>
          <a:p>
            <a:pPr marL="1081088" lvl="1" indent="0" eaLnBrk="1" hangingPunct="1">
              <a:lnSpc>
                <a:spcPct val="80000"/>
              </a:lnSpc>
              <a:buClr>
                <a:schemeClr val="tx2"/>
              </a:buClr>
              <a:buSzPct val="80000"/>
              <a:buNone/>
            </a:pPr>
            <a:endParaRPr lang="fr-FR" sz="2100" b="1" u="sng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1081088" lvl="1" indent="0" eaLnBrk="1" hangingPunct="1">
              <a:lnSpc>
                <a:spcPct val="80000"/>
              </a:lnSpc>
              <a:buClr>
                <a:schemeClr val="tx2"/>
              </a:buClr>
              <a:buSzPct val="80000"/>
              <a:buNone/>
            </a:pPr>
            <a:endParaRPr lang="fr-FR" sz="2100" b="1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358775" indent="0" eaLnBrk="1" hangingPunct="1">
              <a:lnSpc>
                <a:spcPct val="80000"/>
              </a:lnSpc>
            </a:pPr>
            <a:r>
              <a:rPr lang="fr-FR" sz="2400" b="1" u="sng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Stade 1</a:t>
            </a:r>
            <a:r>
              <a:rPr lang="fr-FR" sz="2400" u="sng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u="sng" dirty="0">
                <a:latin typeface="Arial" pitchFamily="34" charset="0"/>
                <a:cs typeface="Arial" pitchFamily="34" charset="0"/>
              </a:rPr>
              <a:t>:</a:t>
            </a:r>
          </a:p>
          <a:p>
            <a:pPr marL="358775" indent="0" eaLnBrk="1" hangingPunct="1">
              <a:lnSpc>
                <a:spcPct val="80000"/>
              </a:lnSpc>
              <a:buNone/>
            </a:pPr>
            <a:r>
              <a:rPr lang="fr-FR" sz="2400" dirty="0" smtClean="0">
                <a:latin typeface="Arial" pitchFamily="34" charset="0"/>
              </a:rPr>
              <a:t>Erythème persistant ne disparaissant pas à la levée de la </a:t>
            </a:r>
            <a:r>
              <a:rPr lang="fr-FR" sz="2400" dirty="0" err="1" smtClean="0">
                <a:latin typeface="Arial" pitchFamily="34" charset="0"/>
              </a:rPr>
              <a:t>pression,peau</a:t>
            </a:r>
            <a:r>
              <a:rPr lang="fr-FR" sz="2400" dirty="0" smtClean="0">
                <a:latin typeface="Arial" pitchFamily="34" charset="0"/>
              </a:rPr>
              <a:t> </a:t>
            </a:r>
            <a:r>
              <a:rPr lang="fr-FR" sz="2400" dirty="0">
                <a:latin typeface="Arial" pitchFamily="34" charset="0"/>
              </a:rPr>
              <a:t>intacte </a:t>
            </a:r>
            <a:endParaRPr lang="fr-FR" sz="2400" dirty="0" smtClean="0">
              <a:latin typeface="Arial" pitchFamily="34" charset="0"/>
            </a:endParaRPr>
          </a:p>
          <a:p>
            <a:pPr marL="358775" indent="0" eaLnBrk="1" hangingPunct="1">
              <a:lnSpc>
                <a:spcPct val="80000"/>
              </a:lnSpc>
              <a:buNone/>
            </a:pPr>
            <a:endParaRPr lang="fr-FR" sz="2400" dirty="0">
              <a:latin typeface="Arial" pitchFamily="34" charset="0"/>
            </a:endParaRPr>
          </a:p>
          <a:p>
            <a:pPr marL="358775" indent="0" eaLnBrk="1" hangingPunct="1">
              <a:lnSpc>
                <a:spcPct val="80000"/>
              </a:lnSpc>
              <a:buNone/>
            </a:pPr>
            <a:r>
              <a:rPr lang="fr-FR" sz="2400" dirty="0">
                <a:latin typeface="Arial" pitchFamily="34" charset="0"/>
              </a:rPr>
              <a:t>Chez les individus à  la peau pigmentée :</a:t>
            </a:r>
          </a:p>
          <a:p>
            <a:pPr marL="358775" indent="0" eaLnBrk="1" hangingPunct="1">
              <a:lnSpc>
                <a:spcPct val="80000"/>
              </a:lnSpc>
              <a:buNone/>
            </a:pPr>
            <a:r>
              <a:rPr lang="fr-FR" sz="2400" dirty="0">
                <a:latin typeface="Arial" pitchFamily="34" charset="0"/>
              </a:rPr>
              <a:t>décoloration de la peau, chaleur, œdème ou induration, peuvent être présents</a:t>
            </a:r>
          </a:p>
          <a:p>
            <a:pPr marL="358775" indent="0" eaLnBrk="1" hangingPunct="1">
              <a:lnSpc>
                <a:spcPct val="80000"/>
              </a:lnSpc>
              <a:buNone/>
            </a:pPr>
            <a:endParaRPr lang="fr-FR" sz="2100" u="sng" dirty="0">
              <a:latin typeface="Arial" pitchFamily="34" charset="0"/>
              <a:cs typeface="Arial" pitchFamily="34" charset="0"/>
            </a:endParaRPr>
          </a:p>
          <a:p>
            <a:pPr marL="358775" indent="0" eaLnBrk="1" hangingPunct="1">
              <a:lnSpc>
                <a:spcPct val="80000"/>
              </a:lnSpc>
              <a:buFont typeface="Wingdings" pitchFamily="2" charset="2"/>
              <a:buNone/>
            </a:pPr>
            <a:endParaRPr lang="fr-FR" sz="2100" dirty="0" smtClean="0">
              <a:latin typeface="Arial" pitchFamily="34" charset="0"/>
            </a:endParaRPr>
          </a:p>
        </p:txBody>
      </p:sp>
      <p:pic>
        <p:nvPicPr>
          <p:cNvPr id="73732" name="Picture 4" descr="Rougeur persistant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67" r="13628"/>
          <a:stretch>
            <a:fillRect/>
          </a:stretch>
        </p:blipFill>
        <p:spPr bwMode="auto">
          <a:xfrm>
            <a:off x="5724525" y="4054475"/>
            <a:ext cx="2879725" cy="280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9032" r="-26505"/>
          <a:stretch>
            <a:fillRect/>
          </a:stretch>
        </p:blipFill>
        <p:spPr bwMode="auto">
          <a:xfrm>
            <a:off x="5724525" y="1341438"/>
            <a:ext cx="3598863" cy="280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1259632" y="332656"/>
            <a:ext cx="7313612" cy="1143000"/>
          </a:xfrm>
        </p:spPr>
        <p:txBody>
          <a:bodyPr/>
          <a:lstStyle/>
          <a:p>
            <a:pPr eaLnBrk="1" hangingPunct="1"/>
            <a:r>
              <a:rPr lang="fr-FR" sz="2800" smtClean="0"/>
              <a:t>Classification NPUAP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1015" y="1628800"/>
            <a:ext cx="3959671" cy="452596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fr-FR" sz="2100" dirty="0" smtClean="0"/>
          </a:p>
          <a:p>
            <a:pPr eaLnBrk="1" hangingPunct="1">
              <a:lnSpc>
                <a:spcPct val="80000"/>
              </a:lnSpc>
            </a:pPr>
            <a:r>
              <a:rPr lang="fr-FR" sz="2400" b="1" u="sng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Stade 2 :</a:t>
            </a:r>
          </a:p>
          <a:p>
            <a:pPr eaLnBrk="1" hangingPunct="1">
              <a:lnSpc>
                <a:spcPct val="80000"/>
              </a:lnSpc>
              <a:buClr>
                <a:srgbClr val="FF9900"/>
              </a:buClr>
              <a:buFont typeface="Wingdings" pitchFamily="2" charset="2"/>
              <a:buNone/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	Atteinte partielle de la 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peau atteignant 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l’épiderme et une partie du derme.</a:t>
            </a:r>
          </a:p>
          <a:p>
            <a:pPr eaLnBrk="1" hangingPunct="1">
              <a:lnSpc>
                <a:spcPct val="80000"/>
              </a:lnSpc>
              <a:buClr>
                <a:srgbClr val="FF9900"/>
              </a:buClr>
              <a:buFont typeface="Wingdings" pitchFamily="2" charset="2"/>
              <a:buNone/>
            </a:pPr>
            <a:endParaRPr lang="fr-FR" sz="240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  <a:buClr>
                <a:srgbClr val="FF9900"/>
              </a:buClr>
              <a:buFont typeface="Wingdings" pitchFamily="2" charset="2"/>
              <a:buNone/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    La lésion est superficielle 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et se présente cliniquement</a:t>
            </a:r>
            <a:r>
              <a:rPr lang="fr-FR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comme 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une abrasion, une 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phlyctène 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ou une 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ulcération peu 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profonde</a:t>
            </a:r>
          </a:p>
          <a:p>
            <a:pPr eaLnBrk="1" hangingPunct="1">
              <a:lnSpc>
                <a:spcPct val="80000"/>
              </a:lnSpc>
              <a:buClr>
                <a:srgbClr val="FF9900"/>
              </a:buClr>
              <a:buFont typeface="Wingdings" pitchFamily="2" charset="2"/>
              <a:buNone/>
            </a:pPr>
            <a:endParaRPr lang="fr-FR" sz="2100" dirty="0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/>
        </p:nvGraphicFramePr>
        <p:xfrm>
          <a:off x="6262688" y="1557338"/>
          <a:ext cx="2881312" cy="240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7" name="Diapositive" r:id="rId3" imgW="4572000" imgH="3429000" progId="PowerPoint.Slide.8">
                  <p:embed/>
                </p:oleObj>
              </mc:Choice>
              <mc:Fallback>
                <p:oleObj name="Diapositive" r:id="rId3" imgW="4572000" imgH="3429000" progId="PowerPoint.Slid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2570" r="11806" b="16019"/>
                      <a:stretch>
                        <a:fillRect/>
                      </a:stretch>
                    </p:blipFill>
                    <p:spPr bwMode="auto">
                      <a:xfrm>
                        <a:off x="6262688" y="1557338"/>
                        <a:ext cx="2881312" cy="240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53" name="Picture 5" descr="Epidermisatio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24" r="12096" b="17188"/>
          <a:stretch>
            <a:fillRect/>
          </a:stretch>
        </p:blipFill>
        <p:spPr bwMode="auto">
          <a:xfrm>
            <a:off x="6530954" y="4581128"/>
            <a:ext cx="2613045" cy="2276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4221088"/>
            <a:ext cx="2093912" cy="173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1573213" y="358775"/>
            <a:ext cx="6907212" cy="936625"/>
          </a:xfrm>
          <a:noFill/>
        </p:spPr>
        <p:txBody>
          <a:bodyPr/>
          <a:lstStyle/>
          <a:p>
            <a:pPr eaLnBrk="1" hangingPunct="1"/>
            <a:r>
              <a:rPr lang="fr-FR" sz="2800" smtClean="0"/>
              <a:t>Classification NPUAP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950243"/>
            <a:ext cx="3810000" cy="47545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fr-FR" sz="2100" b="1" u="sng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Stade 3 :</a:t>
            </a:r>
          </a:p>
          <a:p>
            <a:pPr eaLnBrk="1" hangingPunct="1">
              <a:lnSpc>
                <a:spcPct val="80000"/>
              </a:lnSpc>
              <a:buClr>
                <a:srgbClr val="FF9900"/>
              </a:buClr>
              <a:buNone/>
            </a:pPr>
            <a:r>
              <a:rPr lang="fr-FR" sz="2400" dirty="0">
                <a:latin typeface="Arial" pitchFamily="34" charset="0"/>
                <a:cs typeface="Arial" pitchFamily="34" charset="0"/>
              </a:rPr>
              <a:t>Perte de substance </a:t>
            </a:r>
          </a:p>
          <a:p>
            <a:pPr eaLnBrk="1" hangingPunct="1">
              <a:lnSpc>
                <a:spcPct val="80000"/>
              </a:lnSpc>
              <a:buClr>
                <a:srgbClr val="FF9900"/>
              </a:buClr>
              <a:buNone/>
            </a:pPr>
            <a:r>
              <a:rPr lang="fr-FR" sz="2400" dirty="0">
                <a:latin typeface="Arial" pitchFamily="34" charset="0"/>
                <a:cs typeface="Arial" pitchFamily="34" charset="0"/>
              </a:rPr>
              <a:t>dépassant le derme, </a:t>
            </a:r>
          </a:p>
          <a:p>
            <a:pPr eaLnBrk="1" hangingPunct="1">
              <a:lnSpc>
                <a:spcPct val="80000"/>
              </a:lnSpc>
              <a:buClr>
                <a:srgbClr val="FF9900"/>
              </a:buClr>
              <a:buNone/>
            </a:pPr>
            <a:r>
              <a:rPr lang="fr-FR" sz="2400" dirty="0">
                <a:latin typeface="Arial" pitchFamily="34" charset="0"/>
                <a:cs typeface="Arial" pitchFamily="34" charset="0"/>
              </a:rPr>
              <a:t>atteignant le tissu sous </a:t>
            </a:r>
          </a:p>
          <a:p>
            <a:pPr eaLnBrk="1" hangingPunct="1">
              <a:lnSpc>
                <a:spcPct val="80000"/>
              </a:lnSpc>
              <a:buClr>
                <a:srgbClr val="FF9900"/>
              </a:buClr>
              <a:buNone/>
            </a:pPr>
            <a:r>
              <a:rPr lang="fr-FR" sz="2400" dirty="0">
                <a:latin typeface="Arial" pitchFamily="34" charset="0"/>
                <a:cs typeface="Arial" pitchFamily="34" charset="0"/>
              </a:rPr>
              <a:t>cutané</a:t>
            </a:r>
          </a:p>
          <a:p>
            <a:pPr eaLnBrk="1" hangingPunct="1">
              <a:lnSpc>
                <a:spcPct val="80000"/>
              </a:lnSpc>
              <a:buClr>
                <a:srgbClr val="FF9900"/>
              </a:buClr>
              <a:buNone/>
            </a:pPr>
            <a:r>
              <a:rPr lang="fr-FR" sz="2400" dirty="0">
                <a:latin typeface="Arial" pitchFamily="34" charset="0"/>
                <a:cs typeface="Arial" pitchFamily="34" charset="0"/>
              </a:rPr>
              <a:t>La lésion ne dépasse pas </a:t>
            </a:r>
          </a:p>
          <a:p>
            <a:pPr eaLnBrk="1" hangingPunct="1">
              <a:lnSpc>
                <a:spcPct val="80000"/>
              </a:lnSpc>
              <a:buClr>
                <a:srgbClr val="FF9900"/>
              </a:buClr>
              <a:buNone/>
            </a:pPr>
            <a:r>
              <a:rPr lang="fr-FR" sz="2400" dirty="0">
                <a:latin typeface="Arial" pitchFamily="34" charset="0"/>
                <a:cs typeface="Arial" pitchFamily="34" charset="0"/>
              </a:rPr>
              <a:t>la fascia et se présente</a:t>
            </a:r>
          </a:p>
          <a:p>
            <a:pPr eaLnBrk="1" hangingPunct="1">
              <a:lnSpc>
                <a:spcPct val="80000"/>
              </a:lnSpc>
              <a:buClr>
                <a:srgbClr val="FF9900"/>
              </a:buClr>
              <a:buNone/>
            </a:pPr>
            <a:r>
              <a:rPr lang="fr-FR" sz="2400" dirty="0">
                <a:latin typeface="Arial" pitchFamily="34" charset="0"/>
                <a:cs typeface="Arial" pitchFamily="34" charset="0"/>
              </a:rPr>
              <a:t>comme une ulcération </a:t>
            </a:r>
          </a:p>
          <a:p>
            <a:pPr eaLnBrk="1" hangingPunct="1">
              <a:lnSpc>
                <a:spcPct val="80000"/>
              </a:lnSpc>
              <a:buClr>
                <a:srgbClr val="FF9900"/>
              </a:buClr>
              <a:buNone/>
            </a:pPr>
            <a:r>
              <a:rPr lang="fr-FR" sz="2400" dirty="0">
                <a:latin typeface="Arial" pitchFamily="34" charset="0"/>
                <a:cs typeface="Arial" pitchFamily="34" charset="0"/>
              </a:rPr>
              <a:t>profonde le plus souvent</a:t>
            </a:r>
          </a:p>
          <a:p>
            <a:pPr eaLnBrk="1" hangingPunct="1">
              <a:lnSpc>
                <a:spcPct val="80000"/>
              </a:lnSpc>
              <a:buClr>
                <a:srgbClr val="FF9900"/>
              </a:buClr>
              <a:buNone/>
            </a:pPr>
            <a:r>
              <a:rPr lang="fr-FR" sz="2400" dirty="0">
                <a:latin typeface="Arial" pitchFamily="34" charset="0"/>
                <a:cs typeface="Arial" pitchFamily="34" charset="0"/>
              </a:rPr>
              <a:t>fibrineuse ou nécrotique</a:t>
            </a:r>
          </a:p>
          <a:p>
            <a:pPr eaLnBrk="1" hangingPunct="1">
              <a:lnSpc>
                <a:spcPct val="80000"/>
              </a:lnSpc>
              <a:buClr>
                <a:srgbClr val="FF9900"/>
              </a:buClr>
              <a:buNone/>
            </a:pPr>
            <a:r>
              <a:rPr lang="fr-FR" sz="2400" dirty="0">
                <a:latin typeface="Arial" pitchFamily="34" charset="0"/>
                <a:cs typeface="Arial" pitchFamily="34" charset="0"/>
              </a:rPr>
              <a:t>avec ou sans </a:t>
            </a:r>
          </a:p>
          <a:p>
            <a:pPr eaLnBrk="1" hangingPunct="1">
              <a:lnSpc>
                <a:spcPct val="80000"/>
              </a:lnSpc>
              <a:buClr>
                <a:srgbClr val="FF9900"/>
              </a:buClr>
              <a:buNone/>
            </a:pPr>
            <a:r>
              <a:rPr lang="fr-FR" sz="2400" dirty="0">
                <a:latin typeface="Arial" pitchFamily="34" charset="0"/>
                <a:cs typeface="Arial" pitchFamily="34" charset="0"/>
              </a:rPr>
              <a:t>envahissement des 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tissus</a:t>
            </a:r>
            <a:r>
              <a:rPr lang="fr-FR" sz="2100" dirty="0" smtClean="0">
                <a:latin typeface="Arial" pitchFamily="34" charset="0"/>
                <a:cs typeface="Arial" pitchFamily="34" charset="0"/>
              </a:rPr>
              <a:t> </a:t>
            </a:r>
            <a:endParaRPr lang="fr-FR" sz="21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4756" name="Picture 4" descr="ES 00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18" t="1900" r="14270" b="6158"/>
          <a:stretch>
            <a:fillRect/>
          </a:stretch>
        </p:blipFill>
        <p:spPr bwMode="auto">
          <a:xfrm>
            <a:off x="5063868" y="1124744"/>
            <a:ext cx="4114800" cy="282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7" name="Picture 5" descr="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25"/>
          <a:stretch>
            <a:fillRect/>
          </a:stretch>
        </p:blipFill>
        <p:spPr bwMode="auto">
          <a:xfrm>
            <a:off x="6933502" y="4653136"/>
            <a:ext cx="2238091" cy="2180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8877" y="4584282"/>
            <a:ext cx="2714625" cy="224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743766" y="404664"/>
            <a:ext cx="7772400" cy="838200"/>
          </a:xfrm>
        </p:spPr>
        <p:txBody>
          <a:bodyPr/>
          <a:lstStyle/>
          <a:p>
            <a:pPr eaLnBrk="1" hangingPunct="1"/>
            <a:r>
              <a:rPr lang="fr-FR" sz="2800" smtClean="0"/>
              <a:t>Classification NPUAP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1700808"/>
            <a:ext cx="4413250" cy="495776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fr-FR" sz="2100" b="1" u="sng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Stade 4 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fr-FR" sz="2500" dirty="0" smtClean="0">
                <a:latin typeface="Arial" pitchFamily="34" charset="0"/>
              </a:rPr>
              <a:t>   </a:t>
            </a:r>
            <a:r>
              <a:rPr lang="fr-FR" sz="2400" dirty="0" smtClean="0">
                <a:latin typeface="Arial" pitchFamily="34" charset="0"/>
              </a:rPr>
              <a:t>Perte de toute l’épaisseur de la peau avec destruction importante des tissus et atteinte possible des muscles, de l’os ou des structures de soutien (tendons, articulations)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fr-FR" sz="2400" dirty="0" smtClean="0">
                <a:latin typeface="Arial" pitchFamily="34" charset="0"/>
              </a:rPr>
              <a:t>    Un envahissement ou des fistules peuvent être associés au stade 4.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fr-FR" sz="2400" dirty="0" smtClean="0">
              <a:latin typeface="Arial" pitchFamily="34" charset="0"/>
            </a:endParaRPr>
          </a:p>
        </p:txBody>
      </p:sp>
      <p:pic>
        <p:nvPicPr>
          <p:cNvPr id="75780" name="Picture 4" descr="ES 00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3887788"/>
            <a:ext cx="3960813" cy="297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8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25" b="17915"/>
          <a:stretch>
            <a:fillRect/>
          </a:stretch>
        </p:blipFill>
        <p:spPr bwMode="auto">
          <a:xfrm>
            <a:off x="5508625" y="1557338"/>
            <a:ext cx="3024188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3251200"/>
          </a:xfrm>
        </p:spPr>
        <p:txBody>
          <a:bodyPr/>
          <a:lstStyle/>
          <a:p>
            <a:pPr eaLnBrk="1" hangingPunct="1"/>
            <a:r>
              <a:rPr lang="fr-FR" smtClean="0"/>
              <a:t>Evaluation des plaies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260350"/>
            <a:ext cx="7772400" cy="1143000"/>
          </a:xfrm>
        </p:spPr>
        <p:txBody>
          <a:bodyPr/>
          <a:lstStyle/>
          <a:p>
            <a:pPr eaLnBrk="1" hangingPunct="1"/>
            <a:r>
              <a:rPr lang="fr-FR" smtClean="0"/>
              <a:t>Evaluation colorielle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628799"/>
            <a:ext cx="4464050" cy="4597375"/>
          </a:xfrm>
          <a:noFill/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fr-FR" sz="2500" dirty="0" smtClean="0">
                <a:solidFill>
                  <a:schemeClr val="tx2"/>
                </a:solidFill>
                <a:latin typeface="Arial" pitchFamily="34" charset="0"/>
              </a:rPr>
              <a:t>4 couleurs</a:t>
            </a:r>
            <a:r>
              <a:rPr lang="fr-FR" sz="2500" dirty="0" smtClean="0">
                <a:latin typeface="Arial" pitchFamily="34" charset="0"/>
              </a:rPr>
              <a:t> 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fr-FR" sz="2500" dirty="0" smtClean="0">
                <a:latin typeface="Arial" pitchFamily="34" charset="0"/>
              </a:rPr>
              <a:t> </a:t>
            </a:r>
          </a:p>
          <a:p>
            <a:pPr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fr-FR" sz="2500" dirty="0" smtClean="0">
                <a:solidFill>
                  <a:schemeClr val="bg2"/>
                </a:solidFill>
                <a:latin typeface="Arial" pitchFamily="34" charset="0"/>
              </a:rPr>
              <a:t>noir = nécrose sèche, dure et cartonnée</a:t>
            </a:r>
          </a:p>
          <a:p>
            <a:pPr eaLnBrk="1" hangingPunct="1">
              <a:lnSpc>
                <a:spcPct val="9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fr-FR" sz="2500" dirty="0" smtClean="0">
              <a:latin typeface="Arial" pitchFamily="34" charset="0"/>
            </a:endParaRPr>
          </a:p>
          <a:p>
            <a:pPr eaLnBrk="1" hangingPunct="1">
              <a:lnSpc>
                <a:spcPct val="90000"/>
              </a:lnSpc>
              <a:buClr>
                <a:srgbClr val="FFFF66"/>
              </a:buClr>
              <a:buFont typeface="Wingdings" pitchFamily="2" charset="2"/>
              <a:buChar char="Ø"/>
            </a:pPr>
            <a:r>
              <a:rPr lang="fr-FR" sz="2500" dirty="0" smtClean="0">
                <a:solidFill>
                  <a:srgbClr val="FFC000"/>
                </a:solidFill>
                <a:latin typeface="Arial" pitchFamily="34" charset="0"/>
              </a:rPr>
              <a:t>jaune </a:t>
            </a:r>
            <a:r>
              <a:rPr lang="fr-FR" sz="2500" dirty="0">
                <a:solidFill>
                  <a:srgbClr val="FFC000"/>
                </a:solidFill>
                <a:latin typeface="Arial" pitchFamily="34" charset="0"/>
              </a:rPr>
              <a:t>= nécrose molle, fibrine : détersion </a:t>
            </a:r>
            <a:r>
              <a:rPr lang="fr-FR" sz="2500" dirty="0" smtClean="0">
                <a:solidFill>
                  <a:srgbClr val="FFC000"/>
                </a:solidFill>
                <a:latin typeface="Arial" pitchFamily="34" charset="0"/>
              </a:rPr>
              <a:t>en cours </a:t>
            </a:r>
          </a:p>
          <a:p>
            <a:pPr eaLnBrk="1" hangingPunct="1">
              <a:lnSpc>
                <a:spcPct val="90000"/>
              </a:lnSpc>
              <a:buClr>
                <a:srgbClr val="FF5050"/>
              </a:buClr>
              <a:buFont typeface="Wingdings" pitchFamily="2" charset="2"/>
              <a:buChar char="Ø"/>
            </a:pPr>
            <a:endParaRPr lang="fr-FR" sz="2500" dirty="0" smtClean="0">
              <a:solidFill>
                <a:srgbClr val="FFFF66"/>
              </a:solidFill>
              <a:latin typeface="Arial" pitchFamily="34" charset="0"/>
            </a:endParaRPr>
          </a:p>
          <a:p>
            <a:pPr eaLnBrk="1" hangingPunct="1">
              <a:lnSpc>
                <a:spcPct val="90000"/>
              </a:lnSpc>
              <a:buClr>
                <a:srgbClr val="FF5050"/>
              </a:buClr>
              <a:buFont typeface="Wingdings" pitchFamily="2" charset="2"/>
              <a:buChar char="Ø"/>
            </a:pPr>
            <a:r>
              <a:rPr lang="fr-FR" sz="2500" dirty="0" smtClean="0">
                <a:solidFill>
                  <a:srgbClr val="FF5050"/>
                </a:solidFill>
                <a:latin typeface="Arial" pitchFamily="34" charset="0"/>
              </a:rPr>
              <a:t>rouge = bourgeonnement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Ø"/>
            </a:pPr>
            <a:endParaRPr lang="fr-FR" sz="2500" dirty="0" smtClean="0">
              <a:solidFill>
                <a:srgbClr val="FF5050"/>
              </a:solidFill>
              <a:latin typeface="Arial" pitchFamily="34" charset="0"/>
            </a:endParaRPr>
          </a:p>
          <a:p>
            <a:pPr eaLnBrk="1" hangingPunct="1">
              <a:lnSpc>
                <a:spcPct val="90000"/>
              </a:lnSpc>
              <a:buClr>
                <a:srgbClr val="FF99FF"/>
              </a:buClr>
              <a:buFont typeface="Wingdings" pitchFamily="2" charset="2"/>
              <a:buChar char="Ø"/>
            </a:pPr>
            <a:r>
              <a:rPr lang="fr-FR" sz="2500" dirty="0" smtClean="0">
                <a:solidFill>
                  <a:srgbClr val="FF6699"/>
                </a:solidFill>
                <a:latin typeface="Arial" pitchFamily="34" charset="0"/>
              </a:rPr>
              <a:t>rose = </a:t>
            </a:r>
            <a:r>
              <a:rPr lang="fr-FR" sz="2500" dirty="0" err="1" smtClean="0">
                <a:solidFill>
                  <a:srgbClr val="FF6699"/>
                </a:solidFill>
                <a:latin typeface="Arial" pitchFamily="34" charset="0"/>
              </a:rPr>
              <a:t>épidermisation</a:t>
            </a:r>
            <a:endParaRPr lang="fr-FR" sz="2500" dirty="0" smtClean="0">
              <a:solidFill>
                <a:srgbClr val="FF6699"/>
              </a:solidFill>
              <a:latin typeface="Arial" pitchFamily="34" charset="0"/>
            </a:endParaRPr>
          </a:p>
          <a:p>
            <a:pPr eaLnBrk="1" hangingPunct="1">
              <a:lnSpc>
                <a:spcPct val="90000"/>
              </a:lnSpc>
            </a:pPr>
            <a:endParaRPr lang="fr-FR" sz="2500" dirty="0" smtClean="0">
              <a:solidFill>
                <a:srgbClr val="FF99FF"/>
              </a:solidFill>
              <a:latin typeface="Arial" pitchFamily="34" charset="0"/>
            </a:endParaRPr>
          </a:p>
        </p:txBody>
      </p:sp>
      <p:sp>
        <p:nvSpPr>
          <p:cNvPr id="77828" name="AutoShape 5"/>
          <p:cNvSpPr>
            <a:spLocks noChangeArrowheads="1"/>
          </p:cNvSpPr>
          <p:nvPr/>
        </p:nvSpPr>
        <p:spPr bwMode="auto">
          <a:xfrm>
            <a:off x="5651500" y="2565400"/>
            <a:ext cx="2808288" cy="2879725"/>
          </a:xfrm>
          <a:prstGeom prst="leftArrowCallout">
            <a:avLst>
              <a:gd name="adj1" fmla="val 25636"/>
              <a:gd name="adj2" fmla="val 25636"/>
              <a:gd name="adj3" fmla="val 16667"/>
              <a:gd name="adj4" fmla="val 6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77829" name="Text Box 6"/>
          <p:cNvSpPr txBox="1">
            <a:spLocks noChangeArrowheads="1"/>
          </p:cNvSpPr>
          <p:nvPr/>
        </p:nvSpPr>
        <p:spPr bwMode="auto">
          <a:xfrm>
            <a:off x="6659563" y="2852738"/>
            <a:ext cx="1728787" cy="228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fr-FR">
                <a:solidFill>
                  <a:schemeClr val="bg1"/>
                </a:solidFill>
                <a:latin typeface="Arial" pitchFamily="34" charset="0"/>
              </a:rPr>
              <a:t>Avant d’appliquer un pansement, déterminer le pourcentage de chaque couleur dans la plaie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831850" y="333375"/>
            <a:ext cx="7340600" cy="1008063"/>
          </a:xfrm>
        </p:spPr>
        <p:txBody>
          <a:bodyPr/>
          <a:lstStyle/>
          <a:p>
            <a:pPr eaLnBrk="1" hangingPunct="1"/>
            <a:r>
              <a:rPr lang="fr-FR" smtClean="0"/>
              <a:t>Nécrose noire</a:t>
            </a:r>
          </a:p>
        </p:txBody>
      </p:sp>
      <p:pic>
        <p:nvPicPr>
          <p:cNvPr id="78851" name="Picture 3" descr="IMG_017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557338"/>
            <a:ext cx="6624638" cy="496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229600" cy="1484313"/>
          </a:xfrm>
        </p:spPr>
        <p:txBody>
          <a:bodyPr/>
          <a:lstStyle/>
          <a:p>
            <a:pPr eaLnBrk="1" hangingPunct="1"/>
            <a:r>
              <a:rPr lang="fr-FR" dirty="0" smtClean="0"/>
              <a:t>   Fibrine, nécrose  jaune et molle</a:t>
            </a:r>
          </a:p>
        </p:txBody>
      </p:sp>
      <p:pic>
        <p:nvPicPr>
          <p:cNvPr id="79875" name="Picture 3" descr="IMG_018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1700213"/>
            <a:ext cx="6011862" cy="451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333375"/>
            <a:ext cx="8229600" cy="1008063"/>
          </a:xfrm>
        </p:spPr>
        <p:txBody>
          <a:bodyPr/>
          <a:lstStyle/>
          <a:p>
            <a:pPr eaLnBrk="1" hangingPunct="1"/>
            <a:r>
              <a:rPr lang="fr-FR" smtClean="0"/>
              <a:t>Bourgeonnement</a:t>
            </a:r>
          </a:p>
        </p:txBody>
      </p:sp>
      <p:pic>
        <p:nvPicPr>
          <p:cNvPr id="80899" name="Picture 3" descr="IMG_028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412875"/>
            <a:ext cx="6911975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1370013" y="301625"/>
            <a:ext cx="7313612" cy="687388"/>
          </a:xfrm>
        </p:spPr>
        <p:txBody>
          <a:bodyPr/>
          <a:lstStyle/>
          <a:p>
            <a:pPr eaLnBrk="1" hangingPunct="1"/>
            <a:r>
              <a:rPr lang="fr-FR" smtClean="0"/>
              <a:t>Epidermisation</a:t>
            </a:r>
          </a:p>
        </p:txBody>
      </p:sp>
      <p:pic>
        <p:nvPicPr>
          <p:cNvPr id="81923" name="Picture 3" descr="IMG_015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1582738"/>
            <a:ext cx="6626225" cy="497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IMG_018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19250" y="1196975"/>
            <a:ext cx="6034088" cy="4525963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31640" y="2204864"/>
            <a:ext cx="7313612" cy="1143000"/>
          </a:xfrm>
        </p:spPr>
        <p:txBody>
          <a:bodyPr/>
          <a:lstStyle/>
          <a:p>
            <a:r>
              <a:rPr lang="fr-FR" dirty="0" smtClean="0"/>
              <a:t>Le traitement local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3565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287016" y="332656"/>
            <a:ext cx="8856984" cy="935385"/>
          </a:xfrm>
        </p:spPr>
        <p:txBody>
          <a:bodyPr/>
          <a:lstStyle/>
          <a:p>
            <a:pPr eaLnBrk="1" hangingPunct="1"/>
            <a:r>
              <a:rPr lang="fr-FR" sz="3200" dirty="0" smtClean="0"/>
              <a:t>   Deux concepts fondamentaux en cicatrisation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988840"/>
            <a:ext cx="8208590" cy="4690839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fr-FR" dirty="0" smtClean="0"/>
          </a:p>
          <a:p>
            <a:pPr eaLnBrk="1" hangingPunct="1">
              <a:buFont typeface="Wingdings" pitchFamily="2" charset="2"/>
              <a:buNone/>
            </a:pPr>
            <a:endParaRPr lang="fr-FR" dirty="0" smtClean="0">
              <a:solidFill>
                <a:srgbClr val="FFFF66"/>
              </a:solidFill>
            </a:endParaRPr>
          </a:p>
          <a:p>
            <a:pPr algn="ctr" eaLnBrk="1" hangingPunct="1"/>
            <a:r>
              <a:rPr lang="fr-FR" dirty="0" smtClean="0">
                <a:latin typeface="Arial" pitchFamily="34" charset="0"/>
                <a:cs typeface="Arial" pitchFamily="34" charset="0"/>
              </a:rPr>
              <a:t>Maintien de la plaie dans un environnement humide</a:t>
            </a:r>
          </a:p>
          <a:p>
            <a:pPr eaLnBrk="1" hangingPunct="1"/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 algn="ctr" eaLnBrk="1" hangingPunct="1"/>
            <a:r>
              <a:rPr lang="fr-FR" dirty="0" smtClean="0">
                <a:latin typeface="Arial" pitchFamily="34" charset="0"/>
                <a:cs typeface="Arial" pitchFamily="34" charset="0"/>
              </a:rPr>
              <a:t>Respect du cycle bactérien de la plaie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1370013" y="301625"/>
            <a:ext cx="7313612" cy="658813"/>
          </a:xfrm>
        </p:spPr>
        <p:txBody>
          <a:bodyPr/>
          <a:lstStyle/>
          <a:p>
            <a:pPr eaLnBrk="1" hangingPunct="1"/>
            <a:r>
              <a:rPr lang="fr-FR" smtClean="0"/>
              <a:t>Pourquoi un milieu humide ?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00213"/>
            <a:ext cx="7772400" cy="489743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fr-FR" u="sng" dirty="0" smtClean="0">
                <a:solidFill>
                  <a:srgbClr val="66CCFF"/>
                </a:solidFill>
                <a:latin typeface="Arial" pitchFamily="34" charset="0"/>
                <a:cs typeface="Arial" pitchFamily="34" charset="0"/>
              </a:rPr>
              <a:t>Travaux de Winter (années 1970) 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    Les exsudats fournissent des éléments essentiels :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 lvl="2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fr-FR" sz="2600" dirty="0" smtClean="0">
                <a:latin typeface="Arial" pitchFamily="34" charset="0"/>
                <a:cs typeface="Arial" pitchFamily="34" charset="0"/>
              </a:rPr>
              <a:t>éléments nutritifs</a:t>
            </a:r>
          </a:p>
          <a:p>
            <a:pPr lvl="2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fr-FR" sz="2600" dirty="0" smtClean="0">
                <a:latin typeface="Arial" pitchFamily="34" charset="0"/>
                <a:cs typeface="Arial" pitchFamily="34" charset="0"/>
              </a:rPr>
              <a:t>facteurs de croissance</a:t>
            </a:r>
          </a:p>
          <a:p>
            <a:pPr lvl="2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fr-FR" sz="2600" dirty="0" smtClean="0">
                <a:latin typeface="Arial" pitchFamily="34" charset="0"/>
                <a:cs typeface="Arial" pitchFamily="34" charset="0"/>
              </a:rPr>
              <a:t>cellules sanguines</a:t>
            </a:r>
          </a:p>
          <a:p>
            <a:pPr lvl="2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fr-FR" sz="2600" dirty="0" smtClean="0">
                <a:latin typeface="Arial" pitchFamily="34" charset="0"/>
                <a:cs typeface="Arial" pitchFamily="34" charset="0"/>
              </a:rPr>
              <a:t>cellules endothéliales</a:t>
            </a:r>
          </a:p>
          <a:p>
            <a:pPr lvl="2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fr-FR" sz="2600" dirty="0" smtClean="0">
                <a:latin typeface="Arial" pitchFamily="34" charset="0"/>
                <a:cs typeface="Arial" pitchFamily="34" charset="0"/>
              </a:rPr>
              <a:t>cellules épithéliales</a:t>
            </a:r>
          </a:p>
          <a:p>
            <a:pPr lvl="2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fr-FR" sz="2600" dirty="0" smtClean="0">
                <a:latin typeface="Arial" pitchFamily="34" charset="0"/>
                <a:cs typeface="Arial" pitchFamily="34" charset="0"/>
              </a:rPr>
              <a:t>fibroblastes</a:t>
            </a:r>
            <a:r>
              <a:rPr lang="fr-FR" dirty="0" smtClean="0"/>
              <a:t>           </a:t>
            </a:r>
          </a:p>
          <a:p>
            <a:pPr eaLnBrk="1" hangingPunct="1">
              <a:lnSpc>
                <a:spcPct val="90000"/>
              </a:lnSpc>
            </a:pPr>
            <a:endParaRPr lang="fr-FR" u="sng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062912" cy="1368425"/>
          </a:xfrm>
        </p:spPr>
        <p:txBody>
          <a:bodyPr/>
          <a:lstStyle/>
          <a:p>
            <a:pPr eaLnBrk="1" hangingPunct="1"/>
            <a:r>
              <a:rPr lang="fr-FR" smtClean="0"/>
              <a:t>Maintien de la plaie dans un environnement humide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6347048" cy="49974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fr-FR" sz="2500" dirty="0" smtClean="0">
                <a:latin typeface="Arial" pitchFamily="34" charset="0"/>
                <a:cs typeface="Arial" pitchFamily="34" charset="0"/>
              </a:rPr>
              <a:t>L’ eau est indispensable à la cicatrisation mais cependant un excès est nocif</a:t>
            </a:r>
          </a:p>
          <a:p>
            <a:pPr eaLnBrk="1" hangingPunct="1">
              <a:lnSpc>
                <a:spcPct val="80000"/>
              </a:lnSpc>
            </a:pPr>
            <a:r>
              <a:rPr lang="fr-FR" sz="2500" dirty="0" smtClean="0">
                <a:latin typeface="Arial" pitchFamily="34" charset="0"/>
                <a:cs typeface="Arial" pitchFamily="34" charset="0"/>
              </a:rPr>
              <a:t> 3 cas possibles :</a:t>
            </a:r>
          </a:p>
          <a:p>
            <a:pPr lvl="1" eaLnBrk="1" hangingPunct="1">
              <a:lnSpc>
                <a:spcPct val="80000"/>
              </a:lnSpc>
            </a:pPr>
            <a:r>
              <a:rPr lang="fr-FR" u="sng" dirty="0">
                <a:solidFill>
                  <a:srgbClr val="66CCFF"/>
                </a:solidFill>
                <a:latin typeface="Arial" pitchFamily="34" charset="0"/>
                <a:cs typeface="Arial" pitchFamily="34" charset="0"/>
              </a:rPr>
              <a:t>la plaie est sèche = </a:t>
            </a:r>
            <a:r>
              <a:rPr lang="fr-FR" dirty="0">
                <a:latin typeface="Arial" pitchFamily="34" charset="0"/>
                <a:cs typeface="Arial" pitchFamily="34" charset="0"/>
              </a:rPr>
              <a:t>on choisira alors un pansement lui apportant de l’eau (hydrogel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 lvl="1" eaLnBrk="1" hangingPunct="1">
              <a:lnSpc>
                <a:spcPct val="80000"/>
              </a:lnSpc>
            </a:pPr>
            <a:endParaRPr lang="fr-FR" dirty="0">
              <a:latin typeface="Arial" pitchFamily="34" charset="0"/>
              <a:cs typeface="Arial" pitchFamily="34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fr-FR" sz="2500" u="sng" dirty="0" smtClean="0">
                <a:solidFill>
                  <a:srgbClr val="66CCFF"/>
                </a:solidFill>
                <a:latin typeface="Arial" pitchFamily="34" charset="0"/>
                <a:cs typeface="Arial" pitchFamily="34" charset="0"/>
              </a:rPr>
              <a:t>la plaie est humide</a:t>
            </a:r>
            <a:r>
              <a:rPr lang="fr-FR" sz="2500" dirty="0" smtClean="0">
                <a:solidFill>
                  <a:srgbClr val="66CCFF"/>
                </a:solidFill>
                <a:latin typeface="Arial" pitchFamily="34" charset="0"/>
                <a:cs typeface="Arial" pitchFamily="34" charset="0"/>
              </a:rPr>
              <a:t> =</a:t>
            </a:r>
            <a:r>
              <a:rPr lang="fr-FR" sz="2500" dirty="0" smtClean="0">
                <a:latin typeface="Arial" pitchFamily="34" charset="0"/>
                <a:cs typeface="Arial" pitchFamily="34" charset="0"/>
              </a:rPr>
              <a:t> on choisira alors un pansement gardant cette humidité (</a:t>
            </a:r>
            <a:r>
              <a:rPr lang="fr-FR" sz="2500" dirty="0" err="1" smtClean="0">
                <a:latin typeface="Arial" pitchFamily="34" charset="0"/>
                <a:cs typeface="Arial" pitchFamily="34" charset="0"/>
              </a:rPr>
              <a:t>hydrocolloïde</a:t>
            </a:r>
            <a:r>
              <a:rPr lang="fr-FR" sz="2500" dirty="0" smtClean="0">
                <a:latin typeface="Arial" pitchFamily="34" charset="0"/>
                <a:cs typeface="Arial" pitchFamily="34" charset="0"/>
              </a:rPr>
              <a:t>, pansement gras</a:t>
            </a:r>
            <a:r>
              <a:rPr lang="fr-FR" sz="2500" dirty="0" smtClean="0">
                <a:latin typeface="Arial" pitchFamily="34" charset="0"/>
                <a:cs typeface="Arial" pitchFamily="34" charset="0"/>
              </a:rPr>
              <a:t>…)</a:t>
            </a:r>
          </a:p>
          <a:p>
            <a:pPr lvl="1" eaLnBrk="1" hangingPunct="1">
              <a:lnSpc>
                <a:spcPct val="80000"/>
              </a:lnSpc>
            </a:pPr>
            <a:endParaRPr lang="fr-FR" sz="2500" dirty="0" smtClean="0">
              <a:latin typeface="Arial" pitchFamily="34" charset="0"/>
              <a:cs typeface="Arial" pitchFamily="34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fr-FR" sz="2500" u="sng" dirty="0" smtClean="0">
                <a:solidFill>
                  <a:srgbClr val="66CCFF"/>
                </a:solidFill>
                <a:latin typeface="Arial" pitchFamily="34" charset="0"/>
                <a:cs typeface="Arial" pitchFamily="34" charset="0"/>
              </a:rPr>
              <a:t>la plaie est exsudative</a:t>
            </a:r>
            <a:r>
              <a:rPr lang="fr-FR" sz="2500" dirty="0" smtClean="0">
                <a:solidFill>
                  <a:srgbClr val="66CCFF"/>
                </a:solidFill>
                <a:latin typeface="Arial" pitchFamily="34" charset="0"/>
                <a:cs typeface="Arial" pitchFamily="34" charset="0"/>
              </a:rPr>
              <a:t> =</a:t>
            </a:r>
            <a:r>
              <a:rPr lang="fr-FR" sz="2500" dirty="0" smtClean="0">
                <a:latin typeface="Arial" pitchFamily="34" charset="0"/>
                <a:cs typeface="Arial" pitchFamily="34" charset="0"/>
              </a:rPr>
              <a:t> on choisira alors un pansement absorbant cet excès pour éviter la macération (alginates, </a:t>
            </a:r>
            <a:r>
              <a:rPr lang="fr-FR" sz="2500" dirty="0" err="1" smtClean="0">
                <a:latin typeface="Arial" pitchFamily="34" charset="0"/>
                <a:cs typeface="Arial" pitchFamily="34" charset="0"/>
              </a:rPr>
              <a:t>hydrocellulaires</a:t>
            </a:r>
            <a:r>
              <a:rPr lang="fr-FR" sz="2500" dirty="0" smtClean="0">
                <a:latin typeface="Arial" pitchFamily="34" charset="0"/>
                <a:cs typeface="Arial" pitchFamily="34" charset="0"/>
              </a:rPr>
              <a:t>…)</a:t>
            </a:r>
          </a:p>
        </p:txBody>
      </p:sp>
      <p:pic>
        <p:nvPicPr>
          <p:cNvPr id="4" name="Picture 9" descr="ETête 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36296" y="518676"/>
            <a:ext cx="1656184" cy="1932215"/>
          </a:xfrm>
          <a:prstGeom prst="rect">
            <a:avLst/>
          </a:prstGeom>
          <a:noFill/>
        </p:spPr>
      </p:pic>
      <p:pic>
        <p:nvPicPr>
          <p:cNvPr id="5" name="Picture 7" descr="ES 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8323" y="2780928"/>
            <a:ext cx="2023120" cy="1400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C:\Documents and Settings\Langlois Geneviève\Mes documents\Mes images\CICATRISATION\QQ PHOTOS\Numériser000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4" t="2740" r="2078" b="1280"/>
          <a:stretch>
            <a:fillRect/>
          </a:stretch>
        </p:blipFill>
        <p:spPr bwMode="auto">
          <a:xfrm>
            <a:off x="7382947" y="4427209"/>
            <a:ext cx="1578496" cy="24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mtClean="0"/>
              <a:t>Respect du bactériocycle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fr-FR" smtClean="0"/>
          </a:p>
          <a:p>
            <a:pPr eaLnBrk="1" hangingPunct="1"/>
            <a:r>
              <a:rPr lang="fr-FR" smtClean="0">
                <a:latin typeface="Arial" pitchFamily="34" charset="0"/>
                <a:cs typeface="Arial" pitchFamily="34" charset="0"/>
              </a:rPr>
              <a:t>Les plaies chroniques sont colonisées par une flore bactérienne </a:t>
            </a:r>
          </a:p>
          <a:p>
            <a:pPr eaLnBrk="1" hangingPunct="1"/>
            <a:r>
              <a:rPr lang="fr-FR" smtClean="0">
                <a:latin typeface="Arial" pitchFamily="34" charset="0"/>
                <a:cs typeface="Arial" pitchFamily="34" charset="0"/>
              </a:rPr>
              <a:t>Cette colonisation n’est pas synonyme de surinfection</a:t>
            </a:r>
          </a:p>
          <a:p>
            <a:pPr eaLnBrk="1" hangingPunct="1"/>
            <a:r>
              <a:rPr lang="fr-FR" smtClean="0">
                <a:latin typeface="Arial" pitchFamily="34" charset="0"/>
                <a:cs typeface="Arial" pitchFamily="34" charset="0"/>
              </a:rPr>
              <a:t>Ces germes participent à la détersion de la plaie et ont donc un rôle utile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229600" cy="904875"/>
          </a:xfrm>
        </p:spPr>
        <p:txBody>
          <a:bodyPr/>
          <a:lstStyle/>
          <a:p>
            <a:pPr eaLnBrk="1" hangingPunct="1"/>
            <a:r>
              <a:rPr lang="fr-FR" smtClean="0"/>
              <a:t>Le bactériocycle</a:t>
            </a:r>
          </a:p>
        </p:txBody>
      </p:sp>
      <p:graphicFrame>
        <p:nvGraphicFramePr>
          <p:cNvPr id="205844" name="Group 20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388856726"/>
              </p:ext>
            </p:extLst>
          </p:nvPr>
        </p:nvGraphicFramePr>
        <p:xfrm>
          <a:off x="395288" y="1052513"/>
          <a:ext cx="8364539" cy="5165725"/>
        </p:xfrm>
        <a:graphic>
          <a:graphicData uri="http://schemas.openxmlformats.org/drawingml/2006/table">
            <a:tbl>
              <a:tblPr/>
              <a:tblGrid>
                <a:gridCol w="4368634"/>
                <a:gridCol w="208274"/>
                <a:gridCol w="3787631"/>
              </a:tblGrid>
              <a:tr h="5779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stade de la plaie</a:t>
                      </a:r>
                    </a:p>
                  </a:txBody>
                  <a:tcPr marL="91437" marR="91437"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fr-FR" sz="2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germes retrouvés</a:t>
                      </a:r>
                    </a:p>
                  </a:txBody>
                  <a:tcPr marL="91437" marR="91437"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878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99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désépidermisation</a:t>
                      </a:r>
                      <a:endParaRPr kumimoji="0" lang="fr-FR" sz="2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99FF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fr-FR" sz="2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99FF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détersion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fr-FR" sz="2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505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bourgeonnement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fr-FR" sz="2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505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fr-FR" sz="2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505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669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épidermisation</a:t>
                      </a:r>
                      <a:endParaRPr kumimoji="0" lang="fr-FR" sz="2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6699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fr-FR" sz="2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99FF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fr-FR" sz="2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99FF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fr-FR" sz="2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gram 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fr-FR" sz="2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gram –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fr-FR" sz="2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gram 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qques gram –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fr-FR" sz="2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gram +</a:t>
                      </a:r>
                    </a:p>
                  </a:txBody>
                  <a:tcPr marL="91437" marR="91437"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1008063"/>
          </a:xfrm>
        </p:spPr>
        <p:txBody>
          <a:bodyPr/>
          <a:lstStyle/>
          <a:p>
            <a:pPr eaLnBrk="1" hangingPunct="1"/>
            <a:r>
              <a:rPr lang="fr-FR" smtClean="0"/>
              <a:t>La plaie surinfectée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57338"/>
            <a:ext cx="7772400" cy="45386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Le diagnostic se fait sur la clinique</a:t>
            </a:r>
          </a:p>
          <a:p>
            <a:pPr lvl="1" eaLnBrk="1" hangingPunct="1">
              <a:lnSpc>
                <a:spcPct val="90000"/>
              </a:lnSpc>
            </a:pPr>
            <a:r>
              <a:rPr lang="fr-FR" dirty="0">
                <a:latin typeface="Arial" pitchFamily="34" charset="0"/>
                <a:cs typeface="Arial" pitchFamily="34" charset="0"/>
              </a:rPr>
              <a:t>E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coulement purulent</a:t>
            </a:r>
          </a:p>
          <a:p>
            <a:pPr lvl="1" eaLnBrk="1" hangingPunct="1">
              <a:lnSpc>
                <a:spcPct val="90000"/>
              </a:lnSpc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Rougeur</a:t>
            </a:r>
            <a:endParaRPr lang="fr-FR" dirty="0">
              <a:latin typeface="Arial" pitchFamily="34" charset="0"/>
              <a:cs typeface="Arial" pitchFamily="34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Œdème</a:t>
            </a:r>
            <a:endParaRPr lang="fr-FR" dirty="0">
              <a:latin typeface="Arial" pitchFamily="34" charset="0"/>
              <a:cs typeface="Arial" pitchFamily="34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Lymphangite</a:t>
            </a:r>
            <a:endParaRPr lang="fr-FR" dirty="0">
              <a:latin typeface="Arial" pitchFamily="34" charset="0"/>
              <a:cs typeface="Arial" pitchFamily="34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Adénopathies</a:t>
            </a:r>
            <a:endParaRPr lang="fr-FR" dirty="0">
              <a:latin typeface="Arial" pitchFamily="34" charset="0"/>
              <a:cs typeface="Arial" pitchFamily="34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fr-FR" dirty="0">
                <a:latin typeface="Arial" pitchFamily="34" charset="0"/>
                <a:cs typeface="Arial" pitchFamily="34" charset="0"/>
              </a:rPr>
              <a:t>D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ouleur pulsatile</a:t>
            </a:r>
          </a:p>
          <a:p>
            <a:pPr lvl="1" eaLnBrk="1" hangingPunct="1">
              <a:lnSpc>
                <a:spcPct val="90000"/>
              </a:lnSpc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Hyperthermie</a:t>
            </a:r>
            <a:endParaRPr lang="fr-FR" dirty="0">
              <a:latin typeface="Arial" pitchFamily="34" charset="0"/>
              <a:cs typeface="Arial" pitchFamily="34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fr-FR" dirty="0">
                <a:latin typeface="Arial" pitchFamily="34" charset="0"/>
                <a:cs typeface="Arial" pitchFamily="34" charset="0"/>
              </a:rPr>
              <a:t>B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actériémie ou septicémie</a:t>
            </a:r>
          </a:p>
        </p:txBody>
      </p:sp>
      <p:pic>
        <p:nvPicPr>
          <p:cNvPr id="89092" name="Picture 4" descr="Numériser000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57" t="12387" r="60060" b="52893"/>
          <a:stretch>
            <a:fillRect/>
          </a:stretch>
        </p:blipFill>
        <p:spPr bwMode="auto">
          <a:xfrm>
            <a:off x="5796136" y="2839328"/>
            <a:ext cx="2952577" cy="2508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dirty="0" smtClean="0"/>
              <a:t>Principe du nettoyage de la plaie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3608" y="2276872"/>
            <a:ext cx="7313612" cy="4114800"/>
          </a:xfrm>
        </p:spPr>
        <p:txBody>
          <a:bodyPr/>
          <a:lstStyle/>
          <a:p>
            <a:pPr eaLnBrk="1" hangingPunct="1"/>
            <a:r>
              <a:rPr lang="fr-FR" sz="2400" dirty="0">
                <a:latin typeface="+mj-lt"/>
              </a:rPr>
              <a:t>U</a:t>
            </a:r>
            <a:r>
              <a:rPr lang="fr-FR" sz="2400" dirty="0" smtClean="0">
                <a:latin typeface="+mj-lt"/>
              </a:rPr>
              <a:t>ne plaie </a:t>
            </a:r>
            <a:r>
              <a:rPr lang="fr-FR" sz="2400" dirty="0" smtClean="0">
                <a:latin typeface="+mj-lt"/>
              </a:rPr>
              <a:t>chronique doit </a:t>
            </a:r>
            <a:r>
              <a:rPr lang="fr-FR" sz="2400" dirty="0" smtClean="0">
                <a:latin typeface="+mj-lt"/>
              </a:rPr>
              <a:t>être lavée au savon doux + eau ou au sérum physiologique ; bien la rincer (l’hygiène est sans doute la plus importante « antisepsie » des plaies chroniques)</a:t>
            </a:r>
          </a:p>
          <a:p>
            <a:pPr eaLnBrk="1" hangingPunct="1"/>
            <a:endParaRPr lang="fr-FR" sz="2400" dirty="0" smtClean="0">
              <a:latin typeface="+mj-lt"/>
            </a:endParaRPr>
          </a:p>
          <a:p>
            <a:pPr eaLnBrk="1" hangingPunct="1"/>
            <a:r>
              <a:rPr lang="fr-FR" sz="2400" dirty="0" smtClean="0">
                <a:latin typeface="+mj-lt"/>
              </a:rPr>
              <a:t>Pas d’utilisation systématique d’antiseptiques sur peau lésée sauf cas spécifiques (brûlures, plaies septiques, aplasie …)</a:t>
            </a:r>
          </a:p>
          <a:p>
            <a:pPr eaLnBrk="1" hangingPunct="1"/>
            <a:endParaRPr lang="fr-FR" dirty="0" smtClean="0"/>
          </a:p>
          <a:p>
            <a:pPr eaLnBrk="1" hangingPunct="1"/>
            <a:endParaRPr lang="fr-FR" dirty="0" smtClean="0"/>
          </a:p>
          <a:p>
            <a:pPr eaLnBrk="1" hangingPunct="1">
              <a:buFont typeface="Wingdings" pitchFamily="2" charset="2"/>
              <a:buNone/>
            </a:pPr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AutoShape 2"/>
          <p:cNvSpPr>
            <a:spLocks noChangeArrowheads="1"/>
          </p:cNvSpPr>
          <p:nvPr/>
        </p:nvSpPr>
        <p:spPr bwMode="auto">
          <a:xfrm>
            <a:off x="457200" y="2971800"/>
            <a:ext cx="8534400" cy="3200400"/>
          </a:xfrm>
          <a:prstGeom prst="irregularSeal1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10947" name="Rectangle 3"/>
          <p:cNvSpPr>
            <a:spLocks noChangeArrowheads="1"/>
          </p:cNvSpPr>
          <p:nvPr/>
        </p:nvSpPr>
        <p:spPr bwMode="auto">
          <a:xfrm>
            <a:off x="762000" y="26670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endParaRPr lang="fr-FR" sz="3600" b="1">
              <a:solidFill>
                <a:srgbClr val="FFFF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aramond" pitchFamily="18" charset="0"/>
            </a:endParaRPr>
          </a:p>
          <a:p>
            <a:pPr algn="ctr">
              <a:defRPr/>
            </a:pPr>
            <a:endParaRPr lang="fr-FR" sz="3600" b="1">
              <a:solidFill>
                <a:srgbClr val="FFFF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aramond" pitchFamily="18" charset="0"/>
            </a:endParaRPr>
          </a:p>
          <a:p>
            <a:pPr algn="ctr">
              <a:defRPr/>
            </a:pPr>
            <a:endParaRPr lang="fr-FR" sz="3600" b="1">
              <a:solidFill>
                <a:srgbClr val="CCFF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aramond" pitchFamily="18" charset="0"/>
            </a:endParaRPr>
          </a:p>
          <a:p>
            <a:pPr algn="ctr">
              <a:defRPr/>
            </a:pPr>
            <a:endParaRPr lang="fr-FR" sz="3600" b="1">
              <a:solidFill>
                <a:srgbClr val="CCFF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algn="ctr">
              <a:defRPr/>
            </a:pPr>
            <a:endParaRPr lang="fr-FR" sz="3600" b="1">
              <a:solidFill>
                <a:srgbClr val="CCFF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algn="ctr">
              <a:defRPr/>
            </a:pPr>
            <a:r>
              <a:rPr lang="fr-FR" sz="36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>Le pansement universel </a:t>
            </a:r>
          </a:p>
          <a:p>
            <a:pPr algn="ctr">
              <a:defRPr/>
            </a:pPr>
            <a:r>
              <a:rPr lang="fr-FR" sz="36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>n’existe pas</a:t>
            </a:r>
          </a:p>
        </p:txBody>
      </p:sp>
      <p:sp>
        <p:nvSpPr>
          <p:cNvPr id="91140" name="AutoShape 4"/>
          <p:cNvSpPr>
            <a:spLocks noChangeArrowheads="1"/>
          </p:cNvSpPr>
          <p:nvPr/>
        </p:nvSpPr>
        <p:spPr bwMode="auto">
          <a:xfrm>
            <a:off x="4572000" y="2286000"/>
            <a:ext cx="228600" cy="914400"/>
          </a:xfrm>
          <a:prstGeom prst="downArrow">
            <a:avLst>
              <a:gd name="adj1" fmla="val 50000"/>
              <a:gd name="adj2" fmla="val 100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10949" name="Text Box 5"/>
          <p:cNvSpPr txBox="1">
            <a:spLocks noChangeArrowheads="1"/>
          </p:cNvSpPr>
          <p:nvPr/>
        </p:nvSpPr>
        <p:spPr bwMode="auto">
          <a:xfrm>
            <a:off x="1116013" y="692150"/>
            <a:ext cx="73437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fr-FR"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Les pansements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mtClean="0"/>
              <a:t>Les différentes  classes  de pansements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endParaRPr lang="fr-FR" sz="2500" dirty="0" smtClean="0">
              <a:solidFill>
                <a:srgbClr val="FFFF66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fr-FR" sz="2500" dirty="0" smtClean="0">
                <a:latin typeface="Arial" pitchFamily="34" charset="0"/>
                <a:cs typeface="Arial" pitchFamily="34" charset="0"/>
              </a:rPr>
              <a:t>Les hydrogels</a:t>
            </a:r>
          </a:p>
          <a:p>
            <a:pPr eaLnBrk="1" hangingPunct="1">
              <a:lnSpc>
                <a:spcPct val="80000"/>
              </a:lnSpc>
            </a:pPr>
            <a:r>
              <a:rPr lang="fr-FR" sz="2500" dirty="0" smtClean="0">
                <a:latin typeface="Arial" pitchFamily="34" charset="0"/>
                <a:cs typeface="Arial" pitchFamily="34" charset="0"/>
              </a:rPr>
              <a:t>Les </a:t>
            </a:r>
            <a:r>
              <a:rPr lang="fr-FR" sz="2500" dirty="0" err="1" smtClean="0">
                <a:latin typeface="Arial" pitchFamily="34" charset="0"/>
                <a:cs typeface="Arial" pitchFamily="34" charset="0"/>
              </a:rPr>
              <a:t>hydrocolloides</a:t>
            </a:r>
            <a:endParaRPr lang="fr-FR" sz="250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fr-FR" sz="2500" dirty="0" smtClean="0">
                <a:latin typeface="Arial" pitchFamily="34" charset="0"/>
                <a:cs typeface="Arial" pitchFamily="34" charset="0"/>
              </a:rPr>
              <a:t>Les </a:t>
            </a:r>
            <a:r>
              <a:rPr lang="fr-FR" sz="2500" dirty="0" err="1" smtClean="0">
                <a:latin typeface="Arial" pitchFamily="34" charset="0"/>
                <a:cs typeface="Arial" pitchFamily="34" charset="0"/>
              </a:rPr>
              <a:t>hydrocellulaires</a:t>
            </a:r>
            <a:endParaRPr lang="fr-FR" sz="250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fr-FR" sz="2500" dirty="0" smtClean="0">
                <a:latin typeface="Arial" pitchFamily="34" charset="0"/>
                <a:cs typeface="Arial" pitchFamily="34" charset="0"/>
              </a:rPr>
              <a:t>Les alginates</a:t>
            </a:r>
          </a:p>
          <a:p>
            <a:pPr eaLnBrk="1" hangingPunct="1">
              <a:lnSpc>
                <a:spcPct val="80000"/>
              </a:lnSpc>
            </a:pPr>
            <a:r>
              <a:rPr lang="fr-FR" sz="2500" dirty="0" smtClean="0">
                <a:latin typeface="Arial" pitchFamily="34" charset="0"/>
                <a:cs typeface="Arial" pitchFamily="34" charset="0"/>
              </a:rPr>
              <a:t>Les pansements en fibres à haut pouvoir d’absorption</a:t>
            </a:r>
          </a:p>
          <a:p>
            <a:pPr eaLnBrk="1" hangingPunct="1">
              <a:lnSpc>
                <a:spcPct val="80000"/>
              </a:lnSpc>
            </a:pPr>
            <a:r>
              <a:rPr lang="fr-FR" sz="2500" dirty="0" smtClean="0">
                <a:latin typeface="Arial" pitchFamily="34" charset="0"/>
                <a:cs typeface="Arial" pitchFamily="34" charset="0"/>
              </a:rPr>
              <a:t>Les pansements </a:t>
            </a:r>
            <a:r>
              <a:rPr lang="fr-FR" sz="2500" dirty="0" err="1" smtClean="0">
                <a:latin typeface="Arial" pitchFamily="34" charset="0"/>
                <a:cs typeface="Arial" pitchFamily="34" charset="0"/>
              </a:rPr>
              <a:t>irrigo</a:t>
            </a:r>
            <a:r>
              <a:rPr lang="fr-FR" sz="2500" dirty="0" smtClean="0">
                <a:latin typeface="Arial" pitchFamily="34" charset="0"/>
                <a:cs typeface="Arial" pitchFamily="34" charset="0"/>
              </a:rPr>
              <a:t> absorbants</a:t>
            </a:r>
          </a:p>
          <a:p>
            <a:pPr eaLnBrk="1" hangingPunct="1">
              <a:lnSpc>
                <a:spcPct val="80000"/>
              </a:lnSpc>
            </a:pPr>
            <a:r>
              <a:rPr lang="fr-FR" sz="2500" dirty="0" smtClean="0">
                <a:latin typeface="Arial" pitchFamily="34" charset="0"/>
                <a:cs typeface="Arial" pitchFamily="34" charset="0"/>
              </a:rPr>
              <a:t>les pansements gras neutres et/ou interfaces</a:t>
            </a:r>
          </a:p>
          <a:p>
            <a:pPr eaLnBrk="1" hangingPunct="1">
              <a:lnSpc>
                <a:spcPct val="80000"/>
              </a:lnSpc>
            </a:pPr>
            <a:r>
              <a:rPr lang="fr-FR" sz="2500" dirty="0" smtClean="0">
                <a:latin typeface="Arial" pitchFamily="34" charset="0"/>
                <a:cs typeface="Arial" pitchFamily="34" charset="0"/>
              </a:rPr>
              <a:t>Les pansements au charbon</a:t>
            </a:r>
          </a:p>
          <a:p>
            <a:pPr eaLnBrk="1" hangingPunct="1">
              <a:lnSpc>
                <a:spcPct val="80000"/>
              </a:lnSpc>
            </a:pPr>
            <a:r>
              <a:rPr lang="fr-FR" sz="2500" dirty="0" smtClean="0">
                <a:latin typeface="Arial" pitchFamily="34" charset="0"/>
                <a:cs typeface="Arial" pitchFamily="34" charset="0"/>
              </a:rPr>
              <a:t>Les pansements à l’argent</a:t>
            </a:r>
          </a:p>
          <a:p>
            <a:pPr eaLnBrk="1" hangingPunct="1">
              <a:lnSpc>
                <a:spcPct val="80000"/>
              </a:lnSpc>
            </a:pPr>
            <a:r>
              <a:rPr lang="fr-FR" sz="2500" dirty="0" smtClean="0">
                <a:latin typeface="Arial" pitchFamily="34" charset="0"/>
                <a:cs typeface="Arial" pitchFamily="34" charset="0"/>
              </a:rPr>
              <a:t>La thérapie par pression négative = T P 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92162"/>
          </a:xfrm>
        </p:spPr>
        <p:txBody>
          <a:bodyPr/>
          <a:lstStyle/>
          <a:p>
            <a:pPr eaLnBrk="1" hangingPunct="1"/>
            <a:r>
              <a:rPr lang="fr-FR" smtClean="0"/>
              <a:t>Les hydrogels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52513"/>
            <a:ext cx="5122863" cy="5545137"/>
          </a:xfrm>
        </p:spPr>
        <p:txBody>
          <a:bodyPr/>
          <a:lstStyle/>
          <a:p>
            <a:pPr eaLnBrk="1" hangingPunct="1"/>
            <a:endParaRPr lang="fr-FR" b="1" smtClean="0">
              <a:solidFill>
                <a:srgbClr val="66FFFF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fr-FR" b="1" smtClean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Composition :</a:t>
            </a:r>
          </a:p>
          <a:p>
            <a:pPr eaLnBrk="1" hangingPunct="1">
              <a:buFont typeface="Wingdings" pitchFamily="2" charset="2"/>
              <a:buNone/>
            </a:pPr>
            <a:r>
              <a:rPr lang="fr-FR" smtClean="0">
                <a:latin typeface="Arial" pitchFamily="34" charset="0"/>
                <a:cs typeface="Arial" pitchFamily="34" charset="0"/>
              </a:rPr>
              <a:t>Gels de carboxy méthyl</a:t>
            </a:r>
          </a:p>
          <a:p>
            <a:pPr eaLnBrk="1" hangingPunct="1">
              <a:buFont typeface="Wingdings" pitchFamily="2" charset="2"/>
              <a:buNone/>
            </a:pPr>
            <a:r>
              <a:rPr lang="fr-FR" smtClean="0">
                <a:latin typeface="Arial" pitchFamily="34" charset="0"/>
                <a:cs typeface="Arial" pitchFamily="34" charset="0"/>
              </a:rPr>
              <a:t>cellulose (CMC) contenant</a:t>
            </a:r>
          </a:p>
          <a:p>
            <a:pPr eaLnBrk="1" hangingPunct="1">
              <a:buFont typeface="Wingdings" pitchFamily="2" charset="2"/>
              <a:buNone/>
            </a:pPr>
            <a:r>
              <a:rPr lang="fr-FR" smtClean="0">
                <a:latin typeface="Arial" pitchFamily="34" charset="0"/>
                <a:cs typeface="Arial" pitchFamily="34" charset="0"/>
              </a:rPr>
              <a:t>au moins 75% d’eau</a:t>
            </a:r>
          </a:p>
          <a:p>
            <a:pPr eaLnBrk="1" hangingPunct="1"/>
            <a:r>
              <a:rPr lang="fr-FR" b="1" smtClean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Présentation :</a:t>
            </a:r>
          </a:p>
          <a:p>
            <a:pPr eaLnBrk="1" hangingPunct="1">
              <a:buFont typeface="Wingdings" pitchFamily="2" charset="2"/>
              <a:buNone/>
            </a:pPr>
            <a:r>
              <a:rPr lang="fr-FR" smtClean="0">
                <a:latin typeface="Arial" pitchFamily="34" charset="0"/>
                <a:cs typeface="Arial" pitchFamily="34" charset="0"/>
              </a:rPr>
              <a:t>Tubes, sachets, plaques </a:t>
            </a:r>
          </a:p>
          <a:p>
            <a:pPr eaLnBrk="1" hangingPunct="1">
              <a:buFont typeface="Wingdings" pitchFamily="2" charset="2"/>
              <a:buNone/>
            </a:pPr>
            <a:r>
              <a:rPr lang="fr-FR" smtClean="0">
                <a:latin typeface="Arial" pitchFamily="34" charset="0"/>
                <a:cs typeface="Arial" pitchFamily="34" charset="0"/>
              </a:rPr>
              <a:t>ou applicateurs uni dose</a:t>
            </a:r>
          </a:p>
          <a:p>
            <a:pPr eaLnBrk="1" hangingPunct="1"/>
            <a:endParaRPr lang="fr-FR" smtClean="0">
              <a:latin typeface="Arial" pitchFamily="34" charset="0"/>
              <a:cs typeface="Arial" pitchFamily="34" charset="0"/>
            </a:endParaRPr>
          </a:p>
          <a:p>
            <a:pPr lvl="2" eaLnBrk="1" hangingPunct="1">
              <a:buFont typeface="Wingdings" pitchFamily="2" charset="2"/>
              <a:buNone/>
            </a:pPr>
            <a:endParaRPr lang="fr-FR" sz="2600" smtClean="0">
              <a:latin typeface="Comic Sans MS" pitchFamily="66" charset="0"/>
            </a:endParaRPr>
          </a:p>
          <a:p>
            <a:pPr eaLnBrk="1" hangingPunct="1"/>
            <a:endParaRPr lang="fr-FR" b="1" smtClean="0"/>
          </a:p>
          <a:p>
            <a:pPr eaLnBrk="1" hangingPunct="1"/>
            <a:endParaRPr lang="fr-FR" b="1" smtClean="0"/>
          </a:p>
          <a:p>
            <a:pPr eaLnBrk="1" hangingPunct="1"/>
            <a:endParaRPr lang="fr-FR" smtClean="0"/>
          </a:p>
        </p:txBody>
      </p:sp>
      <p:pic>
        <p:nvPicPr>
          <p:cNvPr id="93188" name="Picture 4" descr="IMG_033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3429000"/>
            <a:ext cx="3708400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1052513"/>
            <a:ext cx="7772400" cy="6122987"/>
          </a:xfrm>
        </p:spPr>
        <p:txBody>
          <a:bodyPr/>
          <a:lstStyle/>
          <a:p>
            <a:pPr eaLnBrk="1" hangingPunct="1"/>
            <a:r>
              <a:rPr lang="fr-FR" b="1" dirty="0" smtClean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Propriétés : </a:t>
            </a:r>
          </a:p>
          <a:p>
            <a:pPr lvl="2" eaLnBrk="1" hangingPunct="1"/>
            <a:r>
              <a:rPr lang="fr-FR" sz="2400" dirty="0" smtClean="0">
                <a:latin typeface="Arial" pitchFamily="34" charset="0"/>
                <a:cs typeface="Arial" pitchFamily="34" charset="0"/>
              </a:rPr>
              <a:t>Hydratent la plaie et ramollissent les plaques de nécrose sèche</a:t>
            </a:r>
          </a:p>
          <a:p>
            <a:pPr lvl="2" eaLnBrk="1" hangingPunct="1"/>
            <a:r>
              <a:rPr lang="fr-FR" sz="2400" dirty="0" smtClean="0">
                <a:latin typeface="Arial" pitchFamily="34" charset="0"/>
                <a:cs typeface="Arial" pitchFamily="34" charset="0"/>
              </a:rPr>
              <a:t>N’attaquent pas la peau saine</a:t>
            </a:r>
          </a:p>
          <a:p>
            <a:pPr marL="914400" lvl="2" indent="0" eaLnBrk="1" hangingPunct="1">
              <a:buNone/>
            </a:pPr>
            <a:r>
              <a:rPr lang="fr-FR" sz="2400" b="1" dirty="0" smtClean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eaLnBrk="1" hangingPunct="1"/>
            <a:r>
              <a:rPr lang="fr-FR" b="1" dirty="0" smtClean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Indications  </a:t>
            </a:r>
            <a:r>
              <a:rPr lang="fr-FR" b="1" dirty="0" smtClean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lvl="2" eaLnBrk="1" hangingPunct="1"/>
            <a:r>
              <a:rPr lang="fr-FR" sz="2400" dirty="0">
                <a:latin typeface="Arial" pitchFamily="34" charset="0"/>
                <a:cs typeface="Arial" pitchFamily="34" charset="0"/>
              </a:rPr>
              <a:t>Plaies sèches pour favoriser la détersion </a:t>
            </a:r>
          </a:p>
          <a:p>
            <a:pPr eaLnBrk="1" hangingPunct="1">
              <a:buFont typeface="Wingdings" pitchFamily="2" charset="2"/>
              <a:buNone/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                 </a:t>
            </a:r>
            <a:r>
              <a:rPr lang="fr-FR" sz="2400" dirty="0">
                <a:latin typeface="Arial" pitchFamily="34" charset="0"/>
                <a:cs typeface="Arial" pitchFamily="34" charset="0"/>
              </a:rPr>
              <a:t>stade de nécrose noire 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ou fibrine adhérente</a:t>
            </a:r>
          </a:p>
          <a:p>
            <a:pPr eaLnBrk="1" hangingPunct="1">
              <a:buFont typeface="Wingdings" pitchFamily="2" charset="2"/>
              <a:buNone/>
            </a:pPr>
            <a:endParaRPr lang="fr-FR" sz="2400" dirty="0"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fr-FR" b="1" dirty="0" smtClean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Contre-indications :</a:t>
            </a:r>
          </a:p>
          <a:p>
            <a:pPr lvl="2" eaLnBrk="1" hangingPunct="1"/>
            <a:r>
              <a:rPr lang="fr-FR" sz="2400" dirty="0" smtClean="0">
                <a:latin typeface="Arial" pitchFamily="34" charset="0"/>
                <a:cs typeface="Arial" pitchFamily="34" charset="0"/>
              </a:rPr>
              <a:t>Plaies très exsudatives</a:t>
            </a:r>
          </a:p>
          <a:p>
            <a:pPr lvl="2" eaLnBrk="1" hangingPunct="1"/>
            <a:r>
              <a:rPr lang="fr-FR" sz="2400" dirty="0" smtClean="0">
                <a:latin typeface="Arial" pitchFamily="34" charset="0"/>
                <a:cs typeface="Arial" pitchFamily="34" charset="0"/>
              </a:rPr>
              <a:t>Plaies infectées</a:t>
            </a:r>
          </a:p>
          <a:p>
            <a:pPr eaLnBrk="1" hangingPunct="1">
              <a:buFont typeface="Wingdings" pitchFamily="2" charset="2"/>
              <a:buNone/>
            </a:pPr>
            <a:endParaRPr lang="fr-FR" dirty="0" smtClean="0"/>
          </a:p>
          <a:p>
            <a:pPr eaLnBrk="1" hangingPunct="1"/>
            <a:endParaRPr lang="fr-FR" sz="2500" b="1" dirty="0" smtClean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1143000"/>
          </a:xfrm>
          <a:noFill/>
        </p:spPr>
        <p:txBody>
          <a:bodyPr anchor="ctr"/>
          <a:lstStyle/>
          <a:p>
            <a:pPr eaLnBrk="1" hangingPunct="1"/>
            <a:r>
              <a:rPr lang="fr-FR" b="1" smtClean="0"/>
              <a:t>Les hydrogels</a:t>
            </a:r>
          </a:p>
        </p:txBody>
      </p:sp>
      <p:sp>
        <p:nvSpPr>
          <p:cNvPr id="94212" name="Line 4"/>
          <p:cNvSpPr>
            <a:spLocks noChangeShapeType="1"/>
          </p:cNvSpPr>
          <p:nvPr/>
        </p:nvSpPr>
        <p:spPr bwMode="auto">
          <a:xfrm>
            <a:off x="1141124" y="4437112"/>
            <a:ext cx="936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04813"/>
            <a:ext cx="7772400" cy="647700"/>
          </a:xfrm>
        </p:spPr>
        <p:txBody>
          <a:bodyPr/>
          <a:lstStyle/>
          <a:p>
            <a:pPr eaLnBrk="1" hangingPunct="1"/>
            <a:r>
              <a:rPr lang="fr-FR" smtClean="0"/>
              <a:t>Les hydrocolloïdes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981075"/>
            <a:ext cx="5183187" cy="5543550"/>
          </a:xfrm>
        </p:spPr>
        <p:txBody>
          <a:bodyPr/>
          <a:lstStyle/>
          <a:p>
            <a:pPr marL="533400" indent="-533400" eaLnBrk="1" hangingPunct="1">
              <a:lnSpc>
                <a:spcPct val="90000"/>
              </a:lnSpc>
            </a:pPr>
            <a:endParaRPr lang="fr-FR" sz="2100" b="1" dirty="0" smtClean="0">
              <a:solidFill>
                <a:srgbClr val="66FFFF"/>
              </a:solidFill>
            </a:endParaRPr>
          </a:p>
          <a:p>
            <a:pPr marL="533400" indent="-533400" eaLnBrk="1" hangingPunct="1">
              <a:lnSpc>
                <a:spcPct val="90000"/>
              </a:lnSpc>
            </a:pPr>
            <a:endParaRPr lang="fr-FR" sz="2100" b="1" dirty="0" smtClean="0">
              <a:solidFill>
                <a:srgbClr val="66FFFF"/>
              </a:solidFill>
              <a:latin typeface="Arial" pitchFamily="34" charset="0"/>
              <a:cs typeface="Arial" pitchFamily="34" charset="0"/>
            </a:endParaRPr>
          </a:p>
          <a:p>
            <a:pPr marL="533400" indent="-533400" eaLnBrk="1" hangingPunct="1">
              <a:lnSpc>
                <a:spcPct val="90000"/>
              </a:lnSpc>
            </a:pPr>
            <a:r>
              <a:rPr lang="fr-FR" sz="2100" b="1" dirty="0" smtClean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Composition :</a:t>
            </a:r>
          </a:p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fr-FR" sz="2100" dirty="0" smtClean="0">
                <a:latin typeface="Arial" pitchFamily="34" charset="0"/>
                <a:cs typeface="Arial" pitchFamily="34" charset="0"/>
              </a:rPr>
              <a:t>Pansements en 2 couches :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fr-FR" sz="2100" dirty="0" smtClean="0">
                <a:latin typeface="Arial" pitchFamily="34" charset="0"/>
                <a:cs typeface="Arial" pitchFamily="34" charset="0"/>
              </a:rPr>
              <a:t> - une couche externe perméable à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fr-FR" sz="2100" dirty="0" smtClean="0">
                <a:latin typeface="Arial" pitchFamily="34" charset="0"/>
                <a:cs typeface="Arial" pitchFamily="34" charset="0"/>
              </a:rPr>
              <a:t>   l’air et imperméable à l’eau et aux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fr-FR" sz="2100" dirty="0" smtClean="0">
                <a:latin typeface="Arial" pitchFamily="34" charset="0"/>
                <a:cs typeface="Arial" pitchFamily="34" charset="0"/>
              </a:rPr>
              <a:t>   bactéries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fr-FR" sz="2100" dirty="0" smtClean="0">
                <a:latin typeface="Arial" pitchFamily="34" charset="0"/>
                <a:cs typeface="Arial" pitchFamily="34" charset="0"/>
              </a:rPr>
              <a:t> - une couche interne (CMC) se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fr-FR" sz="2100" dirty="0" smtClean="0">
                <a:latin typeface="Arial" pitchFamily="34" charset="0"/>
                <a:cs typeface="Arial" pitchFamily="34" charset="0"/>
              </a:rPr>
              <a:t>   transformant en gel au contact de 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fr-FR" sz="2100" dirty="0" smtClean="0">
                <a:latin typeface="Arial" pitchFamily="34" charset="0"/>
                <a:cs typeface="Arial" pitchFamily="34" charset="0"/>
              </a:rPr>
              <a:t>   la plaie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endParaRPr lang="fr-FR" sz="2100" b="1" dirty="0" smtClean="0">
              <a:latin typeface="Arial" pitchFamily="34" charset="0"/>
              <a:cs typeface="Arial" pitchFamily="34" charset="0"/>
            </a:endParaRPr>
          </a:p>
          <a:p>
            <a:pPr marL="533400" indent="-533400" eaLnBrk="1" hangingPunct="1">
              <a:lnSpc>
                <a:spcPct val="90000"/>
              </a:lnSpc>
            </a:pPr>
            <a:r>
              <a:rPr lang="fr-FR" sz="2100" b="1" dirty="0" smtClean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Présentation :</a:t>
            </a:r>
          </a:p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fr-FR" sz="2100" dirty="0" smtClean="0">
                <a:latin typeface="Arial" pitchFamily="34" charset="0"/>
                <a:cs typeface="Arial" pitchFamily="34" charset="0"/>
              </a:rPr>
              <a:t>Plaques minces ou épaisses, forme</a:t>
            </a:r>
          </a:p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fr-FR" sz="2100" dirty="0" smtClean="0">
                <a:latin typeface="Arial" pitchFamily="34" charset="0"/>
                <a:cs typeface="Arial" pitchFamily="34" charset="0"/>
              </a:rPr>
              <a:t>bordée, forme anatomique…</a:t>
            </a:r>
          </a:p>
        </p:txBody>
      </p:sp>
      <p:pic>
        <p:nvPicPr>
          <p:cNvPr id="95236" name="Picture 4" descr="IMG_033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1052513"/>
            <a:ext cx="3024188" cy="226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237" name="Picture 5" descr="IMG_03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4221163"/>
            <a:ext cx="3132137" cy="234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4213" y="692150"/>
            <a:ext cx="7772400" cy="4330700"/>
          </a:xfrm>
          <a:noFill/>
        </p:spPr>
        <p:txBody>
          <a:bodyPr/>
          <a:lstStyle/>
          <a:p>
            <a:pPr lvl="2" eaLnBrk="1" hangingPunct="1">
              <a:lnSpc>
                <a:spcPct val="80000"/>
              </a:lnSpc>
              <a:buFont typeface="Wingdings" pitchFamily="2" charset="2"/>
              <a:buNone/>
            </a:pPr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 lvl="2" eaLnBrk="1" hangingPunct="1">
              <a:lnSpc>
                <a:spcPct val="80000"/>
              </a:lnSpc>
              <a:buFont typeface="Wingdings" pitchFamily="2" charset="2"/>
              <a:buNone/>
            </a:pPr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 lvl="2" eaLnBrk="1" hangingPunct="1">
              <a:lnSpc>
                <a:spcPct val="80000"/>
              </a:lnSpc>
              <a:buFont typeface="Wingdings" pitchFamily="2" charset="2"/>
              <a:buNone/>
            </a:pPr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fr-FR" sz="2800" b="1" dirty="0" smtClean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Indications: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FR" sz="2800" dirty="0" smtClean="0">
                <a:latin typeface="Arial" pitchFamily="34" charset="0"/>
                <a:cs typeface="Arial" pitchFamily="34" charset="0"/>
              </a:rPr>
              <a:t>    Tous les stades de la cicatrisation mais plus particulièrement   bourgeonnement et </a:t>
            </a:r>
            <a:r>
              <a:rPr lang="fr-FR" sz="2800" dirty="0" err="1" smtClean="0">
                <a:latin typeface="Arial" pitchFamily="34" charset="0"/>
                <a:cs typeface="Arial" pitchFamily="34" charset="0"/>
              </a:rPr>
              <a:t>épidermisation</a:t>
            </a:r>
            <a:r>
              <a:rPr lang="fr-FR" sz="2800" dirty="0" smtClean="0">
                <a:latin typeface="Arial" pitchFamily="34" charset="0"/>
                <a:cs typeface="Arial" pitchFamily="34" charset="0"/>
              </a:rPr>
              <a:t> sur des plaies moyennement exsudatives </a:t>
            </a:r>
          </a:p>
          <a:p>
            <a:pPr eaLnBrk="1" hangingPunct="1">
              <a:lnSpc>
                <a:spcPct val="80000"/>
              </a:lnSpc>
            </a:pPr>
            <a:endParaRPr lang="fr-FR" sz="280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</a:pPr>
            <a:endParaRPr lang="fr-FR" sz="2800" b="1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fr-FR" sz="2800" b="1" dirty="0" smtClean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Contre-indications :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FR" sz="2800" dirty="0" smtClean="0">
                <a:latin typeface="Arial" pitchFamily="34" charset="0"/>
                <a:cs typeface="Arial" pitchFamily="34" charset="0"/>
              </a:rPr>
              <a:t>     Brûlures du 3ème degré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FR" sz="2800" dirty="0" smtClean="0">
                <a:latin typeface="Arial" pitchFamily="34" charset="0"/>
                <a:cs typeface="Arial" pitchFamily="34" charset="0"/>
              </a:rPr>
              <a:t>     Plaies infectées</a:t>
            </a:r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title"/>
          </p:nvPr>
        </p:nvSpPr>
        <p:spPr>
          <a:xfrm>
            <a:off x="827088" y="-387350"/>
            <a:ext cx="7772400" cy="1439863"/>
          </a:xfrm>
          <a:noFill/>
        </p:spPr>
        <p:txBody>
          <a:bodyPr anchor="ctr"/>
          <a:lstStyle/>
          <a:p>
            <a:pPr eaLnBrk="1" hangingPunct="1"/>
            <a:r>
              <a:rPr lang="fr-FR" sz="2800" b="1" smtClean="0"/>
              <a:t>Les hydrocolloïdes</a:t>
            </a:r>
          </a:p>
        </p:txBody>
      </p:sp>
      <p:sp>
        <p:nvSpPr>
          <p:cNvPr id="96260" name="AutoShape 4"/>
          <p:cNvSpPr>
            <a:spLocks noChangeArrowheads="1"/>
          </p:cNvSpPr>
          <p:nvPr/>
        </p:nvSpPr>
        <p:spPr bwMode="auto">
          <a:xfrm>
            <a:off x="5076056" y="5013176"/>
            <a:ext cx="3692525" cy="1152525"/>
          </a:xfrm>
          <a:prstGeom prst="wedgeEllipseCallout">
            <a:avLst>
              <a:gd name="adj1" fmla="val -43509"/>
              <a:gd name="adj2" fmla="val 4380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fr-FR" dirty="0">
                <a:solidFill>
                  <a:schemeClr val="bg1"/>
                </a:solidFill>
                <a:latin typeface="Comic Sans MS" pitchFamily="66" charset="0"/>
              </a:rPr>
              <a:t>Peuvent  être utilisés aussi comme pansement secondaire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>
          <a:xfrm>
            <a:off x="1370013" y="301625"/>
            <a:ext cx="7313612" cy="633413"/>
          </a:xfrm>
        </p:spPr>
        <p:txBody>
          <a:bodyPr/>
          <a:lstStyle/>
          <a:p>
            <a:pPr eaLnBrk="1" hangingPunct="1"/>
            <a:r>
              <a:rPr lang="fr-FR" smtClean="0"/>
              <a:t>Les hydrocolloïdes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0113" y="1844675"/>
            <a:ext cx="6624637" cy="42386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fr-FR" b="1" dirty="0" smtClean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Inconvénients :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 produisent en se gélifiant avec les exsudats une odeur nauséabonde même en l’absence d’infection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fr-FR" b="1" dirty="0" smtClean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Renouvellement </a:t>
            </a:r>
            <a:r>
              <a:rPr lang="fr-FR" b="1" dirty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: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   à saturation c’est-à-dire au bout de 3-4  jours</a:t>
            </a:r>
          </a:p>
          <a:p>
            <a:pPr eaLnBrk="1" hangingPunct="1">
              <a:lnSpc>
                <a:spcPct val="90000"/>
              </a:lnSpc>
            </a:pPr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0350"/>
            <a:ext cx="7772400" cy="647700"/>
          </a:xfrm>
        </p:spPr>
        <p:txBody>
          <a:bodyPr/>
          <a:lstStyle/>
          <a:p>
            <a:pPr eaLnBrk="1" hangingPunct="1"/>
            <a:r>
              <a:rPr lang="fr-FR" dirty="0" smtClean="0"/>
              <a:t>Les </a:t>
            </a:r>
            <a:r>
              <a:rPr lang="fr-FR" dirty="0" err="1" smtClean="0"/>
              <a:t>hydrocellulaires</a:t>
            </a:r>
            <a:endParaRPr lang="fr-FR" dirty="0" smtClean="0"/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08050"/>
            <a:ext cx="5616575" cy="5545138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fr-FR" sz="2500" b="1" dirty="0" smtClean="0">
              <a:solidFill>
                <a:srgbClr val="66FFFF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</a:pPr>
            <a:endParaRPr lang="fr-FR" sz="2500" b="1" dirty="0" smtClean="0">
              <a:solidFill>
                <a:srgbClr val="66FFFF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fr-FR" sz="2500" b="1" dirty="0" smtClean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Composition : </a:t>
            </a:r>
            <a:endParaRPr lang="fr-FR" sz="2500" b="1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FR" sz="2500" dirty="0" smtClean="0">
                <a:latin typeface="Arial" pitchFamily="34" charset="0"/>
                <a:cs typeface="Arial" pitchFamily="34" charset="0"/>
              </a:rPr>
              <a:t>Pansements en 3 couches à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FR" sz="2500" dirty="0" smtClean="0">
                <a:latin typeface="Arial" pitchFamily="34" charset="0"/>
                <a:cs typeface="Arial" pitchFamily="34" charset="0"/>
              </a:rPr>
              <a:t>pouvoir absorbant élevé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fr-FR" sz="250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fr-FR" sz="250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fr-FR" sz="2500" b="1" dirty="0" smtClean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Présentation :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fr-FR" sz="25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500" dirty="0" smtClean="0">
                <a:latin typeface="Arial" pitchFamily="34" charset="0"/>
                <a:cs typeface="Arial" pitchFamily="34" charset="0"/>
              </a:rPr>
              <a:t>Plaques de tailles variables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fr-FR" sz="2500" dirty="0" smtClean="0">
                <a:latin typeface="Arial" pitchFamily="34" charset="0"/>
                <a:cs typeface="Arial" pitchFamily="34" charset="0"/>
              </a:rPr>
              <a:t> Formes anatomiques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fr-FR" sz="2500" dirty="0" smtClean="0">
                <a:latin typeface="Arial" pitchFamily="34" charset="0"/>
                <a:cs typeface="Arial" pitchFamily="34" charset="0"/>
              </a:rPr>
              <a:t> Formes adhésives  ou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fr-FR" sz="2500" dirty="0" smtClean="0">
                <a:latin typeface="Arial" pitchFamily="34" charset="0"/>
                <a:cs typeface="Arial" pitchFamily="34" charset="0"/>
              </a:rPr>
              <a:t> non adhésives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fr-FR" sz="2500" dirty="0" smtClean="0">
                <a:latin typeface="Arial" pitchFamily="34" charset="0"/>
                <a:cs typeface="Arial" pitchFamily="34" charset="0"/>
              </a:rPr>
              <a:t> Formes cavitaires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fr-FR" sz="2500" dirty="0">
                <a:latin typeface="Arial" pitchFamily="34" charset="0"/>
                <a:cs typeface="Arial" pitchFamily="34" charset="0"/>
              </a:rPr>
              <a:t> </a:t>
            </a:r>
            <a:r>
              <a:rPr lang="fr-FR" sz="2500" dirty="0" smtClean="0">
                <a:latin typeface="Arial" pitchFamily="34" charset="0"/>
                <a:cs typeface="Arial" pitchFamily="34" charset="0"/>
              </a:rPr>
              <a:t>Formes </a:t>
            </a:r>
            <a:r>
              <a:rPr lang="fr-FR" sz="2500" dirty="0" err="1" smtClean="0">
                <a:latin typeface="Arial" pitchFamily="34" charset="0"/>
                <a:cs typeface="Arial" pitchFamily="34" charset="0"/>
              </a:rPr>
              <a:t>microadhérentes</a:t>
            </a:r>
            <a:endParaRPr lang="fr-FR" sz="250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</a:pPr>
            <a:endParaRPr lang="fr-FR" sz="25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8308" name="Picture 4" descr="Askina Transorbent Sacr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4768850"/>
            <a:ext cx="2232025" cy="208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8309" name="Picture 5" descr="IMG_033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3887" y="188640"/>
            <a:ext cx="3587745" cy="2689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8310" name="Picture 6" descr="IMG_033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9945" y="2878559"/>
            <a:ext cx="2700337" cy="202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ChangeArrowheads="1"/>
          </p:cNvSpPr>
          <p:nvPr/>
        </p:nvSpPr>
        <p:spPr bwMode="auto">
          <a:xfrm>
            <a:off x="685800" y="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fr-FR" sz="36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Les </a:t>
            </a:r>
            <a:r>
              <a:rPr lang="fr-FR" sz="36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hydrocellulaires</a:t>
            </a:r>
            <a:endParaRPr lang="fr-FR" sz="36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9331" name="Rectangle 3"/>
          <p:cNvSpPr>
            <a:spLocks noChangeArrowheads="1"/>
          </p:cNvSpPr>
          <p:nvPr/>
        </p:nvSpPr>
        <p:spPr bwMode="auto">
          <a:xfrm>
            <a:off x="533400" y="1676400"/>
            <a:ext cx="81534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fr-FR">
              <a:solidFill>
                <a:srgbClr val="FFFF99"/>
              </a:solidFill>
              <a:latin typeface="Garamond" pitchFamily="18" charset="0"/>
            </a:endParaRPr>
          </a:p>
        </p:txBody>
      </p:sp>
      <p:sp>
        <p:nvSpPr>
          <p:cNvPr id="220164" name="Rectangle 4"/>
          <p:cNvSpPr>
            <a:spLocks noChangeArrowheads="1"/>
          </p:cNvSpPr>
          <p:nvPr/>
        </p:nvSpPr>
        <p:spPr bwMode="auto">
          <a:xfrm>
            <a:off x="755650" y="765175"/>
            <a:ext cx="8604250" cy="10064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Clr>
                <a:schemeClr val="hlink"/>
              </a:buClr>
              <a:buFont typeface="Wingdings" pitchFamily="2" charset="2"/>
              <a:buChar char="§"/>
              <a:defRPr/>
            </a:pPr>
            <a:endParaRPr lang="fr-FR" sz="2400" b="1" dirty="0">
              <a:solidFill>
                <a:srgbClr val="66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hlink"/>
              </a:buClr>
              <a:buFont typeface="Wingdings" pitchFamily="2" charset="2"/>
              <a:buChar char="§"/>
              <a:defRPr/>
            </a:pPr>
            <a:endParaRPr lang="fr-FR" sz="2400" b="1" dirty="0">
              <a:solidFill>
                <a:srgbClr val="66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342900" indent="-342900">
              <a:buClr>
                <a:schemeClr val="hlink"/>
              </a:buClr>
              <a:buFont typeface="Courier New" pitchFamily="49" charset="0"/>
              <a:buChar char="o"/>
              <a:defRPr/>
            </a:pPr>
            <a:r>
              <a:rPr lang="fr-FR" sz="2800" b="1" dirty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Indications </a:t>
            </a:r>
            <a:r>
              <a:rPr lang="fr-FR" sz="2800" b="1" dirty="0">
                <a:solidFill>
                  <a:srgbClr val="66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:</a:t>
            </a:r>
            <a:r>
              <a:rPr lang="fr-FR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</a:p>
          <a:p>
            <a:pPr marL="342900" indent="-342900">
              <a:buClr>
                <a:schemeClr val="hlink"/>
              </a:buClr>
              <a:buFont typeface="Wingdings" panose="05000000000000000000" pitchFamily="2" charset="2"/>
              <a:buChar char="Ø"/>
              <a:defRPr/>
            </a:pPr>
            <a:r>
              <a:rPr lang="fr-FR" sz="2800" dirty="0">
                <a:latin typeface="Arial" pitchFamily="34" charset="0"/>
                <a:cs typeface="Arial" pitchFamily="34" charset="0"/>
              </a:rPr>
              <a:t>Plaies exsudatives à très exsudatives de la fin de détersion à l’</a:t>
            </a:r>
            <a:r>
              <a:rPr lang="fr-FR" sz="2800" dirty="0" err="1">
                <a:latin typeface="Arial" pitchFamily="34" charset="0"/>
                <a:cs typeface="Arial" pitchFamily="34" charset="0"/>
              </a:rPr>
              <a:t>épidermisation</a:t>
            </a:r>
            <a:r>
              <a:rPr lang="fr-FR" sz="2800" dirty="0">
                <a:latin typeface="Arial" pitchFamily="34" charset="0"/>
                <a:cs typeface="Arial" pitchFamily="34" charset="0"/>
              </a:rPr>
              <a:t> finale</a:t>
            </a:r>
          </a:p>
          <a:p>
            <a:pPr>
              <a:buClr>
                <a:schemeClr val="hlink"/>
              </a:buClr>
              <a:buFont typeface="Wingdings" pitchFamily="2" charset="2"/>
              <a:buNone/>
              <a:defRPr/>
            </a:pPr>
            <a:endParaRPr lang="fr-FR" sz="2800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342900" indent="-342900">
              <a:buClr>
                <a:schemeClr val="hlink"/>
              </a:buClr>
              <a:buFont typeface="Courier New" pitchFamily="49" charset="0"/>
              <a:buChar char="o"/>
              <a:defRPr/>
            </a:pPr>
            <a:r>
              <a:rPr lang="fr-FR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800" b="1" dirty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Contre-indications :</a:t>
            </a:r>
          </a:p>
          <a:p>
            <a:pPr marL="342900" indent="-342900">
              <a:buClr>
                <a:schemeClr val="hlink"/>
              </a:buClr>
              <a:buFont typeface="Wingdings" panose="05000000000000000000" pitchFamily="2" charset="2"/>
              <a:buChar char="Ø"/>
              <a:defRPr/>
            </a:pPr>
            <a:r>
              <a:rPr lang="fr-FR" sz="2800" dirty="0">
                <a:latin typeface="Arial" pitchFamily="34" charset="0"/>
                <a:cs typeface="Arial" pitchFamily="34" charset="0"/>
              </a:rPr>
              <a:t>Plaies sèches ou peu exsudatives</a:t>
            </a:r>
          </a:p>
          <a:p>
            <a:pPr marL="342900" indent="-342900">
              <a:buClr>
                <a:schemeClr val="hlink"/>
              </a:buClr>
              <a:buFont typeface="Wingdings" panose="05000000000000000000" pitchFamily="2" charset="2"/>
              <a:buChar char="Ø"/>
              <a:defRPr/>
            </a:pPr>
            <a:r>
              <a:rPr lang="fr-FR" sz="2800" dirty="0">
                <a:latin typeface="Arial" pitchFamily="34" charset="0"/>
                <a:cs typeface="Arial" pitchFamily="34" charset="0"/>
              </a:rPr>
              <a:t>Plaies infectées</a:t>
            </a:r>
            <a:endParaRPr lang="fr-FR" sz="2800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fr-FR" sz="2800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342900" indent="-342900">
              <a:buClr>
                <a:schemeClr val="hlink"/>
              </a:buClr>
              <a:buFont typeface="Courier New" pitchFamily="49" charset="0"/>
              <a:buChar char="o"/>
              <a:defRPr/>
            </a:pPr>
            <a:r>
              <a:rPr lang="fr-FR" sz="2800" dirty="0">
                <a:solidFill>
                  <a:srgbClr val="66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fr-FR" sz="2800" b="1" dirty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Renouvellement : </a:t>
            </a:r>
          </a:p>
          <a:p>
            <a:pPr marL="342900" indent="-342900">
              <a:buClr>
                <a:schemeClr val="hlink"/>
              </a:buClr>
              <a:buFont typeface="Wingdings" panose="05000000000000000000" pitchFamily="2" charset="2"/>
              <a:buChar char="Ø"/>
              <a:defRPr/>
            </a:pPr>
            <a:r>
              <a:rPr lang="fr-FR" sz="2800" dirty="0">
                <a:latin typeface="Arial" pitchFamily="34" charset="0"/>
                <a:cs typeface="Arial" pitchFamily="34" charset="0"/>
              </a:rPr>
              <a:t>A saturation</a:t>
            </a:r>
          </a:p>
          <a:p>
            <a:pPr>
              <a:defRPr/>
            </a:pPr>
            <a:endParaRPr lang="fr-FR" sz="2800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fr-FR" sz="2800" dirty="0">
              <a:effectLst>
                <a:outerShdw blurRad="38100" dist="38100" dir="2700000" algn="tl">
                  <a:srgbClr val="C0C0C0"/>
                </a:outerShdw>
              </a:effectLst>
              <a:latin typeface="Garamond" pitchFamily="18" charset="0"/>
            </a:endParaRPr>
          </a:p>
          <a:p>
            <a:pPr>
              <a:defRPr/>
            </a:pPr>
            <a:endParaRPr lang="fr-FR" sz="2400" dirty="0">
              <a:effectLst>
                <a:outerShdw blurRad="38100" dist="38100" dir="2700000" algn="tl">
                  <a:srgbClr val="C0C0C0"/>
                </a:outerShdw>
              </a:effectLst>
              <a:latin typeface="Garamond" pitchFamily="18" charset="0"/>
            </a:endParaRPr>
          </a:p>
          <a:p>
            <a:pPr>
              <a:defRPr/>
            </a:pPr>
            <a:endParaRPr lang="fr-FR" sz="2400" dirty="0">
              <a:effectLst>
                <a:outerShdw blurRad="38100" dist="38100" dir="2700000" algn="tl">
                  <a:srgbClr val="C0C0C0"/>
                </a:outerShdw>
              </a:effectLst>
              <a:latin typeface="Garamond" pitchFamily="18" charset="0"/>
            </a:endParaRPr>
          </a:p>
          <a:p>
            <a:pPr>
              <a:defRPr/>
            </a:pPr>
            <a:endParaRPr lang="fr-FR" dirty="0">
              <a:effectLst>
                <a:outerShdw blurRad="38100" dist="38100" dir="2700000" algn="tl">
                  <a:srgbClr val="C0C0C0"/>
                </a:outerShdw>
              </a:effectLst>
              <a:latin typeface="Garamond" pitchFamily="18" charset="0"/>
            </a:endParaRPr>
          </a:p>
          <a:p>
            <a:pPr>
              <a:defRPr/>
            </a:pPr>
            <a:endParaRPr lang="fr-FR" dirty="0">
              <a:effectLst>
                <a:outerShdw blurRad="38100" dist="38100" dir="2700000" algn="tl">
                  <a:srgbClr val="C0C0C0"/>
                </a:outerShdw>
              </a:effectLst>
              <a:latin typeface="Garamond" pitchFamily="18" charset="0"/>
            </a:endParaRPr>
          </a:p>
          <a:p>
            <a:pPr>
              <a:defRPr/>
            </a:pPr>
            <a:endParaRPr lang="fr-FR" dirty="0">
              <a:effectLst>
                <a:outerShdw blurRad="38100" dist="38100" dir="2700000" algn="tl">
                  <a:srgbClr val="C0C0C0"/>
                </a:outerShdw>
              </a:effectLst>
              <a:latin typeface="Garamond" pitchFamily="18" charset="0"/>
            </a:endParaRPr>
          </a:p>
          <a:p>
            <a:pPr>
              <a:defRPr/>
            </a:pPr>
            <a:endParaRPr lang="fr-FR" dirty="0">
              <a:effectLst>
                <a:outerShdw blurRad="38100" dist="38100" dir="2700000" algn="tl">
                  <a:srgbClr val="C0C0C0"/>
                </a:outerShdw>
              </a:effectLst>
              <a:latin typeface="Garamond" pitchFamily="18" charset="0"/>
            </a:endParaRPr>
          </a:p>
          <a:p>
            <a:pPr>
              <a:defRPr/>
            </a:pPr>
            <a:endParaRPr lang="fr-FR" dirty="0">
              <a:effectLst>
                <a:outerShdw blurRad="38100" dist="38100" dir="2700000" algn="tl">
                  <a:srgbClr val="C0C0C0"/>
                </a:outerShdw>
              </a:effectLst>
              <a:latin typeface="Garamond" pitchFamily="18" charset="0"/>
            </a:endParaRPr>
          </a:p>
          <a:p>
            <a:pPr>
              <a:defRPr/>
            </a:pPr>
            <a:endParaRPr lang="fr-FR" dirty="0">
              <a:effectLst>
                <a:outerShdw blurRad="38100" dist="38100" dir="2700000" algn="tl">
                  <a:srgbClr val="C0C0C0"/>
                </a:outerShdw>
              </a:effectLst>
              <a:latin typeface="Garamond" pitchFamily="18" charset="0"/>
            </a:endParaRPr>
          </a:p>
          <a:p>
            <a:pPr>
              <a:defRPr/>
            </a:pPr>
            <a:endParaRPr lang="fr-FR" dirty="0">
              <a:effectLst>
                <a:outerShdw blurRad="38100" dist="38100" dir="2700000" algn="tl">
                  <a:srgbClr val="C0C0C0"/>
                </a:outerShdw>
              </a:effectLst>
              <a:latin typeface="Garamond" pitchFamily="18" charset="0"/>
            </a:endParaRPr>
          </a:p>
          <a:p>
            <a:pPr>
              <a:defRPr/>
            </a:pPr>
            <a:endParaRPr lang="fr-FR" dirty="0">
              <a:effectLst>
                <a:outerShdw blurRad="38100" dist="38100" dir="2700000" algn="tl">
                  <a:srgbClr val="C0C0C0"/>
                </a:outerShdw>
              </a:effectLst>
              <a:latin typeface="Garamond" pitchFamily="18" charset="0"/>
            </a:endParaRPr>
          </a:p>
          <a:p>
            <a:pPr>
              <a:defRPr/>
            </a:pPr>
            <a:endParaRPr lang="fr-FR" dirty="0">
              <a:effectLst>
                <a:outerShdw blurRad="38100" dist="38100" dir="2700000" algn="tl">
                  <a:srgbClr val="C0C0C0"/>
                </a:outerShdw>
              </a:effectLst>
              <a:latin typeface="Garamond" pitchFamily="18" charset="0"/>
            </a:endParaRPr>
          </a:p>
          <a:p>
            <a:pPr>
              <a:defRPr/>
            </a:pPr>
            <a:endParaRPr lang="fr-FR" dirty="0">
              <a:effectLst>
                <a:outerShdw blurRad="38100" dist="38100" dir="2700000" algn="tl">
                  <a:srgbClr val="C0C0C0"/>
                </a:outerShdw>
              </a:effectLst>
              <a:latin typeface="Garamond" pitchFamily="18" charset="0"/>
            </a:endParaRPr>
          </a:p>
          <a:p>
            <a:pPr>
              <a:defRPr/>
            </a:pPr>
            <a:endParaRPr lang="fr-FR" dirty="0">
              <a:effectLst>
                <a:outerShdw blurRad="38100" dist="38100" dir="2700000" algn="tl">
                  <a:srgbClr val="C0C0C0"/>
                </a:outerShdw>
              </a:effectLst>
              <a:latin typeface="Garamond" pitchFamily="18" charset="0"/>
            </a:endParaRPr>
          </a:p>
          <a:p>
            <a:pPr>
              <a:defRPr/>
            </a:pPr>
            <a:endParaRPr lang="fr-FR" dirty="0">
              <a:effectLst>
                <a:outerShdw blurRad="38100" dist="38100" dir="2700000" algn="tl">
                  <a:srgbClr val="C0C0C0"/>
                </a:outerShdw>
              </a:effectLst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04813"/>
            <a:ext cx="7772400" cy="503237"/>
          </a:xfrm>
        </p:spPr>
        <p:txBody>
          <a:bodyPr/>
          <a:lstStyle/>
          <a:p>
            <a:pPr eaLnBrk="1" hangingPunct="1"/>
            <a:r>
              <a:rPr lang="fr-FR" smtClean="0"/>
              <a:t>Les alginates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7212" y="1124744"/>
            <a:ext cx="6769100" cy="623624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fr-FR" sz="2400" b="1" dirty="0" smtClean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Composition :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Pansements  absorbants d’origine végétale, extraits d’algues brunes</a:t>
            </a:r>
          </a:p>
          <a:p>
            <a:pPr eaLnBrk="1" hangingPunct="1">
              <a:lnSpc>
                <a:spcPct val="90000"/>
              </a:lnSpc>
            </a:pPr>
            <a:endParaRPr lang="fr-FR" sz="240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fr-FR" sz="2400" b="1" dirty="0" smtClean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Présentation :</a:t>
            </a:r>
            <a:r>
              <a:rPr lang="fr-FR" sz="24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Compresses de </a:t>
            </a:r>
            <a:r>
              <a:rPr lang="fr-FR" sz="2400" dirty="0">
                <a:latin typeface="Arial" pitchFamily="34" charset="0"/>
                <a:cs typeface="Arial" pitchFamily="34" charset="0"/>
              </a:rPr>
              <a:t>taille 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variable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fr-FR" sz="2400" dirty="0">
                <a:latin typeface="Arial" pitchFamily="34" charset="0"/>
                <a:cs typeface="Arial" pitchFamily="34" charset="0"/>
              </a:rPr>
              <a:t>M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èches rondes ou plates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fr-FR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  de taille variable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fr-FR" sz="240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fr-FR" sz="2400" b="1" dirty="0" smtClean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Propriétés :</a:t>
            </a:r>
            <a:r>
              <a:rPr lang="fr-FR" sz="2400" dirty="0" smtClean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Hémostase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Détersion de la plaie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Contrôle de la contamination</a:t>
            </a:r>
            <a:r>
              <a:rPr lang="fr-FR" sz="24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    microbienne (piégeage des bactéries)  </a:t>
            </a:r>
          </a:p>
        </p:txBody>
      </p:sp>
      <p:pic>
        <p:nvPicPr>
          <p:cNvPr id="100356" name="Picture 4" descr="IMG_033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2593170"/>
            <a:ext cx="3635375" cy="272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>
          <a:xfrm>
            <a:off x="1370013" y="301625"/>
            <a:ext cx="7313612" cy="731838"/>
          </a:xfrm>
        </p:spPr>
        <p:txBody>
          <a:bodyPr/>
          <a:lstStyle/>
          <a:p>
            <a:pPr eaLnBrk="1" hangingPunct="1"/>
            <a:r>
              <a:rPr lang="fr-FR" smtClean="0"/>
              <a:t>Les alginates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124744"/>
            <a:ext cx="7918648" cy="4827240"/>
          </a:xfrm>
        </p:spPr>
        <p:txBody>
          <a:bodyPr/>
          <a:lstStyle/>
          <a:p>
            <a:pPr marL="609600" indent="-609600" eaLnBrk="1" hangingPunct="1"/>
            <a:endParaRPr lang="fr-FR" sz="2500" b="1" dirty="0">
              <a:solidFill>
                <a:srgbClr val="66FFFF"/>
              </a:solidFill>
              <a:latin typeface="Arial" pitchFamily="34" charset="0"/>
              <a:cs typeface="Arial" pitchFamily="34" charset="0"/>
            </a:endParaRPr>
          </a:p>
          <a:p>
            <a:pPr marL="609600" indent="-609600" eaLnBrk="1" hangingPunct="1"/>
            <a:r>
              <a:rPr lang="fr-FR" sz="2800" b="1" dirty="0" smtClean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Indications : 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fr-FR" sz="2800" dirty="0" smtClean="0">
                <a:latin typeface="Arial" pitchFamily="34" charset="0"/>
                <a:cs typeface="Arial" pitchFamily="34" charset="0"/>
              </a:rPr>
              <a:t>Plaies exsudatives à très exsudatives de la phase de détersion à la phase de bourgeonnement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fr-FR" sz="2800" dirty="0" smtClean="0">
                <a:latin typeface="Arial" pitchFamily="34" charset="0"/>
                <a:cs typeface="Arial" pitchFamily="34" charset="0"/>
              </a:rPr>
              <a:t>Plaies infectées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fr-FR" sz="2800" dirty="0" smtClean="0">
                <a:latin typeface="Arial" pitchFamily="34" charset="0"/>
                <a:cs typeface="Arial" pitchFamily="34" charset="0"/>
              </a:rPr>
              <a:t>Plaies hémorragiques</a:t>
            </a:r>
          </a:p>
          <a:p>
            <a:pPr marL="609600" indent="-609600" eaLnBrk="1" hangingPunct="1">
              <a:buFontTx/>
              <a:buChar char="-"/>
            </a:pPr>
            <a:endParaRPr lang="fr-FR" sz="28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609600" indent="-609600" eaLnBrk="1" hangingPunct="1"/>
            <a:r>
              <a:rPr lang="fr-FR" sz="2800" b="1" dirty="0" smtClean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Renouvellement :</a:t>
            </a:r>
            <a:r>
              <a:rPr lang="fr-FR" sz="28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fr-FR" sz="2800" dirty="0" smtClean="0">
                <a:latin typeface="Arial" pitchFamily="34" charset="0"/>
                <a:cs typeface="Arial" pitchFamily="34" charset="0"/>
              </a:rPr>
              <a:t>Tous les 1 à 2 jours</a:t>
            </a:r>
          </a:p>
          <a:p>
            <a:pPr marL="609600" indent="-609600" eaLnBrk="1" hangingPunct="1">
              <a:buFont typeface="Wingdings" pitchFamily="2" charset="2"/>
              <a:buNone/>
            </a:pPr>
            <a:endParaRPr lang="fr-FR" sz="25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alginates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2800" b="1" dirty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Bien différencier : </a:t>
            </a:r>
          </a:p>
          <a:p>
            <a:r>
              <a:rPr lang="fr-FR" sz="2800" dirty="0">
                <a:latin typeface="Arial" pitchFamily="34" charset="0"/>
                <a:cs typeface="Arial" pitchFamily="34" charset="0"/>
              </a:rPr>
              <a:t>Les Alginates pour plaies profondes (chirurgicales ) de classe </a:t>
            </a:r>
            <a:r>
              <a:rPr lang="fr-FR" sz="2800" dirty="0" smtClean="0">
                <a:latin typeface="Arial" pitchFamily="34" charset="0"/>
                <a:cs typeface="Arial" pitchFamily="34" charset="0"/>
              </a:rPr>
              <a:t>III, utilisation possible au bloc opératoire</a:t>
            </a:r>
            <a:endParaRPr lang="fr-FR" sz="2800" dirty="0">
              <a:latin typeface="Arial" pitchFamily="34" charset="0"/>
              <a:cs typeface="Arial" pitchFamily="34" charset="0"/>
            </a:endParaRPr>
          </a:p>
          <a:p>
            <a:endParaRPr lang="fr-FR" sz="2800" dirty="0">
              <a:latin typeface="Arial" pitchFamily="34" charset="0"/>
              <a:cs typeface="Arial" pitchFamily="34" charset="0"/>
            </a:endParaRPr>
          </a:p>
          <a:p>
            <a:r>
              <a:rPr lang="fr-FR" sz="2800" dirty="0">
                <a:latin typeface="Arial" pitchFamily="34" charset="0"/>
                <a:cs typeface="Arial" pitchFamily="34" charset="0"/>
              </a:rPr>
              <a:t>Les Alginates pour plaies superficielles classe II b</a:t>
            </a:r>
          </a:p>
        </p:txBody>
      </p:sp>
    </p:spTree>
    <p:extLst>
      <p:ext uri="{BB962C8B-B14F-4D97-AF65-F5344CB8AC3E}">
        <p14:creationId xmlns:p14="http://schemas.microsoft.com/office/powerpoint/2010/main" val="289887246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332656"/>
            <a:ext cx="7916416" cy="1079748"/>
          </a:xfrm>
        </p:spPr>
        <p:txBody>
          <a:bodyPr/>
          <a:lstStyle/>
          <a:p>
            <a:pPr eaLnBrk="1" hangingPunct="1"/>
            <a:r>
              <a:rPr lang="fr-FR" dirty="0" smtClean="0"/>
              <a:t>Les pansements en fibres à haut pouvoir d’absorption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252215"/>
            <a:ext cx="6119911" cy="50736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fr-FR" sz="2100" b="1" dirty="0" smtClean="0">
              <a:solidFill>
                <a:srgbClr val="66FFFF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fr-FR" sz="2400" b="1" dirty="0" smtClean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Composition :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Fibres non tissées d’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hydrocolloïdes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hydrofibres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)</a:t>
            </a:r>
            <a:r>
              <a:rPr lang="fr-FR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ou de polyacrylate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fr-FR" sz="240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fr-FR" sz="2400" b="1" dirty="0" smtClean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Propriétés :</a:t>
            </a:r>
            <a:endParaRPr lang="fr-FR" sz="240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Capacité d’absorption très élevée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(30 x leur poids)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Contrôle de la contamination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microbienne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fr-FR" sz="240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fr-FR" sz="2400" b="1" dirty="0" smtClean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Présentation :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Compresses ou mèches de taille variable</a:t>
            </a:r>
          </a:p>
        </p:txBody>
      </p:sp>
      <p:pic>
        <p:nvPicPr>
          <p:cNvPr id="102404" name="Picture 5" descr="IMG_032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1933" y="1700808"/>
            <a:ext cx="2555646" cy="191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 descr="Afficher l'image d'orig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5385" y="3789040"/>
            <a:ext cx="3513195" cy="3227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404664"/>
            <a:ext cx="8000057" cy="962992"/>
          </a:xfrm>
        </p:spPr>
        <p:txBody>
          <a:bodyPr/>
          <a:lstStyle/>
          <a:p>
            <a:pPr eaLnBrk="1" hangingPunct="1"/>
            <a:r>
              <a:rPr lang="fr-FR" dirty="0"/>
              <a:t>Les pansements en fibres à haut pouvoir d’absorption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196752"/>
            <a:ext cx="8229600" cy="5545137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fr-FR" sz="2500" dirty="0" smtClean="0"/>
          </a:p>
          <a:p>
            <a:pPr eaLnBrk="1" hangingPunct="1">
              <a:lnSpc>
                <a:spcPct val="80000"/>
              </a:lnSpc>
            </a:pPr>
            <a:r>
              <a:rPr lang="fr-FR" sz="2500" b="1" dirty="0" smtClean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Indications :</a:t>
            </a:r>
            <a:r>
              <a:rPr lang="fr-FR" sz="25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FR" sz="2500" dirty="0" smtClean="0">
                <a:latin typeface="Arial" pitchFamily="34" charset="0"/>
                <a:cs typeface="Arial" pitchFamily="34" charset="0"/>
              </a:rPr>
              <a:t>Plaies très exsudatives de la détersion au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FR" sz="2500" dirty="0" smtClean="0">
                <a:latin typeface="Arial" pitchFamily="34" charset="0"/>
                <a:cs typeface="Arial" pitchFamily="34" charset="0"/>
              </a:rPr>
              <a:t>bourgeonnement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fr-FR" sz="250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fr-FR" sz="2500" b="1" dirty="0" smtClean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Contre-indications :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FR" sz="2500" dirty="0" smtClean="0">
                <a:latin typeface="Arial" pitchFamily="34" charset="0"/>
                <a:cs typeface="Arial" pitchFamily="34" charset="0"/>
              </a:rPr>
              <a:t>Brûlures 3ème degré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fr-FR" sz="2500" b="1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fr-FR" sz="2500" b="1" dirty="0" smtClean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Renouvellement :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FR" sz="2500" dirty="0" smtClean="0">
                <a:latin typeface="Arial" pitchFamily="34" charset="0"/>
                <a:cs typeface="Arial" pitchFamily="34" charset="0"/>
              </a:rPr>
              <a:t>Tous les 1 à 2 jours</a:t>
            </a:r>
            <a:r>
              <a:rPr lang="fr-FR" sz="2500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fr-FR" sz="250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fr-FR" sz="2500" b="1" dirty="0" smtClean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Produit disponible</a:t>
            </a:r>
            <a:r>
              <a:rPr lang="fr-FR" sz="2500" b="1" dirty="0" smtClean="0">
                <a:latin typeface="Arial" pitchFamily="34" charset="0"/>
                <a:cs typeface="Arial" pitchFamily="34" charset="0"/>
              </a:rPr>
              <a:t> :</a:t>
            </a:r>
            <a:r>
              <a:rPr lang="fr-FR" sz="25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FR" sz="2500" dirty="0" err="1" smtClean="0">
                <a:latin typeface="Arial" pitchFamily="34" charset="0"/>
                <a:cs typeface="Arial" pitchFamily="34" charset="0"/>
              </a:rPr>
              <a:t>Aquacel</a:t>
            </a:r>
            <a:r>
              <a:rPr lang="fr-FR" sz="2500" dirty="0" smtClean="0">
                <a:latin typeface="Arial" pitchFamily="34" charset="0"/>
                <a:cs typeface="Arial" pitchFamily="34" charset="0"/>
              </a:rPr>
              <a:t> compresse ou mèche (tous stades)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FR" sz="2500" dirty="0" err="1" smtClean="0">
                <a:latin typeface="Arial" pitchFamily="34" charset="0"/>
                <a:cs typeface="Arial" pitchFamily="34" charset="0"/>
              </a:rPr>
              <a:t>Urgoclean</a:t>
            </a:r>
            <a:r>
              <a:rPr lang="fr-FR" sz="2500" dirty="0" smtClean="0">
                <a:latin typeface="Arial" pitchFamily="34" charset="0"/>
                <a:cs typeface="Arial" pitchFamily="34" charset="0"/>
              </a:rPr>
              <a:t> compresse ou mèche (stade de détersion)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40741" y="116632"/>
            <a:ext cx="7313612" cy="792088"/>
          </a:xfrm>
        </p:spPr>
        <p:txBody>
          <a:bodyPr/>
          <a:lstStyle/>
          <a:p>
            <a:r>
              <a:rPr lang="fr-FR" dirty="0" smtClean="0"/>
              <a:t>Les pansements </a:t>
            </a:r>
            <a:r>
              <a:rPr lang="fr-FR" dirty="0" err="1" smtClean="0"/>
              <a:t>irrigo</a:t>
            </a:r>
            <a:r>
              <a:rPr lang="fr-FR" dirty="0" smtClean="0"/>
              <a:t> absorbants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397" y="1196752"/>
            <a:ext cx="889248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fr-FR" sz="2400" b="1" dirty="0" smtClean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Composition :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    Gel </a:t>
            </a:r>
            <a:r>
              <a:rPr lang="fr-FR" sz="2400" dirty="0">
                <a:latin typeface="Arial" pitchFamily="34" charset="0"/>
                <a:cs typeface="Arial" pitchFamily="34" charset="0"/>
              </a:rPr>
              <a:t>de 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polyacrylate </a:t>
            </a:r>
            <a:r>
              <a:rPr lang="fr-FR" sz="2400" dirty="0">
                <a:latin typeface="Arial" pitchFamily="34" charset="0"/>
                <a:cs typeface="Arial" pitchFamily="34" charset="0"/>
              </a:rPr>
              <a:t>et solution de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Ringer</a:t>
            </a:r>
            <a:endParaRPr lang="fr-FR" sz="2400" dirty="0" smtClean="0">
              <a:latin typeface="Arial" pitchFamily="34" charset="0"/>
              <a:cs typeface="Arial" pitchFamily="34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fr-FR" sz="2400" dirty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fr-FR" sz="2400" b="1" dirty="0" smtClean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Propriétés :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    Irrigation de  la plaie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    Ramollissement des tissus nécrotiques et de la fibrine  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fr-FR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  et absorption des exsudats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fr-FR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  Absorption, piégeage et régulation des exsudats et des bactéries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fr-FR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  Stimulation du bourgeonnement</a:t>
            </a:r>
          </a:p>
          <a:p>
            <a:pPr eaLnBrk="1" hangingPunct="1">
              <a:lnSpc>
                <a:spcPct val="90000"/>
              </a:lnSpc>
              <a:buNone/>
            </a:pPr>
            <a:endParaRPr lang="fr-FR" sz="2400" dirty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fr-FR" sz="2400" b="1" dirty="0" smtClean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Présentations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     Compresses </a:t>
            </a:r>
            <a:r>
              <a:rPr lang="fr-FR" sz="2400" dirty="0">
                <a:latin typeface="Arial" pitchFamily="34" charset="0"/>
                <a:cs typeface="Arial" pitchFamily="34" charset="0"/>
              </a:rPr>
              <a:t>rondes, carrées ou 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ovales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fr-FR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   Formes cavitaires</a:t>
            </a:r>
            <a:endParaRPr lang="fr-FR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Accolade fermante 3"/>
          <p:cNvSpPr/>
          <p:nvPr/>
        </p:nvSpPr>
        <p:spPr bwMode="auto">
          <a:xfrm>
            <a:off x="7956375" y="3356992"/>
            <a:ext cx="483127" cy="1081617"/>
          </a:xfrm>
          <a:prstGeom prst="rightBrac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 rot="5400000" flipV="1">
            <a:off x="7148468" y="3956535"/>
            <a:ext cx="3093154" cy="397663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fr-FR" sz="2100" dirty="0" smtClean="0">
                <a:latin typeface="Arial" pitchFamily="34" charset="0"/>
                <a:cs typeface="Arial" pitchFamily="34" charset="0"/>
              </a:rPr>
              <a:t>D</a:t>
            </a:r>
          </a:p>
          <a:p>
            <a:r>
              <a:rPr lang="fr-FR" sz="2100" dirty="0" smtClean="0">
                <a:latin typeface="Arial" pitchFamily="34" charset="0"/>
                <a:cs typeface="Arial" pitchFamily="34" charset="0"/>
              </a:rPr>
              <a:t>é</a:t>
            </a:r>
          </a:p>
          <a:p>
            <a:r>
              <a:rPr lang="fr-FR" sz="2100" dirty="0" smtClean="0">
                <a:latin typeface="Arial" pitchFamily="34" charset="0"/>
                <a:cs typeface="Arial" pitchFamily="34" charset="0"/>
              </a:rPr>
              <a:t>t</a:t>
            </a:r>
          </a:p>
          <a:p>
            <a:r>
              <a:rPr lang="fr-FR" sz="2100" dirty="0" smtClean="0">
                <a:latin typeface="Arial" pitchFamily="34" charset="0"/>
                <a:cs typeface="Arial" pitchFamily="34" charset="0"/>
              </a:rPr>
              <a:t>e</a:t>
            </a:r>
          </a:p>
          <a:p>
            <a:r>
              <a:rPr lang="fr-FR" sz="2100" dirty="0" smtClean="0">
                <a:latin typeface="Arial" pitchFamily="34" charset="0"/>
                <a:cs typeface="Arial" pitchFamily="34" charset="0"/>
              </a:rPr>
              <a:t>r</a:t>
            </a:r>
          </a:p>
          <a:p>
            <a:r>
              <a:rPr lang="fr-FR" sz="2100" dirty="0" smtClean="0">
                <a:latin typeface="Arial" pitchFamily="34" charset="0"/>
                <a:cs typeface="Arial" pitchFamily="34" charset="0"/>
              </a:rPr>
              <a:t>s</a:t>
            </a:r>
          </a:p>
          <a:p>
            <a:r>
              <a:rPr lang="fr-FR" sz="2100" dirty="0" smtClean="0">
                <a:latin typeface="Arial" pitchFamily="34" charset="0"/>
                <a:cs typeface="Arial" pitchFamily="34" charset="0"/>
              </a:rPr>
              <a:t>i</a:t>
            </a:r>
          </a:p>
          <a:p>
            <a:r>
              <a:rPr lang="fr-FR" sz="2100" dirty="0" smtClean="0">
                <a:latin typeface="Arial" pitchFamily="34" charset="0"/>
                <a:cs typeface="Arial" pitchFamily="34" charset="0"/>
              </a:rPr>
              <a:t>o</a:t>
            </a:r>
          </a:p>
          <a:p>
            <a:r>
              <a:rPr lang="fr-FR" sz="2100" dirty="0">
                <a:latin typeface="Arial" pitchFamily="34" charset="0"/>
                <a:cs typeface="Arial" pitchFamily="34" charset="0"/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3352621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7313612" cy="1143000"/>
          </a:xfrm>
        </p:spPr>
        <p:txBody>
          <a:bodyPr/>
          <a:lstStyle/>
          <a:p>
            <a:r>
              <a:rPr lang="fr-FR" dirty="0" smtClean="0"/>
              <a:t>Les pansements </a:t>
            </a:r>
            <a:r>
              <a:rPr lang="fr-FR" dirty="0" err="1" smtClean="0"/>
              <a:t>irrigo</a:t>
            </a:r>
            <a:r>
              <a:rPr lang="fr-FR" dirty="0" smtClean="0"/>
              <a:t> absorbants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1628800"/>
            <a:ext cx="90010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fr-FR" sz="2400" b="1" dirty="0" smtClean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Indications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fr-FR" sz="2400" kern="1200" dirty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kern="1200" dirty="0" smtClean="0">
                <a:latin typeface="Arial" pitchFamily="34" charset="0"/>
                <a:cs typeface="Arial" pitchFamily="34" charset="0"/>
              </a:rPr>
              <a:t>   Toutes </a:t>
            </a:r>
            <a:r>
              <a:rPr lang="fr-FR" sz="2400" kern="1200" dirty="0">
                <a:latin typeface="Arial" pitchFamily="34" charset="0"/>
                <a:cs typeface="Arial" pitchFamily="34" charset="0"/>
              </a:rPr>
              <a:t>les plaies, infectées ou </a:t>
            </a:r>
            <a:r>
              <a:rPr lang="fr-FR" sz="2400" kern="1200" dirty="0" smtClean="0">
                <a:latin typeface="Arial" pitchFamily="34" charset="0"/>
                <a:cs typeface="Arial" pitchFamily="34" charset="0"/>
              </a:rPr>
              <a:t>non, sèches </a:t>
            </a:r>
            <a:r>
              <a:rPr lang="fr-FR" sz="2400" kern="1200" dirty="0">
                <a:latin typeface="Arial" pitchFamily="34" charset="0"/>
                <a:cs typeface="Arial" pitchFamily="34" charset="0"/>
              </a:rPr>
              <a:t>ou </a:t>
            </a:r>
            <a:r>
              <a:rPr lang="fr-FR" sz="2400" kern="1200" dirty="0" smtClean="0">
                <a:latin typeface="Arial" pitchFamily="34" charset="0"/>
                <a:cs typeface="Arial" pitchFamily="34" charset="0"/>
              </a:rPr>
              <a:t>exsudative en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fr-FR" sz="2400" kern="1200" dirty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kern="1200" dirty="0" smtClean="0">
                <a:latin typeface="Arial" pitchFamily="34" charset="0"/>
                <a:cs typeface="Arial" pitchFamily="34" charset="0"/>
              </a:rPr>
              <a:t>   phase de détersion</a:t>
            </a:r>
            <a:endParaRPr lang="fr-FR" sz="2400" kern="1200" dirty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90000"/>
              </a:lnSpc>
            </a:pPr>
            <a:endParaRPr lang="fr-FR" sz="2400" b="1" dirty="0" smtClean="0">
              <a:solidFill>
                <a:srgbClr val="66FFFF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fr-FR" sz="2400" b="1" dirty="0" smtClean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Contre-indications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fr-FR" sz="2400" kern="1200" dirty="0" smtClean="0">
                <a:latin typeface="Arial" pitchFamily="34" charset="0"/>
                <a:cs typeface="Arial" pitchFamily="34" charset="0"/>
              </a:rPr>
              <a:t>Allergie </a:t>
            </a:r>
            <a:r>
              <a:rPr lang="fr-FR" sz="2400" kern="1200" dirty="0">
                <a:latin typeface="Arial" pitchFamily="34" charset="0"/>
                <a:cs typeface="Arial" pitchFamily="34" charset="0"/>
              </a:rPr>
              <a:t>à l’un des </a:t>
            </a:r>
            <a:r>
              <a:rPr lang="fr-FR" sz="2400" kern="1200" dirty="0" smtClean="0">
                <a:latin typeface="Arial" pitchFamily="34" charset="0"/>
                <a:cs typeface="Arial" pitchFamily="34" charset="0"/>
              </a:rPr>
              <a:t>composants</a:t>
            </a:r>
            <a:endParaRPr lang="fr-FR" sz="2400" kern="1200" dirty="0">
              <a:latin typeface="Arial" pitchFamily="34" charset="0"/>
              <a:cs typeface="Arial" pitchFamily="34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fr-FR" sz="2400" b="1" dirty="0" smtClean="0">
              <a:solidFill>
                <a:srgbClr val="66FFFF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fr-FR" sz="2400" b="1" dirty="0" smtClean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Renouvellement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fr-FR" sz="2400" kern="1200" dirty="0" smtClean="0">
                <a:latin typeface="Arial" pitchFamily="34" charset="0"/>
                <a:cs typeface="Arial" pitchFamily="34" charset="0"/>
              </a:rPr>
              <a:t>Toutes </a:t>
            </a:r>
            <a:r>
              <a:rPr lang="fr-FR" sz="2400" kern="1200" dirty="0">
                <a:latin typeface="Arial" pitchFamily="34" charset="0"/>
                <a:cs typeface="Arial" pitchFamily="34" charset="0"/>
              </a:rPr>
              <a:t>les 24 heures</a:t>
            </a:r>
          </a:p>
          <a:p>
            <a:pPr eaLnBrk="1" hangingPunct="1">
              <a:lnSpc>
                <a:spcPct val="90000"/>
              </a:lnSpc>
            </a:pPr>
            <a:endParaRPr lang="fr-FR" sz="2400" b="1" dirty="0">
              <a:solidFill>
                <a:srgbClr val="66FFFF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fr-FR" sz="2400" b="1" dirty="0" smtClean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Précautions d’emploi :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fr-FR" sz="2400" kern="1200" dirty="0" smtClean="0">
                <a:latin typeface="Arial" pitchFamily="34" charset="0"/>
                <a:cs typeface="Arial" pitchFamily="34" charset="0"/>
              </a:rPr>
              <a:t>Ne </a:t>
            </a:r>
            <a:r>
              <a:rPr lang="fr-FR" sz="2400" kern="1200" dirty="0">
                <a:latin typeface="Arial" pitchFamily="34" charset="0"/>
                <a:cs typeface="Arial" pitchFamily="34" charset="0"/>
              </a:rPr>
              <a:t>pas le </a:t>
            </a:r>
            <a:r>
              <a:rPr lang="fr-FR" sz="2400" kern="1200" dirty="0" smtClean="0">
                <a:latin typeface="Arial" pitchFamily="34" charset="0"/>
                <a:cs typeface="Arial" pitchFamily="34" charset="0"/>
              </a:rPr>
              <a:t>découper</a:t>
            </a:r>
            <a:endParaRPr lang="fr-FR" sz="2400" kern="120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fr-FR" sz="2400" kern="1200" dirty="0" smtClean="0">
                <a:latin typeface="Arial" pitchFamily="34" charset="0"/>
                <a:cs typeface="Arial" pitchFamily="34" charset="0"/>
              </a:rPr>
              <a:t>Face blanche côté </a:t>
            </a:r>
            <a:r>
              <a:rPr lang="fr-FR" sz="2400" kern="1200" dirty="0" smtClean="0">
                <a:latin typeface="Arial" pitchFamily="34" charset="0"/>
                <a:cs typeface="Arial" pitchFamily="34" charset="0"/>
              </a:rPr>
              <a:t>plaie</a:t>
            </a:r>
            <a:endParaRPr lang="fr-FR" sz="2400" kern="1200" dirty="0">
              <a:latin typeface="Arial" pitchFamily="34" charset="0"/>
              <a:cs typeface="Arial" pitchFamily="34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fr-FR" sz="2400" b="1" dirty="0" smtClean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    </a:t>
            </a:r>
            <a:endParaRPr lang="fr-FR" sz="2400" dirty="0"/>
          </a:p>
        </p:txBody>
      </p:sp>
      <p:pic>
        <p:nvPicPr>
          <p:cNvPr id="6146" name="Picture 2" descr="Résultat de recherche d'images pour &quot;pansement irrigoabsorbants&quot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116288"/>
            <a:ext cx="3917481" cy="2614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250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260350"/>
            <a:ext cx="7773987" cy="1055688"/>
          </a:xfrm>
        </p:spPr>
        <p:txBody>
          <a:bodyPr/>
          <a:lstStyle/>
          <a:p>
            <a:pPr eaLnBrk="1" hangingPunct="1"/>
            <a:r>
              <a:rPr lang="fr-FR" sz="3200" smtClean="0"/>
              <a:t>Les pansements gras neutres et/ou interfaces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84313"/>
            <a:ext cx="5940425" cy="50736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fr-FR" sz="2500" b="1" dirty="0" smtClean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Composition :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FR" sz="2500" dirty="0" smtClean="0">
                <a:latin typeface="Arial" pitchFamily="34" charset="0"/>
                <a:cs typeface="Arial" pitchFamily="34" charset="0"/>
              </a:rPr>
              <a:t>    - Pansements gras :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FR" sz="2500" dirty="0" smtClean="0">
                <a:latin typeface="Arial" pitchFamily="34" charset="0"/>
                <a:cs typeface="Arial" pitchFamily="34" charset="0"/>
              </a:rPr>
              <a:t>      compresses imprégnées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FR" sz="2500" dirty="0" smtClean="0">
                <a:latin typeface="Arial" pitchFamily="34" charset="0"/>
                <a:cs typeface="Arial" pitchFamily="34" charset="0"/>
              </a:rPr>
              <a:t>      de paraffine, vaseline ou 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FR" sz="2500" dirty="0" smtClean="0">
                <a:latin typeface="Arial" pitchFamily="34" charset="0"/>
                <a:cs typeface="Arial" pitchFamily="34" charset="0"/>
              </a:rPr>
              <a:t>      silicone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fr-FR" sz="250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FR" sz="2500" dirty="0" smtClean="0">
                <a:latin typeface="Arial" pitchFamily="34" charset="0"/>
                <a:cs typeface="Arial" pitchFamily="34" charset="0"/>
              </a:rPr>
              <a:t>    - Interfaces :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FR" sz="2500" dirty="0" smtClean="0">
                <a:latin typeface="Arial" pitchFamily="34" charset="0"/>
                <a:cs typeface="Arial" pitchFamily="34" charset="0"/>
              </a:rPr>
              <a:t>      films d’aspect gras n’adhérant   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FR" sz="2500" dirty="0" smtClean="0">
                <a:latin typeface="Arial" pitchFamily="34" charset="0"/>
                <a:cs typeface="Arial" pitchFamily="34" charset="0"/>
              </a:rPr>
              <a:t>      pas à la plaie et ne se 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FR" sz="2500" dirty="0" smtClean="0">
                <a:latin typeface="Arial" pitchFamily="34" charset="0"/>
                <a:cs typeface="Arial" pitchFamily="34" charset="0"/>
              </a:rPr>
              <a:t>      desséchant pas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FR" sz="2500" dirty="0" smtClean="0">
                <a:latin typeface="Arial" pitchFamily="34" charset="0"/>
                <a:cs typeface="Arial" pitchFamily="34" charset="0"/>
              </a:rPr>
              <a:t>    </a:t>
            </a:r>
          </a:p>
          <a:p>
            <a:pPr eaLnBrk="1" hangingPunct="1">
              <a:lnSpc>
                <a:spcPct val="80000"/>
              </a:lnSpc>
            </a:pPr>
            <a:r>
              <a:rPr lang="fr-FR" sz="2500" b="1" dirty="0" smtClean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Présentation </a:t>
            </a:r>
            <a:r>
              <a:rPr lang="fr-FR" sz="2500" dirty="0" smtClean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:</a:t>
            </a:r>
            <a:r>
              <a:rPr lang="fr-FR" sz="25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FR" sz="2500" dirty="0" smtClean="0">
                <a:latin typeface="Arial" pitchFamily="34" charset="0"/>
                <a:cs typeface="Arial" pitchFamily="34" charset="0"/>
              </a:rPr>
              <a:t>   Compresses de taille variable</a:t>
            </a:r>
          </a:p>
        </p:txBody>
      </p:sp>
      <p:pic>
        <p:nvPicPr>
          <p:cNvPr id="104452" name="Picture 4" descr="IMG_03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2781300"/>
            <a:ext cx="3563937" cy="267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777875"/>
          </a:xfrm>
        </p:spPr>
        <p:txBody>
          <a:bodyPr/>
          <a:lstStyle/>
          <a:p>
            <a:pPr eaLnBrk="1" hangingPunct="1"/>
            <a:r>
              <a:rPr lang="fr-FR" smtClean="0"/>
              <a:t>Les pansements gras/interfaces</a:t>
            </a:r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125538"/>
            <a:ext cx="8820150" cy="5543550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</a:pPr>
            <a:endParaRPr lang="fr-FR" sz="1400" dirty="0" smtClean="0">
              <a:solidFill>
                <a:srgbClr val="FFFF99"/>
              </a:solidFill>
            </a:endParaRPr>
          </a:p>
          <a:p>
            <a:pPr marL="457200" indent="-457200" eaLnBrk="1" hangingPunct="1">
              <a:lnSpc>
                <a:spcPct val="90000"/>
              </a:lnSpc>
            </a:pPr>
            <a:r>
              <a:rPr lang="fr-FR" sz="2400" b="1" dirty="0" smtClean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Propriétés :</a:t>
            </a:r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Non adhérents  à des degrés variables : n’altèrent pas les</a:t>
            </a:r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tissus</a:t>
            </a:r>
            <a:r>
              <a:rPr lang="fr-FR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néoformés</a:t>
            </a:r>
          </a:p>
          <a:p>
            <a:pPr marL="457200" indent="-457200" eaLnBrk="1" hangingPunct="1">
              <a:lnSpc>
                <a:spcPct val="90000"/>
              </a:lnSpc>
            </a:pPr>
            <a:endParaRPr lang="fr-FR" sz="2400" dirty="0" smtClean="0">
              <a:latin typeface="Arial" pitchFamily="34" charset="0"/>
              <a:cs typeface="Arial" pitchFamily="34" charset="0"/>
            </a:endParaRPr>
          </a:p>
          <a:p>
            <a:pPr marL="457200" indent="-457200" eaLnBrk="1" hangingPunct="1">
              <a:lnSpc>
                <a:spcPct val="90000"/>
              </a:lnSpc>
            </a:pPr>
            <a:r>
              <a:rPr lang="fr-FR" sz="2400" b="1" dirty="0" smtClean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Indications :</a:t>
            </a:r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Phase de bourgeonnement ou d’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épidermisation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sur plaies peu</a:t>
            </a:r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exsudatives,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dermabrasions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, prises de greffe….</a:t>
            </a:r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None/>
            </a:pPr>
            <a:endParaRPr lang="fr-FR" sz="2400" dirty="0" smtClean="0">
              <a:latin typeface="Arial" pitchFamily="34" charset="0"/>
              <a:cs typeface="Arial" pitchFamily="34" charset="0"/>
            </a:endParaRPr>
          </a:p>
          <a:p>
            <a:pPr marL="457200" indent="-457200" eaLnBrk="1" hangingPunct="1">
              <a:lnSpc>
                <a:spcPct val="90000"/>
              </a:lnSpc>
            </a:pPr>
            <a:r>
              <a:rPr lang="fr-FR" sz="2400" b="1" dirty="0" smtClean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Contre-indications</a:t>
            </a:r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Plaies très exsudatives</a:t>
            </a:r>
          </a:p>
          <a:p>
            <a:pPr marL="1257300" lvl="2" indent="-342900" eaLnBrk="1" hangingPunct="1">
              <a:lnSpc>
                <a:spcPct val="90000"/>
              </a:lnSpc>
            </a:pPr>
            <a:endParaRPr lang="fr-FR" sz="2400" dirty="0" smtClean="0">
              <a:latin typeface="Arial" pitchFamily="34" charset="0"/>
              <a:cs typeface="Arial" pitchFamily="34" charset="0"/>
            </a:endParaRPr>
          </a:p>
          <a:p>
            <a:pPr marL="457200" indent="-457200" eaLnBrk="1" hangingPunct="1">
              <a:lnSpc>
                <a:spcPct val="90000"/>
              </a:lnSpc>
            </a:pPr>
            <a:r>
              <a:rPr lang="fr-FR" sz="2400" b="1" dirty="0" smtClean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Renouvellement : </a:t>
            </a:r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Tous les 2 jours en moyenne</a:t>
            </a:r>
          </a:p>
          <a:p>
            <a:pPr marL="457200" indent="-457200" eaLnBrk="1" hangingPunct="1">
              <a:lnSpc>
                <a:spcPct val="90000"/>
              </a:lnSpc>
            </a:pPr>
            <a:endParaRPr lang="fr-FR" sz="2200" dirty="0" smtClean="0">
              <a:solidFill>
                <a:srgbClr val="FFFF99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None/>
            </a:pPr>
            <a:endParaRPr lang="fr-FR" sz="22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188913"/>
            <a:ext cx="7699375" cy="936625"/>
          </a:xfrm>
        </p:spPr>
        <p:txBody>
          <a:bodyPr/>
          <a:lstStyle/>
          <a:p>
            <a:pPr eaLnBrk="1" hangingPunct="1"/>
            <a:r>
              <a:rPr lang="fr-FR" smtClean="0"/>
              <a:t>Les pansements au charbon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41438"/>
            <a:ext cx="8229600" cy="4784725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</a:pPr>
            <a:endParaRPr lang="fr-FR" sz="2500" b="1" dirty="0" smtClean="0">
              <a:solidFill>
                <a:srgbClr val="66FFFF"/>
              </a:solidFill>
              <a:latin typeface="Arial" pitchFamily="34" charset="0"/>
              <a:cs typeface="Arial" pitchFamily="34" charset="0"/>
            </a:endParaRPr>
          </a:p>
          <a:p>
            <a:pPr marL="609600" indent="-609600" eaLnBrk="1" hangingPunct="1">
              <a:lnSpc>
                <a:spcPct val="80000"/>
              </a:lnSpc>
            </a:pPr>
            <a:r>
              <a:rPr lang="fr-FR" sz="2500" b="1" dirty="0" smtClean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Composition :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FR" sz="2500" dirty="0" smtClean="0">
                <a:latin typeface="Arial" pitchFamily="34" charset="0"/>
                <a:cs typeface="Arial" pitchFamily="34" charset="0"/>
              </a:rPr>
              <a:t>       Pansements contenant du charbon activé 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None/>
            </a:pPr>
            <a:endParaRPr lang="fr-FR" sz="2500" dirty="0" smtClean="0">
              <a:latin typeface="Arial" pitchFamily="34" charset="0"/>
              <a:cs typeface="Arial" pitchFamily="34" charset="0"/>
            </a:endParaRPr>
          </a:p>
          <a:p>
            <a:pPr marL="609600" indent="-609600" eaLnBrk="1" hangingPunct="1">
              <a:lnSpc>
                <a:spcPct val="80000"/>
              </a:lnSpc>
            </a:pPr>
            <a:r>
              <a:rPr lang="fr-FR" sz="2500" b="1" dirty="0" smtClean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Présentation :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FR" sz="2500" dirty="0" smtClean="0">
                <a:latin typeface="Arial" pitchFamily="34" charset="0"/>
                <a:cs typeface="Arial" pitchFamily="34" charset="0"/>
              </a:rPr>
              <a:t>       Compresses de taille variable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None/>
            </a:pPr>
            <a:endParaRPr lang="fr-FR" sz="2500" dirty="0" smtClean="0">
              <a:latin typeface="Arial" pitchFamily="34" charset="0"/>
              <a:cs typeface="Arial" pitchFamily="34" charset="0"/>
            </a:endParaRPr>
          </a:p>
          <a:p>
            <a:pPr marL="609600" indent="-609600" eaLnBrk="1" hangingPunct="1">
              <a:lnSpc>
                <a:spcPct val="80000"/>
              </a:lnSpc>
            </a:pPr>
            <a:r>
              <a:rPr lang="fr-FR" sz="2500" b="1" dirty="0" smtClean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Propriétés :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FR" sz="2500" dirty="0" smtClean="0">
                <a:latin typeface="Arial" pitchFamily="34" charset="0"/>
                <a:cs typeface="Arial" pitchFamily="34" charset="0"/>
              </a:rPr>
              <a:t>       Absorption des odeurs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FR" sz="2500" dirty="0" smtClean="0">
                <a:latin typeface="Arial" pitchFamily="34" charset="0"/>
                <a:cs typeface="Arial" pitchFamily="34" charset="0"/>
              </a:rPr>
              <a:t>       </a:t>
            </a:r>
            <a:endParaRPr lang="fr-FR" sz="3400" dirty="0" smtClean="0">
              <a:latin typeface="Arial" pitchFamily="34" charset="0"/>
              <a:cs typeface="Arial" pitchFamily="34" charset="0"/>
            </a:endParaRPr>
          </a:p>
          <a:p>
            <a:pPr marL="609600" indent="-609600" eaLnBrk="1" hangingPunct="1">
              <a:lnSpc>
                <a:spcPct val="80000"/>
              </a:lnSpc>
            </a:pPr>
            <a:r>
              <a:rPr lang="fr-FR" sz="2500" b="1" dirty="0" smtClean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Indications : 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FR" sz="2500" dirty="0" smtClean="0">
                <a:latin typeface="Arial" pitchFamily="34" charset="0"/>
                <a:cs typeface="Arial" pitchFamily="34" charset="0"/>
              </a:rPr>
              <a:t>       Plaies malodorantes (en pansement secondaire)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FR" sz="2500" dirty="0" smtClean="0">
                <a:latin typeface="Arial" pitchFamily="34" charset="0"/>
                <a:cs typeface="Arial" pitchFamily="34" charset="0"/>
              </a:rPr>
              <a:t>     </a:t>
            </a:r>
          </a:p>
        </p:txBody>
      </p:sp>
      <p:pic>
        <p:nvPicPr>
          <p:cNvPr id="106500" name="Picture 4" descr="http://www.dressings.org/Dressings/images/actisorb-section.jpg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8689" y="2873588"/>
            <a:ext cx="2497137" cy="209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01" name="Picture 5" descr="Alion Charb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645024"/>
            <a:ext cx="1728788" cy="170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836712"/>
            <a:ext cx="7772400" cy="431800"/>
          </a:xfrm>
        </p:spPr>
        <p:txBody>
          <a:bodyPr/>
          <a:lstStyle/>
          <a:p>
            <a:pPr eaLnBrk="1" hangingPunct="1"/>
            <a:r>
              <a:rPr lang="fr-FR" dirty="0" smtClean="0"/>
              <a:t>Les pansements à l’Argent : déremboursés depuis Avril 2013</a:t>
            </a:r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8413"/>
            <a:ext cx="5915025" cy="48577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fr-FR" sz="2500" b="1" dirty="0" smtClean="0">
              <a:solidFill>
                <a:srgbClr val="66FFFF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fr-FR" sz="2500" b="1" dirty="0" smtClean="0">
              <a:solidFill>
                <a:srgbClr val="66FFFF"/>
              </a:solidFill>
              <a:latin typeface="+mj-lt"/>
            </a:endParaRPr>
          </a:p>
          <a:p>
            <a:pPr eaLnBrk="1" hangingPunct="1">
              <a:lnSpc>
                <a:spcPct val="80000"/>
              </a:lnSpc>
            </a:pPr>
            <a:r>
              <a:rPr lang="fr-FR" sz="2500" b="1" dirty="0" smtClean="0">
                <a:solidFill>
                  <a:srgbClr val="66FFFF"/>
                </a:solidFill>
                <a:latin typeface="+mj-lt"/>
              </a:rPr>
              <a:t>Composition :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FR" sz="2500" dirty="0" smtClean="0">
                <a:latin typeface="+mj-lt"/>
              </a:rPr>
              <a:t>Pansements contenant de l’Argent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FR" sz="2500" dirty="0" smtClean="0">
                <a:latin typeface="+mj-lt"/>
              </a:rPr>
              <a:t>(argent = activité antibactérienne 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fr-FR" sz="2500" dirty="0" smtClean="0">
              <a:latin typeface="+mj-lt"/>
            </a:endParaRPr>
          </a:p>
          <a:p>
            <a:pPr eaLnBrk="1" hangingPunct="1">
              <a:lnSpc>
                <a:spcPct val="80000"/>
              </a:lnSpc>
            </a:pPr>
            <a:r>
              <a:rPr lang="fr-FR" sz="2500" b="1" dirty="0" smtClean="0">
                <a:solidFill>
                  <a:srgbClr val="66FFFF"/>
                </a:solidFill>
                <a:latin typeface="+mj-lt"/>
              </a:rPr>
              <a:t>Présentations :</a:t>
            </a:r>
            <a:r>
              <a:rPr lang="fr-FR" sz="2500" b="1" dirty="0" smtClean="0">
                <a:latin typeface="+mj-lt"/>
              </a:rPr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FR" sz="2500" dirty="0" smtClean="0">
                <a:latin typeface="+mj-lt"/>
              </a:rPr>
              <a:t>Diverses : Argent associé à des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FR" sz="2500" dirty="0" smtClean="0">
                <a:latin typeface="+mj-lt"/>
              </a:rPr>
              <a:t>pansements de classe différentes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FR" sz="2500" dirty="0" smtClean="0">
                <a:latin typeface="+mj-lt"/>
              </a:rPr>
              <a:t>(</a:t>
            </a:r>
            <a:r>
              <a:rPr lang="fr-FR" sz="2500" dirty="0" err="1" smtClean="0">
                <a:latin typeface="+mj-lt"/>
              </a:rPr>
              <a:t>Hydrofibres</a:t>
            </a:r>
            <a:r>
              <a:rPr lang="fr-FR" sz="2500" dirty="0" smtClean="0">
                <a:latin typeface="+mj-lt"/>
              </a:rPr>
              <a:t>, Alginates,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FR" sz="2500" dirty="0" err="1" smtClean="0">
                <a:latin typeface="+mj-lt"/>
              </a:rPr>
              <a:t>Hydrocellulaires,Tulles</a:t>
            </a:r>
            <a:r>
              <a:rPr lang="fr-FR" sz="2500" dirty="0" smtClean="0">
                <a:latin typeface="+mj-lt"/>
              </a:rPr>
              <a:t>…)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fr-FR" sz="2500" dirty="0" smtClean="0">
              <a:latin typeface="+mj-lt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fr-FR" sz="2500" dirty="0" smtClean="0">
                <a:latin typeface="+mj-lt"/>
              </a:rPr>
              <a:t> </a:t>
            </a:r>
          </a:p>
        </p:txBody>
      </p:sp>
      <p:pic>
        <p:nvPicPr>
          <p:cNvPr id="107524" name="Picture 4" descr="IMG_033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3573463"/>
            <a:ext cx="3203575" cy="2401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dirty="0" smtClean="0"/>
              <a:t>Les pansements à l’Argent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3568" y="1827213"/>
            <a:ext cx="8000057" cy="4114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fr-FR" sz="2500" b="1" dirty="0">
                <a:solidFill>
                  <a:srgbClr val="66FFFF"/>
                </a:solidFill>
                <a:latin typeface="+mj-lt"/>
              </a:rPr>
              <a:t>Propriétés  :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fr-FR" sz="2500" dirty="0" smtClean="0">
                <a:latin typeface="Arial" pitchFamily="34" charset="0"/>
                <a:cs typeface="Arial" pitchFamily="34" charset="0"/>
              </a:rPr>
              <a:t> Antibactériens</a:t>
            </a:r>
            <a:endParaRPr lang="fr-FR" sz="2500" dirty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fr-FR" sz="2500" dirty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</a:pPr>
            <a:endParaRPr lang="fr-FR" sz="2500" dirty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fr-FR" sz="2500" b="1" dirty="0">
                <a:solidFill>
                  <a:srgbClr val="66FFFF"/>
                </a:solidFill>
                <a:latin typeface="+mj-lt"/>
              </a:rPr>
              <a:t>Indications :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fr-FR" sz="2500" dirty="0">
                <a:latin typeface="Arial" pitchFamily="34" charset="0"/>
                <a:cs typeface="Arial" pitchFamily="34" charset="0"/>
              </a:rPr>
              <a:t>Plaies infectées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fr-FR" sz="2500" dirty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fr-FR" sz="2500" b="1" dirty="0">
                <a:solidFill>
                  <a:srgbClr val="66FFFF"/>
                </a:solidFill>
                <a:latin typeface="+mj-lt"/>
              </a:rPr>
              <a:t>Contre-indications :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fr-FR" sz="2500" dirty="0">
                <a:latin typeface="Arial" pitchFamily="34" charset="0"/>
                <a:cs typeface="Arial" pitchFamily="34" charset="0"/>
              </a:rPr>
              <a:t>Plaies non infectées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fr-FR" sz="2500" dirty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fr-FR" sz="2500" b="1" dirty="0">
                <a:solidFill>
                  <a:srgbClr val="66FFFF"/>
                </a:solidFill>
                <a:latin typeface="+mj-lt"/>
              </a:rPr>
              <a:t>Utilisation :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fr-FR" sz="2500" dirty="0">
                <a:latin typeface="Arial" pitchFamily="34" charset="0"/>
                <a:cs typeface="Arial" pitchFamily="34" charset="0"/>
              </a:rPr>
              <a:t>Sur un temps limité et </a:t>
            </a:r>
            <a:r>
              <a:rPr lang="fr-FR" sz="2500" dirty="0" smtClean="0">
                <a:latin typeface="Arial" pitchFamily="34" charset="0"/>
                <a:cs typeface="Arial" pitchFamily="34" charset="0"/>
              </a:rPr>
              <a:t>en cas d’infection avérée (pas </a:t>
            </a:r>
            <a:r>
              <a:rPr lang="fr-FR" sz="2500" dirty="0">
                <a:latin typeface="Arial" pitchFamily="34" charset="0"/>
                <a:cs typeface="Arial" pitchFamily="34" charset="0"/>
              </a:rPr>
              <a:t>en prévention de </a:t>
            </a:r>
            <a:r>
              <a:rPr lang="fr-FR" sz="2500" dirty="0" smtClean="0">
                <a:latin typeface="Arial" pitchFamily="34" charset="0"/>
                <a:cs typeface="Arial" pitchFamily="34" charset="0"/>
              </a:rPr>
              <a:t>l’infection)</a:t>
            </a:r>
            <a:endParaRPr lang="fr-FR" sz="25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301625"/>
            <a:ext cx="8072065" cy="1143000"/>
          </a:xfrm>
        </p:spPr>
        <p:txBody>
          <a:bodyPr/>
          <a:lstStyle/>
          <a:p>
            <a:pPr eaLnBrk="1" hangingPunct="1"/>
            <a:r>
              <a:rPr lang="fr-FR" sz="3200" dirty="0" smtClean="0"/>
              <a:t>Le traitement  par pression négative (TPN)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781383"/>
            <a:ext cx="4642147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fr-FR" sz="2500" b="1" dirty="0" smtClean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Définition :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fr-FR" dirty="0" smtClean="0">
                <a:latin typeface="Arial" pitchFamily="34" charset="0"/>
              </a:rPr>
              <a:t>   Méthode non invasive de traitement mécanique des plaies utilisant une pression négative </a:t>
            </a:r>
            <a:r>
              <a:rPr lang="fr-FR" b="1" dirty="0" smtClean="0">
                <a:latin typeface="Arial" pitchFamily="34" charset="0"/>
              </a:rPr>
              <a:t>contrôlée</a:t>
            </a:r>
            <a:r>
              <a:rPr lang="fr-FR" dirty="0" smtClean="0">
                <a:latin typeface="Arial" pitchFamily="34" charset="0"/>
              </a:rPr>
              <a:t> pour </a:t>
            </a:r>
            <a:r>
              <a:rPr lang="fr-FR" b="1" dirty="0" smtClean="0">
                <a:latin typeface="Arial" pitchFamily="34" charset="0"/>
              </a:rPr>
              <a:t>aider</a:t>
            </a:r>
            <a:r>
              <a:rPr lang="fr-FR" dirty="0" smtClean="0">
                <a:latin typeface="Arial" pitchFamily="34" charset="0"/>
              </a:rPr>
              <a:t> et </a:t>
            </a:r>
            <a:r>
              <a:rPr lang="fr-FR" b="1" dirty="0" smtClean="0">
                <a:latin typeface="Arial" pitchFamily="34" charset="0"/>
              </a:rPr>
              <a:t>accélérer</a:t>
            </a:r>
            <a:r>
              <a:rPr lang="fr-FR" dirty="0" smtClean="0">
                <a:latin typeface="Arial" pitchFamily="34" charset="0"/>
              </a:rPr>
              <a:t> la cicatrisation des plaies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fr-FR" dirty="0" smtClean="0">
                <a:latin typeface="Arial" pitchFamily="34" charset="0"/>
              </a:rPr>
              <a:t>             (Bryant,R.2000)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fr-FR" dirty="0" smtClean="0">
                <a:latin typeface="Arial" pitchFamily="34" charset="0"/>
              </a:rPr>
              <a:t>   Cette pression peut être continue ou intermittente</a:t>
            </a: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5270084" y="2569105"/>
            <a:ext cx="3995737" cy="3135312"/>
            <a:chOff x="3136" y="1248"/>
            <a:chExt cx="2624" cy="2157"/>
          </a:xfrm>
        </p:grpSpPr>
        <p:pic>
          <p:nvPicPr>
            <p:cNvPr id="5" name="Picture 5" descr="mousse pose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6" y="2256"/>
              <a:ext cx="2624" cy="5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6" descr="plaie pose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6" y="2832"/>
              <a:ext cx="2624" cy="5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7" descr="opsite pose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2" y="1680"/>
              <a:ext cx="2544" cy="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8" descr="trac pad pose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6" y="1248"/>
              <a:ext cx="2380" cy="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xfrm>
            <a:off x="696913" y="333375"/>
            <a:ext cx="7761287" cy="904875"/>
          </a:xfrm>
        </p:spPr>
        <p:txBody>
          <a:bodyPr/>
          <a:lstStyle/>
          <a:p>
            <a:pPr eaLnBrk="1" hangingPunct="1"/>
            <a:r>
              <a:rPr lang="fr-FR" sz="2800" smtClean="0"/>
              <a:t>Principe de la  T.P.N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96975"/>
            <a:ext cx="8675688" cy="302418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fr-FR" sz="2500" b="1" dirty="0" smtClean="0">
              <a:solidFill>
                <a:srgbClr val="66FFFF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fr-FR" sz="2500" dirty="0" smtClean="0">
                <a:latin typeface="Arial" pitchFamily="34" charset="0"/>
                <a:cs typeface="Arial" pitchFamily="34" charset="0"/>
              </a:rPr>
              <a:t>Mousse neutre de polyuréthane ou compresse appliquée sur la plaie, reliée à un réservoir et branchée à un moteur assurant une dépression continue et stable ou intermittente </a:t>
            </a:r>
          </a:p>
        </p:txBody>
      </p:sp>
      <p:pic>
        <p:nvPicPr>
          <p:cNvPr id="110596" name="Picture 5" descr="Numériser00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1938" y="2924175"/>
            <a:ext cx="2532062" cy="208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0597" name="Picture 8" descr="Thérapievac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25" r="62868"/>
          <a:stretch>
            <a:fillRect/>
          </a:stretch>
        </p:blipFill>
        <p:spPr bwMode="auto">
          <a:xfrm>
            <a:off x="0" y="4005263"/>
            <a:ext cx="2605088" cy="285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0598" name="Picture 9" descr="IMG_026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3995738"/>
            <a:ext cx="3814763" cy="286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0599" name="Picture 10" descr="IMG_026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4778375"/>
            <a:ext cx="2771775" cy="207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 sz="3200" kern="1200" dirty="0" smtClean="0"/>
              <a:t>Avantages de la TPN</a:t>
            </a:r>
            <a:endParaRPr lang="fr-FR" altLang="fr-FR" sz="3200" kern="1200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fr-FR" altLang="fr-FR" dirty="0">
                <a:latin typeface="Arial" pitchFamily="34" charset="0"/>
              </a:rPr>
              <a:t>Diminue les </a:t>
            </a:r>
            <a:r>
              <a:rPr lang="fr-FR" altLang="fr-FR" dirty="0" err="1">
                <a:latin typeface="Arial" pitchFamily="34" charset="0"/>
              </a:rPr>
              <a:t>oedèmes</a:t>
            </a:r>
            <a:endParaRPr lang="fr-FR" altLang="fr-FR" dirty="0">
              <a:latin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fr-FR" altLang="fr-FR" dirty="0">
                <a:latin typeface="Arial" pitchFamily="34" charset="0"/>
              </a:rPr>
              <a:t>Facilite la contraction des plaies</a:t>
            </a:r>
          </a:p>
          <a:p>
            <a:pPr>
              <a:lnSpc>
                <a:spcPct val="90000"/>
              </a:lnSpc>
            </a:pPr>
            <a:r>
              <a:rPr lang="fr-FR" altLang="fr-FR" dirty="0">
                <a:latin typeface="Arial" pitchFamily="34" charset="0"/>
              </a:rPr>
              <a:t>Stimule la granulation des tissus</a:t>
            </a:r>
          </a:p>
          <a:p>
            <a:pPr>
              <a:lnSpc>
                <a:spcPct val="90000"/>
              </a:lnSpc>
            </a:pPr>
            <a:r>
              <a:rPr lang="fr-FR" altLang="fr-FR" dirty="0">
                <a:latin typeface="Arial" pitchFamily="34" charset="0"/>
              </a:rPr>
              <a:t>Protège vis-à-vis des contaminants externes</a:t>
            </a:r>
          </a:p>
          <a:p>
            <a:pPr>
              <a:lnSpc>
                <a:spcPct val="90000"/>
              </a:lnSpc>
            </a:pPr>
            <a:r>
              <a:rPr lang="fr-FR" altLang="fr-FR" dirty="0">
                <a:latin typeface="Arial" pitchFamily="34" charset="0"/>
              </a:rPr>
              <a:t>Diminue l’inflammation de la plaie</a:t>
            </a:r>
          </a:p>
          <a:p>
            <a:pPr>
              <a:lnSpc>
                <a:spcPct val="90000"/>
              </a:lnSpc>
            </a:pPr>
            <a:r>
              <a:rPr lang="fr-FR" altLang="fr-FR" dirty="0">
                <a:latin typeface="Arial" pitchFamily="34" charset="0"/>
              </a:rPr>
              <a:t>Augmente la perfusion vasculaire</a:t>
            </a:r>
          </a:p>
          <a:p>
            <a:pPr>
              <a:lnSpc>
                <a:spcPct val="90000"/>
              </a:lnSpc>
            </a:pPr>
            <a:r>
              <a:rPr lang="fr-FR" altLang="fr-FR" dirty="0">
                <a:latin typeface="Arial" pitchFamily="34" charset="0"/>
              </a:rPr>
              <a:t>Maintient un milieu humide favorable à la cicatrisation  </a:t>
            </a:r>
          </a:p>
        </p:txBody>
      </p:sp>
    </p:spTree>
    <p:extLst>
      <p:ext uri="{BB962C8B-B14F-4D97-AF65-F5344CB8AC3E}">
        <p14:creationId xmlns:p14="http://schemas.microsoft.com/office/powerpoint/2010/main" val="889429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 descr="Copie de Numériser0001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7088" y="606425"/>
            <a:ext cx="7129462" cy="5503863"/>
          </a:xfrm>
          <a:noFill/>
        </p:spPr>
      </p:pic>
    </p:spTree>
    <p:extLst>
      <p:ext uri="{BB962C8B-B14F-4D97-AF65-F5344CB8AC3E}">
        <p14:creationId xmlns:p14="http://schemas.microsoft.com/office/powerpoint/2010/main" val="4095867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87"/>
          </a:xfrm>
        </p:spPr>
        <p:txBody>
          <a:bodyPr/>
          <a:lstStyle/>
          <a:p>
            <a:r>
              <a:rPr lang="fr-FR" altLang="fr-FR" sz="3200" dirty="0"/>
              <a:t>Différents systèmes</a:t>
            </a:r>
          </a:p>
        </p:txBody>
      </p:sp>
      <p:sp>
        <p:nvSpPr>
          <p:cNvPr id="7171" name="Espace réservé du contenu 2"/>
          <p:cNvSpPr>
            <a:spLocks noGrp="1"/>
          </p:cNvSpPr>
          <p:nvPr>
            <p:ph idx="1"/>
          </p:nvPr>
        </p:nvSpPr>
        <p:spPr>
          <a:xfrm>
            <a:off x="457200" y="1000125"/>
            <a:ext cx="5829300" cy="5286375"/>
          </a:xfrm>
        </p:spPr>
        <p:txBody>
          <a:bodyPr/>
          <a:lstStyle/>
          <a:p>
            <a:pPr>
              <a:buFontTx/>
              <a:buNone/>
            </a:pPr>
            <a:r>
              <a:rPr lang="fr-FR" altLang="fr-FR" b="1" dirty="0" smtClean="0">
                <a:latin typeface="+mj-lt"/>
                <a:cs typeface="Times New Roman" pitchFamily="18" charset="0"/>
              </a:rPr>
              <a:t>Moteurs :</a:t>
            </a:r>
          </a:p>
          <a:p>
            <a:r>
              <a:rPr lang="fr-FR" altLang="fr-FR" dirty="0" err="1">
                <a:latin typeface="+mj-lt"/>
              </a:rPr>
              <a:t>Renasys</a:t>
            </a:r>
            <a:r>
              <a:rPr lang="fr-FR" altLang="fr-FR" dirty="0">
                <a:latin typeface="+mj-lt"/>
              </a:rPr>
              <a:t> (Laboratoire Smith et </a:t>
            </a:r>
            <a:r>
              <a:rPr lang="fr-FR" altLang="fr-FR" dirty="0" err="1">
                <a:latin typeface="+mj-lt"/>
              </a:rPr>
              <a:t>Nephew</a:t>
            </a:r>
            <a:r>
              <a:rPr lang="fr-FR" altLang="fr-FR" dirty="0">
                <a:latin typeface="+mj-lt"/>
              </a:rPr>
              <a:t>)</a:t>
            </a:r>
          </a:p>
          <a:p>
            <a:r>
              <a:rPr lang="fr-FR" altLang="fr-FR" dirty="0">
                <a:latin typeface="+mj-lt"/>
              </a:rPr>
              <a:t>V.A.C. (Laboratoire K.C.I.)</a:t>
            </a:r>
          </a:p>
          <a:p>
            <a:r>
              <a:rPr lang="fr-FR" altLang="fr-FR" dirty="0" err="1">
                <a:latin typeface="+mj-lt"/>
              </a:rPr>
              <a:t>Vivano</a:t>
            </a:r>
            <a:r>
              <a:rPr lang="fr-FR" altLang="fr-FR" dirty="0">
                <a:latin typeface="+mj-lt"/>
              </a:rPr>
              <a:t> (Laboratoire Hartmann)</a:t>
            </a:r>
          </a:p>
          <a:p>
            <a:r>
              <a:rPr lang="fr-FR" altLang="fr-FR" dirty="0">
                <a:latin typeface="+mj-lt"/>
              </a:rPr>
              <a:t>Avance (Laboratoire </a:t>
            </a:r>
            <a:r>
              <a:rPr lang="fr-FR" altLang="fr-FR" dirty="0" err="1">
                <a:latin typeface="+mj-lt"/>
              </a:rPr>
              <a:t>Mölnlycke</a:t>
            </a:r>
            <a:r>
              <a:rPr lang="fr-FR" altLang="fr-FR" dirty="0">
                <a:latin typeface="+mj-lt"/>
              </a:rPr>
              <a:t>)</a:t>
            </a:r>
          </a:p>
          <a:p>
            <a:endParaRPr lang="fr-FR" altLang="fr-FR" sz="2800" dirty="0" smtClean="0">
              <a:latin typeface="+mj-lt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fr-FR" altLang="fr-FR" b="1" dirty="0" smtClean="0">
                <a:latin typeface="+mj-lt"/>
                <a:cs typeface="Times New Roman" pitchFamily="18" charset="0"/>
              </a:rPr>
              <a:t>Consommables</a:t>
            </a:r>
            <a:r>
              <a:rPr lang="fr-FR" altLang="fr-FR" dirty="0" smtClean="0">
                <a:latin typeface="+mj-lt"/>
                <a:cs typeface="Times New Roman" pitchFamily="18" charset="0"/>
              </a:rPr>
              <a:t> :</a:t>
            </a:r>
          </a:p>
          <a:p>
            <a:r>
              <a:rPr lang="fr-FR" altLang="fr-FR" dirty="0" smtClean="0">
                <a:latin typeface="+mj-lt"/>
                <a:cs typeface="Times New Roman" pitchFamily="18" charset="0"/>
              </a:rPr>
              <a:t> </a:t>
            </a:r>
            <a:r>
              <a:rPr lang="fr-FR" altLang="fr-FR" dirty="0">
                <a:latin typeface="+mj-lt"/>
              </a:rPr>
              <a:t>Mousses</a:t>
            </a:r>
          </a:p>
          <a:p>
            <a:r>
              <a:rPr lang="fr-FR" altLang="fr-FR" dirty="0">
                <a:latin typeface="+mj-lt"/>
              </a:rPr>
              <a:t> C</a:t>
            </a:r>
            <a:r>
              <a:rPr lang="fr-FR" altLang="fr-FR" dirty="0" smtClean="0">
                <a:latin typeface="+mj-lt"/>
              </a:rPr>
              <a:t>ompresses</a:t>
            </a:r>
            <a:endParaRPr lang="fr-FR" altLang="fr-FR" dirty="0">
              <a:latin typeface="+mj-lt"/>
            </a:endParaRPr>
          </a:p>
          <a:p>
            <a:endParaRPr lang="fr-FR" altLang="fr-FR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endParaRPr lang="fr-FR" altLang="fr-FR" dirty="0" smtClean="0"/>
          </a:p>
          <a:p>
            <a:pPr>
              <a:buFontTx/>
              <a:buNone/>
            </a:pPr>
            <a:endParaRPr lang="fr-FR" altLang="fr-FR" dirty="0" smtClean="0"/>
          </a:p>
        </p:txBody>
      </p:sp>
      <p:sp>
        <p:nvSpPr>
          <p:cNvPr id="4" name="Accolade fermante 3"/>
          <p:cNvSpPr/>
          <p:nvPr/>
        </p:nvSpPr>
        <p:spPr>
          <a:xfrm rot="10800000" flipH="1">
            <a:off x="6273482" y="1772816"/>
            <a:ext cx="386081" cy="1656184"/>
          </a:xfrm>
          <a:prstGeom prst="rightBrace">
            <a:avLst>
              <a:gd name="adj1" fmla="val 8333"/>
              <a:gd name="adj2" fmla="val 49117"/>
            </a:avLst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7173" name="ZoneTexte 4"/>
          <p:cNvSpPr txBox="1">
            <a:spLocks noChangeArrowheads="1"/>
          </p:cNvSpPr>
          <p:nvPr/>
        </p:nvSpPr>
        <p:spPr bwMode="auto">
          <a:xfrm>
            <a:off x="7019722" y="2279439"/>
            <a:ext cx="1443037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altLang="fr-FR" dirty="0"/>
              <a:t>Au marché</a:t>
            </a:r>
          </a:p>
          <a:p>
            <a:pPr eaLnBrk="1" hangingPunct="1"/>
            <a:r>
              <a:rPr lang="fr-FR" altLang="fr-FR" dirty="0"/>
              <a:t>AP-HP</a:t>
            </a:r>
          </a:p>
        </p:txBody>
      </p:sp>
      <p:pic>
        <p:nvPicPr>
          <p:cNvPr id="7174" name="Picture 10" descr="Cette gamme de pansements s'appuie sur trois technologies de pointe, selon le type de plaie et le résultat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4365625"/>
            <a:ext cx="2286000" cy="179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Picture 11" descr="IMG_070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4652963"/>
            <a:ext cx="2649538" cy="198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6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0" y="692150"/>
            <a:ext cx="2095500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9371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ChangeArrowheads="1"/>
          </p:cNvSpPr>
          <p:nvPr/>
        </p:nvSpPr>
        <p:spPr bwMode="auto">
          <a:xfrm>
            <a:off x="1042988" y="3933825"/>
            <a:ext cx="1873250" cy="5032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1028" name="Rectangle 3"/>
          <p:cNvSpPr>
            <a:spLocks noChangeArrowheads="1"/>
          </p:cNvSpPr>
          <p:nvPr/>
        </p:nvSpPr>
        <p:spPr bwMode="auto">
          <a:xfrm>
            <a:off x="6227763" y="2205038"/>
            <a:ext cx="2087562" cy="3603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1029" name="Text Box 6"/>
          <p:cNvSpPr txBox="1">
            <a:spLocks noChangeArrowheads="1"/>
          </p:cNvSpPr>
          <p:nvPr/>
        </p:nvSpPr>
        <p:spPr bwMode="auto">
          <a:xfrm>
            <a:off x="1331913" y="3933825"/>
            <a:ext cx="14160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altLang="fr-FR" b="1"/>
              <a:t>Acti V.A.C  </a:t>
            </a:r>
          </a:p>
        </p:txBody>
      </p:sp>
      <p:sp>
        <p:nvSpPr>
          <p:cNvPr id="1030" name="Text Box 7"/>
          <p:cNvSpPr txBox="1">
            <a:spLocks noChangeArrowheads="1"/>
          </p:cNvSpPr>
          <p:nvPr/>
        </p:nvSpPr>
        <p:spPr bwMode="auto">
          <a:xfrm>
            <a:off x="6659563" y="2205038"/>
            <a:ext cx="18923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altLang="fr-FR" b="1"/>
              <a:t>Info V.A.C.</a:t>
            </a:r>
          </a:p>
        </p:txBody>
      </p:sp>
      <p:sp>
        <p:nvSpPr>
          <p:cNvPr id="1031" name="Text Box 8"/>
          <p:cNvSpPr txBox="1">
            <a:spLocks noChangeArrowheads="1"/>
          </p:cNvSpPr>
          <p:nvPr/>
        </p:nvSpPr>
        <p:spPr bwMode="auto">
          <a:xfrm>
            <a:off x="4800600" y="457200"/>
            <a:ext cx="31242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fr-FR" altLang="fr-FR" sz="3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Le V A C</a:t>
            </a:r>
          </a:p>
        </p:txBody>
      </p:sp>
      <p:grpSp>
        <p:nvGrpSpPr>
          <p:cNvPr id="1032" name="Group 8"/>
          <p:cNvGrpSpPr>
            <a:grpSpLocks/>
          </p:cNvGrpSpPr>
          <p:nvPr/>
        </p:nvGrpSpPr>
        <p:grpSpPr bwMode="auto">
          <a:xfrm>
            <a:off x="684213" y="1125538"/>
            <a:ext cx="4078287" cy="2489200"/>
            <a:chOff x="2932" y="2338"/>
            <a:chExt cx="2204" cy="1640"/>
          </a:xfrm>
        </p:grpSpPr>
        <p:pic>
          <p:nvPicPr>
            <p:cNvPr id="1033" name="Picture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32" y="2338"/>
              <a:ext cx="1984" cy="16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4" name="Rectangle 10"/>
            <p:cNvSpPr>
              <a:spLocks noChangeArrowheads="1"/>
            </p:cNvSpPr>
            <p:nvPr/>
          </p:nvSpPr>
          <p:spPr bwMode="auto">
            <a:xfrm>
              <a:off x="4640" y="3352"/>
              <a:ext cx="496" cy="6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fr-FR" altLang="fr-FR" sz="2400">
                <a:ea typeface="ＭＳ Ｐゴシック" pitchFamily="34" charset="-128"/>
              </a:endParaRPr>
            </a:p>
          </p:txBody>
        </p:sp>
      </p:grpSp>
      <p:graphicFrame>
        <p:nvGraphicFramePr>
          <p:cNvPr id="1026" name="Object 13"/>
          <p:cNvGraphicFramePr>
            <a:graphicFrameLocks noChangeAspect="1"/>
          </p:cNvGraphicFramePr>
          <p:nvPr/>
        </p:nvGraphicFramePr>
        <p:xfrm>
          <a:off x="4787900" y="3213100"/>
          <a:ext cx="3702050" cy="3367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2" name="Photo Editor Photo" r:id="rId5" imgW="9380952" imgH="9247619" progId="MSPhotoEd.3">
                  <p:embed/>
                </p:oleObj>
              </mc:Choice>
              <mc:Fallback>
                <p:oleObj name="Photo Editor Photo" r:id="rId5" imgW="9380952" imgH="9247619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7900" y="3213100"/>
                        <a:ext cx="3702050" cy="3367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506497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1370013" y="301625"/>
            <a:ext cx="7313612" cy="679103"/>
          </a:xfrm>
        </p:spPr>
        <p:txBody>
          <a:bodyPr/>
          <a:lstStyle/>
          <a:p>
            <a:r>
              <a:rPr lang="fr-FR" altLang="fr-FR" sz="3200" kern="1200" dirty="0"/>
              <a:t>V.A.C.® </a:t>
            </a:r>
            <a:r>
              <a:rPr lang="fr-FR" altLang="fr-FR" sz="3200" kern="1200" dirty="0" err="1"/>
              <a:t>Therapy</a:t>
            </a:r>
            <a:r>
              <a:rPr lang="fr-FR" altLang="fr-FR" sz="3200" kern="1200" dirty="0"/>
              <a:t> : Un système intégré</a:t>
            </a:r>
          </a:p>
        </p:txBody>
      </p:sp>
      <p:graphicFrame>
        <p:nvGraphicFramePr>
          <p:cNvPr id="2050" name="Object 13"/>
          <p:cNvGraphicFramePr>
            <a:graphicFrameLocks noGrp="1" noChangeAspect="1"/>
          </p:cNvGraphicFramePr>
          <p:nvPr>
            <p:ph type="body" idx="1"/>
          </p:nvPr>
        </p:nvGraphicFramePr>
        <p:xfrm>
          <a:off x="5148263" y="1268413"/>
          <a:ext cx="1655762" cy="163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6" name="Photo Editor Photo" r:id="rId4" imgW="9380952" imgH="9247619" progId="MSPhotoEd.3">
                  <p:embed/>
                </p:oleObj>
              </mc:Choice>
              <mc:Fallback>
                <p:oleObj name="Photo Editor Photo" r:id="rId4" imgW="9380952" imgH="9247619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8263" y="1268413"/>
                        <a:ext cx="1655762" cy="163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052" name="Group 8"/>
          <p:cNvGrpSpPr>
            <a:grpSpLocks/>
          </p:cNvGrpSpPr>
          <p:nvPr/>
        </p:nvGrpSpPr>
        <p:grpSpPr bwMode="auto">
          <a:xfrm>
            <a:off x="2555875" y="1268413"/>
            <a:ext cx="2014538" cy="1584325"/>
            <a:chOff x="2932" y="2338"/>
            <a:chExt cx="2204" cy="1640"/>
          </a:xfrm>
        </p:grpSpPr>
        <p:pic>
          <p:nvPicPr>
            <p:cNvPr id="2061" name="Picture 9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32" y="2338"/>
              <a:ext cx="1984" cy="16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62" name="Rectangle 10"/>
            <p:cNvSpPr>
              <a:spLocks noChangeArrowheads="1"/>
            </p:cNvSpPr>
            <p:nvPr/>
          </p:nvSpPr>
          <p:spPr bwMode="auto">
            <a:xfrm>
              <a:off x="4640" y="3352"/>
              <a:ext cx="496" cy="6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fr-FR" altLang="fr-FR" sz="2400">
                <a:ea typeface="ＭＳ Ｐゴシック" pitchFamily="34" charset="-128"/>
              </a:endParaRPr>
            </a:p>
          </p:txBody>
        </p:sp>
      </p:grpSp>
      <p:pic>
        <p:nvPicPr>
          <p:cNvPr id="2053" name="Picture 1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4365625"/>
            <a:ext cx="2085975" cy="139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4076700"/>
            <a:ext cx="2208212" cy="157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5" name="Text Box 6"/>
          <p:cNvSpPr txBox="1">
            <a:spLocks noChangeArrowheads="1"/>
          </p:cNvSpPr>
          <p:nvPr/>
        </p:nvSpPr>
        <p:spPr bwMode="auto">
          <a:xfrm>
            <a:off x="3132138" y="3141663"/>
            <a:ext cx="2768600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fr-FR" altLang="fr-FR" sz="1600" b="1" dirty="0">
                <a:latin typeface="+mj-lt"/>
                <a:ea typeface="ＭＳ Ｐゴシック" pitchFamily="34" charset="-128"/>
                <a:cs typeface="Times New Roman" pitchFamily="18" charset="0"/>
              </a:rPr>
              <a:t>Unités de thérapie</a:t>
            </a:r>
          </a:p>
          <a:p>
            <a:pPr algn="ctr" eaLnBrk="1" hangingPunct="1"/>
            <a:r>
              <a:rPr lang="fr-FR" altLang="fr-FR" sz="1600" dirty="0">
                <a:latin typeface="+mj-lt"/>
                <a:ea typeface="ＭＳ Ｐゴシック" pitchFamily="34" charset="-128"/>
                <a:cs typeface="Times New Roman" pitchFamily="18" charset="0"/>
              </a:rPr>
              <a:t>Délivre une pression négative gérée, mesurée, contrôlée et enregistrée</a:t>
            </a:r>
          </a:p>
        </p:txBody>
      </p:sp>
      <p:sp>
        <p:nvSpPr>
          <p:cNvPr id="2056" name="Rectangle 17"/>
          <p:cNvSpPr>
            <a:spLocks noChangeArrowheads="1"/>
          </p:cNvSpPr>
          <p:nvPr/>
        </p:nvSpPr>
        <p:spPr bwMode="auto">
          <a:xfrm>
            <a:off x="539750" y="5788025"/>
            <a:ext cx="2808288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altLang="fr-FR" sz="1600" b="1" dirty="0">
                <a:latin typeface="+mj-lt"/>
                <a:cs typeface="Times New Roman" pitchFamily="18" charset="0"/>
              </a:rPr>
              <a:t>Pansements Mousses</a:t>
            </a:r>
          </a:p>
          <a:p>
            <a:pPr eaLnBrk="1" hangingPunct="1"/>
            <a:r>
              <a:rPr lang="fr-FR" altLang="fr-FR" sz="1600" dirty="0">
                <a:latin typeface="+mj-lt"/>
                <a:cs typeface="Times New Roman" pitchFamily="18" charset="0"/>
              </a:rPr>
              <a:t>Des tailles, formes et formules pour s’adapter à tous les types de plaies</a:t>
            </a:r>
          </a:p>
        </p:txBody>
      </p:sp>
      <p:sp>
        <p:nvSpPr>
          <p:cNvPr id="2057" name="Rectangle 18"/>
          <p:cNvSpPr>
            <a:spLocks noChangeArrowheads="1"/>
          </p:cNvSpPr>
          <p:nvPr/>
        </p:nvSpPr>
        <p:spPr bwMode="auto">
          <a:xfrm>
            <a:off x="5364163" y="5734050"/>
            <a:ext cx="3492500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altLang="fr-FR" sz="1600" b="1" dirty="0">
                <a:latin typeface="+mj-lt"/>
                <a:cs typeface="Times New Roman" pitchFamily="18" charset="0"/>
              </a:rPr>
              <a:t>Technologie </a:t>
            </a:r>
            <a:r>
              <a:rPr lang="fr-FR" altLang="fr-FR" sz="1600" b="1" dirty="0" err="1">
                <a:latin typeface="+mj-lt"/>
                <a:cs typeface="Times New Roman" pitchFamily="18" charset="0"/>
              </a:rPr>
              <a:t>SensaT.R.A.C</a:t>
            </a:r>
            <a:r>
              <a:rPr lang="fr-FR" altLang="fr-FR" sz="1600" b="1" dirty="0">
                <a:latin typeface="+mj-lt"/>
                <a:cs typeface="Times New Roman" pitchFamily="18" charset="0"/>
              </a:rPr>
              <a:t>.®</a:t>
            </a:r>
          </a:p>
          <a:p>
            <a:pPr eaLnBrk="1" hangingPunct="1"/>
            <a:r>
              <a:rPr lang="fr-FR" altLang="fr-FR" sz="1600" dirty="0">
                <a:latin typeface="+mj-lt"/>
                <a:cs typeface="Times New Roman" pitchFamily="18" charset="0"/>
              </a:rPr>
              <a:t>Technologie intelligente qui surveille et maintient une pression régulière sur le site de la plaie</a:t>
            </a:r>
          </a:p>
        </p:txBody>
      </p:sp>
      <p:cxnSp>
        <p:nvCxnSpPr>
          <p:cNvPr id="2058" name="AutoShape 4"/>
          <p:cNvCxnSpPr>
            <a:cxnSpLocks noChangeShapeType="1"/>
          </p:cNvCxnSpPr>
          <p:nvPr/>
        </p:nvCxnSpPr>
        <p:spPr bwMode="auto">
          <a:xfrm rot="-5400000">
            <a:off x="1108869" y="2715419"/>
            <a:ext cx="1795463" cy="1349375"/>
          </a:xfrm>
          <a:prstGeom prst="curvedConnector2">
            <a:avLst/>
          </a:prstGeom>
          <a:noFill/>
          <a:ln w="57150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59" name="AutoShape 5"/>
          <p:cNvCxnSpPr>
            <a:cxnSpLocks noChangeShapeType="1"/>
          </p:cNvCxnSpPr>
          <p:nvPr/>
        </p:nvCxnSpPr>
        <p:spPr bwMode="auto">
          <a:xfrm>
            <a:off x="6804025" y="2349500"/>
            <a:ext cx="742950" cy="1671638"/>
          </a:xfrm>
          <a:prstGeom prst="curvedConnector2">
            <a:avLst/>
          </a:prstGeom>
          <a:noFill/>
          <a:ln w="57150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60" name="AutoShape 14"/>
          <p:cNvCxnSpPr>
            <a:cxnSpLocks noChangeShapeType="1"/>
          </p:cNvCxnSpPr>
          <p:nvPr/>
        </p:nvCxnSpPr>
        <p:spPr bwMode="auto">
          <a:xfrm rot="10800000" flipV="1">
            <a:off x="3203575" y="5013325"/>
            <a:ext cx="3027363" cy="26988"/>
          </a:xfrm>
          <a:prstGeom prst="curvedConnector3">
            <a:avLst>
              <a:gd name="adj1" fmla="val 49972"/>
            </a:avLst>
          </a:prstGeom>
          <a:noFill/>
          <a:ln w="57150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0483781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119" y="27856"/>
            <a:ext cx="4835525" cy="1066800"/>
          </a:xfrm>
        </p:spPr>
        <p:txBody>
          <a:bodyPr/>
          <a:lstStyle/>
          <a:p>
            <a:r>
              <a:rPr lang="fr-FR" altLang="fr-FR" sz="3200" kern="1200" dirty="0" err="1"/>
              <a:t>Renasys</a:t>
            </a:r>
            <a:endParaRPr lang="fr-FR" altLang="fr-FR" sz="3200" kern="1200" dirty="0"/>
          </a:p>
        </p:txBody>
      </p:sp>
      <p:sp>
        <p:nvSpPr>
          <p:cNvPr id="8195" name="Rectangle 7"/>
          <p:cNvSpPr>
            <a:spLocks noChangeArrowheads="1"/>
          </p:cNvSpPr>
          <p:nvPr/>
        </p:nvSpPr>
        <p:spPr bwMode="auto">
          <a:xfrm>
            <a:off x="3203575" y="6021388"/>
            <a:ext cx="1871663" cy="5762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fr-FR" altLang="fr-FR"/>
              <a:t>Renasys Go</a:t>
            </a:r>
          </a:p>
        </p:txBody>
      </p:sp>
      <p:pic>
        <p:nvPicPr>
          <p:cNvPr id="8196" name="Picture 8" descr="RENASYS Go Product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3675063"/>
            <a:ext cx="2087562" cy="286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10" descr="Renasys-EZ-Plu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4437" y="980728"/>
            <a:ext cx="2449512" cy="337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Rectangle 7"/>
          <p:cNvSpPr>
            <a:spLocks noChangeArrowheads="1"/>
          </p:cNvSpPr>
          <p:nvPr/>
        </p:nvSpPr>
        <p:spPr bwMode="auto">
          <a:xfrm>
            <a:off x="395288" y="1916113"/>
            <a:ext cx="1871662" cy="5762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fr-FR" altLang="fr-FR"/>
              <a:t>Renasys EZ plus</a:t>
            </a:r>
          </a:p>
        </p:txBody>
      </p:sp>
      <p:pic>
        <p:nvPicPr>
          <p:cNvPr id="8199" name="Picture 12" descr="RENASYS G Product Imag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1628775"/>
            <a:ext cx="2916238" cy="184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0" name="Picture 16" descr="Renasys-F-P-with-port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4076700"/>
            <a:ext cx="2947987" cy="198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6609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88640"/>
            <a:ext cx="8291264" cy="1223466"/>
          </a:xfrm>
        </p:spPr>
        <p:txBody>
          <a:bodyPr/>
          <a:lstStyle/>
          <a:p>
            <a:pPr eaLnBrk="1" hangingPunct="1"/>
            <a:r>
              <a:rPr lang="fr-FR" altLang="fr-FR" sz="40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fr-FR" altLang="fr-FR" sz="40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fr-FR" altLang="fr-FR" sz="3200" kern="1200" dirty="0"/>
              <a:t>Les indications HAS</a:t>
            </a:r>
            <a:r>
              <a:rPr lang="fr-FR" altLang="fr-FR" sz="4000" u="sng" dirty="0" smtClean="0">
                <a:solidFill>
                  <a:schemeClr val="tx1"/>
                </a:solidFill>
              </a:rPr>
              <a:t/>
            </a:r>
            <a:br>
              <a:rPr lang="fr-FR" altLang="fr-FR" sz="4000" u="sng" dirty="0" smtClean="0">
                <a:solidFill>
                  <a:schemeClr val="tx1"/>
                </a:solidFill>
              </a:rPr>
            </a:br>
            <a:endParaRPr lang="fr-FR" altLang="fr-FR" sz="4000" u="sng" dirty="0" smtClean="0">
              <a:solidFill>
                <a:schemeClr val="tx1"/>
              </a:solidFill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836712"/>
            <a:ext cx="8219256" cy="521744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fr-FR" altLang="fr-FR" sz="2500" dirty="0">
                <a:latin typeface="Arial" pitchFamily="34" charset="0"/>
                <a:cs typeface="Arial" pitchFamily="34" charset="0"/>
              </a:rPr>
              <a:t>Plaies aiguës : le traitement par pression négative peut être utilisé en première </a:t>
            </a:r>
            <a:r>
              <a:rPr lang="fr-FR" altLang="fr-FR" sz="2500" dirty="0" smtClean="0">
                <a:latin typeface="Arial" pitchFamily="34" charset="0"/>
                <a:cs typeface="Arial" pitchFamily="34" charset="0"/>
              </a:rPr>
              <a:t>intention :</a:t>
            </a:r>
            <a:endParaRPr lang="fr-FR" altLang="fr-FR" sz="2500" dirty="0">
              <a:latin typeface="Arial" pitchFamily="34" charset="0"/>
              <a:cs typeface="Arial" pitchFamily="34" charset="0"/>
            </a:endParaRPr>
          </a:p>
          <a:p>
            <a:pPr marL="742950" lvl="2" indent="-342900" eaLnBrk="1" hangingPunct="1">
              <a:lnSpc>
                <a:spcPct val="90000"/>
              </a:lnSpc>
            </a:pPr>
            <a:r>
              <a:rPr lang="fr-FR" altLang="fr-FR" sz="2000" dirty="0">
                <a:latin typeface="Arial" pitchFamily="34" charset="0"/>
                <a:ea typeface="+mn-ea"/>
                <a:cs typeface="Arial" pitchFamily="34" charset="0"/>
              </a:rPr>
              <a:t>Plaie traumatique non </a:t>
            </a:r>
            <a:r>
              <a:rPr lang="fr-FR" altLang="fr-FR" sz="2000" dirty="0" err="1">
                <a:latin typeface="Arial" pitchFamily="34" charset="0"/>
                <a:ea typeface="+mn-ea"/>
                <a:cs typeface="Arial" pitchFamily="34" charset="0"/>
              </a:rPr>
              <a:t>suturable</a:t>
            </a:r>
            <a:r>
              <a:rPr lang="fr-FR" altLang="fr-FR" sz="2000" dirty="0">
                <a:latin typeface="Arial" pitchFamily="34" charset="0"/>
                <a:ea typeface="+mn-ea"/>
                <a:cs typeface="Arial" pitchFamily="34" charset="0"/>
              </a:rPr>
              <a:t> avec perte de substance étendue et/ou profonde, avec ou sans infection</a:t>
            </a:r>
          </a:p>
          <a:p>
            <a:pPr marL="742950" lvl="2" indent="-342900" eaLnBrk="1" hangingPunct="1">
              <a:lnSpc>
                <a:spcPct val="90000"/>
              </a:lnSpc>
            </a:pPr>
            <a:r>
              <a:rPr lang="fr-FR" altLang="fr-FR" sz="2000" dirty="0">
                <a:latin typeface="Arial" pitchFamily="34" charset="0"/>
                <a:ea typeface="+mn-ea"/>
                <a:cs typeface="Arial" pitchFamily="34" charset="0"/>
              </a:rPr>
              <a:t>Exérèse chirurgicale avec perte de substance étendue et/ou profonde, avec ou sans infection</a:t>
            </a:r>
          </a:p>
          <a:p>
            <a:pPr marL="742950" lvl="2" indent="-342900" eaLnBrk="1" hangingPunct="1">
              <a:lnSpc>
                <a:spcPct val="90000"/>
              </a:lnSpc>
            </a:pPr>
            <a:r>
              <a:rPr lang="fr-FR" altLang="fr-FR" sz="2000" dirty="0">
                <a:latin typeface="Arial" pitchFamily="34" charset="0"/>
                <a:ea typeface="+mn-ea"/>
                <a:cs typeface="Arial" pitchFamily="34" charset="0"/>
              </a:rPr>
              <a:t>Désunion de plaie opératoire étendue et/ou de situation défavorable, préalablement parée si besoin, avec ou sans infection</a:t>
            </a:r>
          </a:p>
          <a:p>
            <a:pPr marL="742950" lvl="2" indent="-342900" eaLnBrk="1" hangingPunct="1">
              <a:lnSpc>
                <a:spcPct val="90000"/>
              </a:lnSpc>
            </a:pPr>
            <a:r>
              <a:rPr lang="fr-FR" altLang="fr-FR" sz="2000" dirty="0" err="1">
                <a:latin typeface="Arial" pitchFamily="34" charset="0"/>
                <a:ea typeface="+mn-ea"/>
                <a:cs typeface="Arial" pitchFamily="34" charset="0"/>
              </a:rPr>
              <a:t>Laparostomie</a:t>
            </a:r>
            <a:r>
              <a:rPr lang="fr-FR" altLang="fr-FR" sz="2000" dirty="0">
                <a:latin typeface="Arial" pitchFamily="34" charset="0"/>
                <a:ea typeface="+mn-ea"/>
                <a:cs typeface="Arial" pitchFamily="34" charset="0"/>
              </a:rPr>
              <a:t> ou «abdomen ouvert »</a:t>
            </a:r>
          </a:p>
          <a:p>
            <a:pPr eaLnBrk="1" hangingPunct="1">
              <a:lnSpc>
                <a:spcPct val="90000"/>
              </a:lnSpc>
            </a:pPr>
            <a:endParaRPr lang="fr-FR" altLang="fr-FR" sz="2500" dirty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fr-FR" altLang="fr-FR" sz="2500" dirty="0">
                <a:latin typeface="Arial" pitchFamily="34" charset="0"/>
                <a:cs typeface="Arial" pitchFamily="34" charset="0"/>
              </a:rPr>
              <a:t> Plaies chroniques : le traitement par pression négative n’est envisagé qu’en deuxième intention                                      </a:t>
            </a:r>
          </a:p>
          <a:p>
            <a:pPr marL="742950" lvl="2" indent="-342900" eaLnBrk="1" hangingPunct="1">
              <a:lnSpc>
                <a:spcPct val="90000"/>
              </a:lnSpc>
            </a:pPr>
            <a:r>
              <a:rPr lang="fr-FR" altLang="fr-FR" sz="2000" dirty="0">
                <a:latin typeface="Arial" pitchFamily="34" charset="0"/>
                <a:ea typeface="+mn-ea"/>
                <a:cs typeface="Arial" pitchFamily="34" charset="0"/>
              </a:rPr>
              <a:t>Ulcères de jambe nécessitant une greffe cutanée</a:t>
            </a:r>
          </a:p>
          <a:p>
            <a:pPr marL="742950" lvl="2" indent="-342900" eaLnBrk="1" hangingPunct="1">
              <a:lnSpc>
                <a:spcPct val="90000"/>
              </a:lnSpc>
            </a:pPr>
            <a:r>
              <a:rPr lang="pt-BR" altLang="fr-FR" sz="2000" dirty="0">
                <a:latin typeface="Arial" pitchFamily="34" charset="0"/>
                <a:ea typeface="+mn-ea"/>
                <a:cs typeface="Arial" pitchFamily="34" charset="0"/>
              </a:rPr>
              <a:t>Escarres de stade 3 ou 4 </a:t>
            </a:r>
            <a:r>
              <a:rPr lang="fr-FR" altLang="fr-FR" sz="2000" dirty="0">
                <a:latin typeface="Arial" pitchFamily="34" charset="0"/>
                <a:ea typeface="+mn-ea"/>
                <a:cs typeface="Arial" pitchFamily="34" charset="0"/>
              </a:rPr>
              <a:t>dans l’objectif d’un geste de couverture chirurgicale</a:t>
            </a:r>
          </a:p>
          <a:p>
            <a:pPr marL="742950" lvl="2" indent="-342900" eaLnBrk="1" hangingPunct="1">
              <a:lnSpc>
                <a:spcPct val="90000"/>
              </a:lnSpc>
            </a:pPr>
            <a:r>
              <a:rPr lang="fr-FR" altLang="fr-FR" sz="2000" dirty="0">
                <a:latin typeface="Arial" pitchFamily="34" charset="0"/>
                <a:ea typeface="+mn-ea"/>
                <a:cs typeface="Arial" pitchFamily="34" charset="0"/>
              </a:rPr>
              <a:t>Plaies du pied diabétique avec perte de substance étendue et/ou profonde</a:t>
            </a:r>
          </a:p>
          <a:p>
            <a:endParaRPr lang="fr-FR" altLang="fr-FR" sz="20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</a:pPr>
            <a:endParaRPr lang="fr-FR" altLang="fr-FR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fr-FR" altLang="fr-FR" sz="2000" b="1" dirty="0" smtClean="0"/>
          </a:p>
          <a:p>
            <a:endParaRPr lang="fr-FR" altLang="fr-FR" sz="2000" b="1" dirty="0" smtClean="0"/>
          </a:p>
          <a:p>
            <a:endParaRPr lang="fr-FR" altLang="fr-FR" sz="2000" b="1" dirty="0" smtClean="0"/>
          </a:p>
          <a:p>
            <a:endParaRPr lang="fr-FR" altLang="fr-FR" sz="2000" b="1" dirty="0" smtClean="0"/>
          </a:p>
          <a:p>
            <a:pPr>
              <a:buFontTx/>
              <a:buNone/>
            </a:pPr>
            <a:endParaRPr lang="fr-FR" altLang="fr-FR" sz="2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8772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476672"/>
            <a:ext cx="8291264" cy="1295474"/>
          </a:xfrm>
        </p:spPr>
        <p:txBody>
          <a:bodyPr/>
          <a:lstStyle/>
          <a:p>
            <a:pPr eaLnBrk="1" hangingPunct="1"/>
            <a:r>
              <a:rPr lang="fr-FR" altLang="fr-FR" sz="40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fr-FR" altLang="fr-FR" sz="40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fr-FR" altLang="fr-FR" sz="3200" kern="1200" dirty="0"/>
              <a:t>Indications en pratique : </a:t>
            </a:r>
            <a:r>
              <a:rPr lang="fr-FR" altLang="fr-FR" sz="4000" u="sng" dirty="0" smtClean="0">
                <a:solidFill>
                  <a:schemeClr val="tx1"/>
                </a:solidFill>
              </a:rPr>
              <a:t/>
            </a:r>
            <a:br>
              <a:rPr lang="fr-FR" altLang="fr-FR" sz="4000" u="sng" dirty="0" smtClean="0">
                <a:solidFill>
                  <a:schemeClr val="tx1"/>
                </a:solidFill>
              </a:rPr>
            </a:br>
            <a:endParaRPr lang="fr-FR" altLang="fr-FR" sz="4000" u="sng" dirty="0" smtClean="0">
              <a:solidFill>
                <a:schemeClr val="tx1"/>
              </a:solidFill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412776"/>
            <a:ext cx="8146802" cy="449768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fr-FR" altLang="fr-FR" sz="2400" dirty="0" smtClean="0">
                <a:latin typeface="+mj-lt"/>
                <a:cs typeface="Times New Roman" pitchFamily="18" charset="0"/>
              </a:rPr>
              <a:t>Plaies avec  perte de substance importante</a:t>
            </a:r>
            <a:endParaRPr lang="fr-FR" altLang="fr-FR" sz="2400" b="1" dirty="0" smtClean="0">
              <a:latin typeface="+mj-lt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fr-FR" altLang="fr-FR" sz="2400" dirty="0" smtClean="0">
                <a:latin typeface="+mj-lt"/>
                <a:cs typeface="Times New Roman" pitchFamily="18" charset="0"/>
              </a:rPr>
              <a:t>Plaies cavitaires aigues ou chroniques</a:t>
            </a:r>
          </a:p>
          <a:p>
            <a:pPr eaLnBrk="1" hangingPunct="1">
              <a:lnSpc>
                <a:spcPct val="80000"/>
              </a:lnSpc>
            </a:pPr>
            <a:r>
              <a:rPr lang="fr-FR" altLang="fr-FR" sz="2400" dirty="0" smtClean="0">
                <a:latin typeface="+mj-lt"/>
                <a:cs typeface="Times New Roman" pitchFamily="18" charset="0"/>
              </a:rPr>
              <a:t>Plaies exsudatives</a:t>
            </a:r>
          </a:p>
          <a:p>
            <a:pPr eaLnBrk="1" hangingPunct="1">
              <a:lnSpc>
                <a:spcPct val="80000"/>
              </a:lnSpc>
            </a:pPr>
            <a:r>
              <a:rPr lang="fr-FR" altLang="fr-FR" sz="2400" dirty="0" smtClean="0">
                <a:latin typeface="+mj-lt"/>
                <a:cs typeface="Times New Roman" pitchFamily="18" charset="0"/>
              </a:rPr>
              <a:t>Préparation des plaies à la chirurgie (greffes, lambeaux)</a:t>
            </a:r>
          </a:p>
          <a:p>
            <a:pPr eaLnBrk="1" hangingPunct="1">
              <a:lnSpc>
                <a:spcPct val="80000"/>
              </a:lnSpc>
            </a:pPr>
            <a:r>
              <a:rPr lang="fr-FR" altLang="fr-FR" sz="2400" dirty="0" smtClean="0">
                <a:latin typeface="+mj-lt"/>
                <a:cs typeface="Times New Roman" pitchFamily="18" charset="0"/>
              </a:rPr>
              <a:t>En 2ème intention après échec de thérapeutiques classiques de cicatrisation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fr-FR" altLang="fr-FR" sz="2400" dirty="0" smtClean="0">
              <a:latin typeface="+mj-lt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fr-FR" altLang="fr-FR" sz="2400" dirty="0" smtClean="0">
                <a:latin typeface="+mj-lt"/>
                <a:cs typeface="Times New Roman" pitchFamily="18" charset="0"/>
              </a:rPr>
              <a:t>Exemples : 	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fr-FR" altLang="fr-FR" sz="2400" dirty="0" smtClean="0">
                <a:latin typeface="+mj-lt"/>
                <a:cs typeface="Times New Roman" pitchFamily="18" charset="0"/>
              </a:rPr>
              <a:t>escarres stade  III ou IV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fr-FR" altLang="fr-FR" sz="2400" dirty="0" smtClean="0">
                <a:latin typeface="+mj-lt"/>
                <a:cs typeface="Times New Roman" pitchFamily="18" charset="0"/>
              </a:rPr>
              <a:t>ulcères </a:t>
            </a:r>
            <a:r>
              <a:rPr lang="fr-FR" altLang="fr-FR" sz="2400" dirty="0" err="1" smtClean="0">
                <a:latin typeface="+mj-lt"/>
                <a:cs typeface="Times New Roman" pitchFamily="18" charset="0"/>
              </a:rPr>
              <a:t>creusants</a:t>
            </a:r>
            <a:endParaRPr lang="fr-FR" altLang="fr-FR" sz="2400" dirty="0" smtClean="0">
              <a:latin typeface="+mj-lt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fr-FR" altLang="fr-FR" sz="2400" dirty="0" err="1" smtClean="0">
                <a:latin typeface="+mj-lt"/>
                <a:cs typeface="Times New Roman" pitchFamily="18" charset="0"/>
              </a:rPr>
              <a:t>médiastinite</a:t>
            </a:r>
            <a:endParaRPr lang="fr-FR" altLang="fr-FR" sz="2400" dirty="0" smtClean="0">
              <a:latin typeface="+mj-lt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fr-FR" altLang="fr-FR" sz="2400" dirty="0" smtClean="0">
                <a:latin typeface="+mj-lt"/>
                <a:cs typeface="Times New Roman" pitchFamily="18" charset="0"/>
              </a:rPr>
              <a:t>plaies abdominales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fr-FR" altLang="fr-FR" sz="2400" dirty="0" smtClean="0">
                <a:latin typeface="+mj-lt"/>
                <a:cs typeface="Times New Roman" pitchFamily="18" charset="0"/>
              </a:rPr>
              <a:t>plaies chirurgicales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fr-FR" altLang="fr-FR" sz="2400" dirty="0" smtClean="0">
                <a:latin typeface="+mj-lt"/>
                <a:cs typeface="Times New Roman" pitchFamily="18" charset="0"/>
              </a:rPr>
              <a:t>lambeaux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fr-FR" altLang="fr-FR" sz="2400" dirty="0" smtClean="0">
                <a:latin typeface="+mj-lt"/>
                <a:cs typeface="Times New Roman" pitchFamily="18" charset="0"/>
              </a:rPr>
              <a:t>cellulites opérées……</a:t>
            </a:r>
          </a:p>
        </p:txBody>
      </p:sp>
    </p:spTree>
    <p:extLst>
      <p:ext uri="{BB962C8B-B14F-4D97-AF65-F5344CB8AC3E}">
        <p14:creationId xmlns:p14="http://schemas.microsoft.com/office/powerpoint/2010/main" val="3342556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fr-FR" sz="3200" kern="1200" dirty="0"/>
              <a:t>Contre-indications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5813" y="1600200"/>
            <a:ext cx="7900987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fr-FR" altLang="fr-FR" b="1" u="sng" dirty="0" smtClean="0"/>
          </a:p>
          <a:p>
            <a:pPr eaLnBrk="1" hangingPunct="1">
              <a:lnSpc>
                <a:spcPct val="90000"/>
              </a:lnSpc>
            </a:pPr>
            <a:r>
              <a:rPr lang="fr-FR" altLang="fr-FR" dirty="0" smtClean="0">
                <a:latin typeface="+mj-lt"/>
                <a:cs typeface="Times New Roman" pitchFamily="18" charset="0"/>
              </a:rPr>
              <a:t>Plaies malignes</a:t>
            </a:r>
          </a:p>
          <a:p>
            <a:pPr eaLnBrk="1" hangingPunct="1">
              <a:lnSpc>
                <a:spcPct val="90000"/>
              </a:lnSpc>
            </a:pPr>
            <a:r>
              <a:rPr lang="fr-FR" altLang="fr-FR" dirty="0" smtClean="0">
                <a:latin typeface="+mj-lt"/>
                <a:cs typeface="Times New Roman" pitchFamily="18" charset="0"/>
              </a:rPr>
              <a:t>Ostéomyélite non traitée</a:t>
            </a:r>
          </a:p>
          <a:p>
            <a:pPr eaLnBrk="1" hangingPunct="1">
              <a:lnSpc>
                <a:spcPct val="90000"/>
              </a:lnSpc>
            </a:pPr>
            <a:r>
              <a:rPr lang="fr-FR" altLang="fr-FR" dirty="0" smtClean="0">
                <a:latin typeface="+mj-lt"/>
                <a:cs typeface="Times New Roman" pitchFamily="18" charset="0"/>
              </a:rPr>
              <a:t>Tissu nécrosé</a:t>
            </a:r>
          </a:p>
          <a:p>
            <a:pPr eaLnBrk="1" hangingPunct="1">
              <a:lnSpc>
                <a:spcPct val="90000"/>
              </a:lnSpc>
            </a:pPr>
            <a:r>
              <a:rPr lang="fr-FR" altLang="fr-FR" dirty="0" smtClean="0">
                <a:latin typeface="+mj-lt"/>
                <a:cs typeface="Times New Roman" pitchFamily="18" charset="0"/>
              </a:rPr>
              <a:t>Fistules digestives non explorées</a:t>
            </a:r>
          </a:p>
          <a:p>
            <a:pPr eaLnBrk="1" hangingPunct="1">
              <a:lnSpc>
                <a:spcPct val="90000"/>
              </a:lnSpc>
            </a:pPr>
            <a:r>
              <a:rPr lang="fr-FR" altLang="fr-FR" dirty="0" smtClean="0">
                <a:latin typeface="+mj-lt"/>
                <a:cs typeface="Times New Roman" pitchFamily="18" charset="0"/>
              </a:rPr>
              <a:t>Organes à nu ,vaisseaux, muscles ou os exposés</a:t>
            </a:r>
          </a:p>
          <a:p>
            <a:pPr eaLnBrk="1" hangingPunct="1">
              <a:lnSpc>
                <a:spcPct val="90000"/>
              </a:lnSpc>
            </a:pPr>
            <a:r>
              <a:rPr lang="fr-FR" altLang="fr-FR" dirty="0" smtClean="0">
                <a:latin typeface="+mj-lt"/>
                <a:cs typeface="Times New Roman" pitchFamily="18" charset="0"/>
              </a:rPr>
              <a:t>Plaies hémorragiques</a:t>
            </a:r>
          </a:p>
          <a:p>
            <a:pPr eaLnBrk="1" hangingPunct="1">
              <a:lnSpc>
                <a:spcPct val="90000"/>
              </a:lnSpc>
            </a:pPr>
            <a:endParaRPr lang="fr-FR" altLang="fr-FR" dirty="0" smtClean="0"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4362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 sz="3200" kern="1200" dirty="0" smtClean="0"/>
              <a:t>Précautions d’emploi</a:t>
            </a:r>
            <a:endParaRPr lang="fr-FR" altLang="fr-FR" sz="3200" kern="1200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 altLang="fr-FR" dirty="0" smtClean="0"/>
          </a:p>
          <a:p>
            <a:endParaRPr lang="fr-FR" altLang="fr-FR" dirty="0" smtClean="0"/>
          </a:p>
          <a:p>
            <a:endParaRPr lang="fr-FR" altLang="fr-FR" dirty="0" smtClean="0"/>
          </a:p>
          <a:p>
            <a:endParaRPr lang="fr-FR" altLang="fr-FR" dirty="0" smtClean="0"/>
          </a:p>
          <a:p>
            <a:r>
              <a:rPr lang="fr-FR" altLang="fr-FR" dirty="0" smtClean="0">
                <a:latin typeface="+mj-lt"/>
                <a:cs typeface="Times New Roman" pitchFamily="18" charset="0"/>
              </a:rPr>
              <a:t>Patients sous traitement </a:t>
            </a:r>
            <a:r>
              <a:rPr lang="fr-FR" altLang="fr-FR" dirty="0" err="1" smtClean="0">
                <a:latin typeface="+mj-lt"/>
                <a:cs typeface="Times New Roman" pitchFamily="18" charset="0"/>
              </a:rPr>
              <a:t>anti-coagulants</a:t>
            </a:r>
            <a:endParaRPr lang="fr-FR" altLang="fr-FR" dirty="0" smtClean="0">
              <a:latin typeface="+mj-lt"/>
              <a:cs typeface="Times New Roman" pitchFamily="18" charset="0"/>
            </a:endParaRPr>
          </a:p>
          <a:p>
            <a:r>
              <a:rPr lang="fr-FR" altLang="fr-FR" dirty="0" smtClean="0">
                <a:latin typeface="+mj-lt"/>
                <a:cs typeface="Times New Roman" pitchFamily="18" charset="0"/>
              </a:rPr>
              <a:t>Troubles de l’hémostase</a:t>
            </a:r>
          </a:p>
        </p:txBody>
      </p:sp>
      <p:pic>
        <p:nvPicPr>
          <p:cNvPr id="12292" name="Picture 4" descr="images attention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1916113"/>
            <a:ext cx="1439863" cy="130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252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 sz="3200" kern="1200" dirty="0"/>
              <a:t>Inconvénients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fr-FR" altLang="fr-FR" dirty="0" smtClean="0">
                <a:latin typeface="Segoe UI Symbol" panose="020B0502040204020203" pitchFamily="34" charset="0"/>
                <a:ea typeface="Segoe UI Symbol" panose="020B0502040204020203" pitchFamily="34" charset="0"/>
                <a:cs typeface="Times New Roman" pitchFamily="18" charset="0"/>
              </a:rPr>
              <a:t>Inconfort pour certains patients (selon la localisation)</a:t>
            </a:r>
          </a:p>
          <a:p>
            <a:pPr>
              <a:lnSpc>
                <a:spcPct val="90000"/>
              </a:lnSpc>
            </a:pPr>
            <a:r>
              <a:rPr lang="fr-FR" altLang="fr-FR" dirty="0" smtClean="0">
                <a:latin typeface="Segoe UI Symbol" panose="020B0502040204020203" pitchFamily="34" charset="0"/>
                <a:ea typeface="Segoe UI Symbol" panose="020B0502040204020203" pitchFamily="34" charset="0"/>
                <a:cs typeface="Times New Roman" pitchFamily="18" charset="0"/>
              </a:rPr>
              <a:t>Limitation de la mobilité (existence de système ambulatoire)</a:t>
            </a:r>
          </a:p>
          <a:p>
            <a:pPr>
              <a:lnSpc>
                <a:spcPct val="90000"/>
              </a:lnSpc>
            </a:pPr>
            <a:r>
              <a:rPr lang="fr-FR" altLang="fr-FR" dirty="0" smtClean="0">
                <a:latin typeface="Segoe UI Symbol" panose="020B0502040204020203" pitchFamily="34" charset="0"/>
                <a:ea typeface="Segoe UI Symbol" panose="020B0502040204020203" pitchFamily="34" charset="0"/>
                <a:cs typeface="Times New Roman" pitchFamily="18" charset="0"/>
              </a:rPr>
              <a:t>Nuisances sonores : moteur, alarmes</a:t>
            </a:r>
          </a:p>
          <a:p>
            <a:pPr>
              <a:lnSpc>
                <a:spcPct val="90000"/>
              </a:lnSpc>
            </a:pPr>
            <a:r>
              <a:rPr lang="fr-FR" altLang="fr-FR" dirty="0" smtClean="0">
                <a:latin typeface="Segoe UI Symbol" panose="020B0502040204020203" pitchFamily="34" charset="0"/>
                <a:ea typeface="Segoe UI Symbol" panose="020B0502040204020203" pitchFamily="34" charset="0"/>
                <a:cs typeface="Times New Roman" pitchFamily="18" charset="0"/>
              </a:rPr>
              <a:t>Coût +++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fr-FR" altLang="fr-FR" dirty="0" smtClean="0">
                <a:latin typeface="Segoe UI Symbol" panose="020B0502040204020203" pitchFamily="34" charset="0"/>
                <a:ea typeface="Segoe UI Symbol" panose="020B0502040204020203" pitchFamily="34" charset="0"/>
                <a:cs typeface="Times New Roman" pitchFamily="18" charset="0"/>
              </a:rPr>
              <a:t>                             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fr-FR" altLang="fr-FR" dirty="0" smtClean="0">
                <a:latin typeface="Segoe UI Symbol" panose="020B0502040204020203" pitchFamily="34" charset="0"/>
                <a:ea typeface="Segoe UI Symbol" panose="020B0502040204020203" pitchFamily="34" charset="0"/>
                <a:cs typeface="Times New Roman" pitchFamily="18" charset="0"/>
              </a:rPr>
              <a:t>                          Bien cibler les indications</a:t>
            </a:r>
          </a:p>
          <a:p>
            <a:pPr>
              <a:lnSpc>
                <a:spcPct val="90000"/>
              </a:lnSpc>
            </a:pPr>
            <a:endParaRPr lang="fr-FR" altLang="fr-FR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40" name="AutoShape 4"/>
          <p:cNvSpPr>
            <a:spLocks noChangeArrowheads="1"/>
          </p:cNvSpPr>
          <p:nvPr/>
        </p:nvSpPr>
        <p:spPr bwMode="auto">
          <a:xfrm>
            <a:off x="2700338" y="5209415"/>
            <a:ext cx="976312" cy="242888"/>
          </a:xfrm>
          <a:prstGeom prst="right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746128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IMG_028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3375025"/>
            <a:ext cx="4643437" cy="348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43" name="Text Box 3"/>
          <p:cNvSpPr txBox="1">
            <a:spLocks noChangeArrowheads="1"/>
          </p:cNvSpPr>
          <p:nvPr/>
        </p:nvSpPr>
        <p:spPr bwMode="auto">
          <a:xfrm>
            <a:off x="7596188" y="5949950"/>
            <a:ext cx="1276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fr-FR">
                <a:latin typeface="Garamond" pitchFamily="18" charset="0"/>
              </a:rPr>
              <a:t>07/06/2007</a:t>
            </a:r>
          </a:p>
        </p:txBody>
      </p:sp>
      <p:pic>
        <p:nvPicPr>
          <p:cNvPr id="112644" name="Picture 4" descr="IMG_01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35"/>
          <a:stretch>
            <a:fillRect/>
          </a:stretch>
        </p:blipFill>
        <p:spPr bwMode="auto">
          <a:xfrm>
            <a:off x="0" y="3933825"/>
            <a:ext cx="4321175" cy="258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45" name="Text Box 5"/>
          <p:cNvSpPr txBox="1">
            <a:spLocks noChangeArrowheads="1"/>
          </p:cNvSpPr>
          <p:nvPr/>
        </p:nvSpPr>
        <p:spPr bwMode="auto">
          <a:xfrm>
            <a:off x="2843213" y="6092825"/>
            <a:ext cx="1276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fr-FR">
                <a:latin typeface="Garamond" pitchFamily="18" charset="0"/>
              </a:rPr>
              <a:t>16/03/2007</a:t>
            </a:r>
          </a:p>
        </p:txBody>
      </p:sp>
      <p:pic>
        <p:nvPicPr>
          <p:cNvPr id="112646" name="Picture 6" descr="IMG_032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404813"/>
            <a:ext cx="4032250" cy="302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47" name="Picture 7" descr="IMG_032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549275"/>
            <a:ext cx="3600450" cy="270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IMG_033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933825"/>
            <a:ext cx="3600450" cy="270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715" name="Picture 3" descr="IMG_037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125538"/>
            <a:ext cx="3313113" cy="248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716" name="Picture 4" descr="IMG_060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113213"/>
            <a:ext cx="3382962" cy="2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717" name="Picture 5" descr="IMG_037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1196975"/>
            <a:ext cx="3313113" cy="248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5718" name="Rectangle 6"/>
          <p:cNvSpPr>
            <a:spLocks noChangeArrowheads="1"/>
          </p:cNvSpPr>
          <p:nvPr/>
        </p:nvSpPr>
        <p:spPr bwMode="auto">
          <a:xfrm>
            <a:off x="1692275" y="260350"/>
            <a:ext cx="6199188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fr-FR" sz="2400" b="1">
                <a:solidFill>
                  <a:schemeClr val="tx2"/>
                </a:solidFill>
                <a:latin typeface="Arial" pitchFamily="34" charset="0"/>
              </a:rPr>
              <a:t>Lâchage de sutures sur plaie opératoire</a:t>
            </a:r>
          </a:p>
        </p:txBody>
      </p:sp>
      <p:sp>
        <p:nvSpPr>
          <p:cNvPr id="115719" name="Text Box 7"/>
          <p:cNvSpPr txBox="1">
            <a:spLocks noChangeArrowheads="1"/>
          </p:cNvSpPr>
          <p:nvPr/>
        </p:nvSpPr>
        <p:spPr bwMode="auto">
          <a:xfrm>
            <a:off x="539750" y="1196975"/>
            <a:ext cx="1327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fr-FR">
                <a:latin typeface="Arial" pitchFamily="34" charset="0"/>
              </a:rPr>
              <a:t>03/10/2007</a:t>
            </a:r>
          </a:p>
        </p:txBody>
      </p:sp>
      <p:sp>
        <p:nvSpPr>
          <p:cNvPr id="115720" name="Text Box 8"/>
          <p:cNvSpPr txBox="1">
            <a:spLocks noChangeArrowheads="1"/>
          </p:cNvSpPr>
          <p:nvPr/>
        </p:nvSpPr>
        <p:spPr bwMode="auto">
          <a:xfrm>
            <a:off x="698500" y="4283075"/>
            <a:ext cx="20018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>
                <a:latin typeface="Arial" pitchFamily="34" charset="0"/>
              </a:rPr>
              <a:t>28/11/2007</a:t>
            </a:r>
          </a:p>
        </p:txBody>
      </p:sp>
      <p:sp>
        <p:nvSpPr>
          <p:cNvPr id="115721" name="Text Box 9"/>
          <p:cNvSpPr txBox="1">
            <a:spLocks noChangeArrowheads="1"/>
          </p:cNvSpPr>
          <p:nvPr/>
        </p:nvSpPr>
        <p:spPr bwMode="auto">
          <a:xfrm>
            <a:off x="4624388" y="3952875"/>
            <a:ext cx="1327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fr-FR">
                <a:latin typeface="Arial" pitchFamily="34" charset="0"/>
              </a:rPr>
              <a:t>23/01/2008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7772400" cy="762000"/>
          </a:xfrm>
        </p:spPr>
        <p:txBody>
          <a:bodyPr/>
          <a:lstStyle/>
          <a:p>
            <a:pPr eaLnBrk="1" hangingPunct="1"/>
            <a:r>
              <a:rPr lang="fr-FR" smtClean="0"/>
              <a:t>Fistule digestive</a:t>
            </a:r>
          </a:p>
        </p:txBody>
      </p:sp>
      <p:pic>
        <p:nvPicPr>
          <p:cNvPr id="116739" name="Picture 3" descr="IMG_008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95400"/>
            <a:ext cx="3779838" cy="283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6740" name="Text Box 4"/>
          <p:cNvSpPr txBox="1">
            <a:spLocks noChangeArrowheads="1"/>
          </p:cNvSpPr>
          <p:nvPr/>
        </p:nvSpPr>
        <p:spPr bwMode="auto">
          <a:xfrm>
            <a:off x="1835150" y="1484313"/>
            <a:ext cx="13668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>
                <a:latin typeface="Arial" pitchFamily="34" charset="0"/>
              </a:rPr>
              <a:t>13/05/2008</a:t>
            </a:r>
          </a:p>
        </p:txBody>
      </p:sp>
      <p:pic>
        <p:nvPicPr>
          <p:cNvPr id="116741" name="Picture 5" descr="IMG_024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219200"/>
            <a:ext cx="3960813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6742" name="Text Box 6"/>
          <p:cNvSpPr txBox="1">
            <a:spLocks noChangeArrowheads="1"/>
          </p:cNvSpPr>
          <p:nvPr/>
        </p:nvSpPr>
        <p:spPr bwMode="auto">
          <a:xfrm>
            <a:off x="5148263" y="3573463"/>
            <a:ext cx="16557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>
                <a:latin typeface="Arial" pitchFamily="34" charset="0"/>
              </a:rPr>
              <a:t>24/05/2008</a:t>
            </a:r>
          </a:p>
        </p:txBody>
      </p:sp>
      <p:pic>
        <p:nvPicPr>
          <p:cNvPr id="116743" name="Picture 7" descr="IMG_024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4365625"/>
            <a:ext cx="3024188" cy="226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IMG_027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4450"/>
            <a:ext cx="4105275" cy="307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7763" name="Text Box 3"/>
          <p:cNvSpPr txBox="1">
            <a:spLocks noChangeArrowheads="1"/>
          </p:cNvSpPr>
          <p:nvPr/>
        </p:nvSpPr>
        <p:spPr bwMode="auto">
          <a:xfrm>
            <a:off x="684213" y="2781300"/>
            <a:ext cx="20161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>
                <a:latin typeface="Arial" pitchFamily="34" charset="0"/>
              </a:rPr>
              <a:t>O6/O6/2008</a:t>
            </a:r>
          </a:p>
        </p:txBody>
      </p:sp>
      <p:pic>
        <p:nvPicPr>
          <p:cNvPr id="117764" name="Picture 4" descr="IMG_047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04800"/>
            <a:ext cx="3960813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7765" name="Text Box 5"/>
          <p:cNvSpPr txBox="1">
            <a:spLocks noChangeArrowheads="1"/>
          </p:cNvSpPr>
          <p:nvPr/>
        </p:nvSpPr>
        <p:spPr bwMode="auto">
          <a:xfrm>
            <a:off x="5364163" y="2708275"/>
            <a:ext cx="20875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>
                <a:latin typeface="Arial" pitchFamily="34" charset="0"/>
              </a:rPr>
              <a:t>11/06/2008</a:t>
            </a:r>
          </a:p>
        </p:txBody>
      </p:sp>
      <p:pic>
        <p:nvPicPr>
          <p:cNvPr id="117766" name="Picture 6" descr="IMG_0108_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3500438"/>
            <a:ext cx="4105275" cy="307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7767" name="Text Box 7"/>
          <p:cNvSpPr txBox="1">
            <a:spLocks noChangeArrowheads="1"/>
          </p:cNvSpPr>
          <p:nvPr/>
        </p:nvSpPr>
        <p:spPr bwMode="auto">
          <a:xfrm>
            <a:off x="2700338" y="3933825"/>
            <a:ext cx="14398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>
                <a:latin typeface="Arial" pitchFamily="34" charset="0"/>
              </a:rPr>
              <a:t>21/06/2008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TPN « patient unique</a:t>
            </a:r>
            <a:endParaRPr lang="fr-FR" dirty="0"/>
          </a:p>
        </p:txBody>
      </p:sp>
      <p:sp>
        <p:nvSpPr>
          <p:cNvPr id="37890" name="Espace réservé du contenu 2"/>
          <p:cNvSpPr>
            <a:spLocks noGrp="1"/>
          </p:cNvSpPr>
          <p:nvPr>
            <p:ph idx="1"/>
          </p:nvPr>
        </p:nvSpPr>
        <p:spPr>
          <a:xfrm>
            <a:off x="323528" y="1772816"/>
            <a:ext cx="8360097" cy="4169197"/>
          </a:xfrm>
        </p:spPr>
        <p:txBody>
          <a:bodyPr/>
          <a:lstStyle/>
          <a:p>
            <a:pPr>
              <a:defRPr/>
            </a:pPr>
            <a:r>
              <a:rPr lang="fr-FR" altLang="fr-FR" sz="2400" dirty="0">
                <a:latin typeface="+mj-lt"/>
                <a:ea typeface="Segoe UI Symbol" panose="020B0502040204020203" pitchFamily="34" charset="0"/>
                <a:cs typeface="Times New Roman" pitchFamily="18" charset="0"/>
              </a:rPr>
              <a:t>PICO est un kit de pansement prêt à l’emploi et à usage unique </a:t>
            </a:r>
          </a:p>
          <a:p>
            <a:pPr>
              <a:defRPr/>
            </a:pPr>
            <a:r>
              <a:rPr lang="fr-FR" altLang="fr-FR" sz="2400" dirty="0">
                <a:latin typeface="+mj-lt"/>
                <a:ea typeface="Segoe UI Symbol" panose="020B0502040204020203" pitchFamily="34" charset="0"/>
                <a:cs typeface="Times New Roman" pitchFamily="18" charset="0"/>
              </a:rPr>
              <a:t>Avantages : </a:t>
            </a:r>
          </a:p>
          <a:p>
            <a:pPr lvl="1">
              <a:defRPr/>
            </a:pPr>
            <a:r>
              <a:rPr lang="fr-FR" altLang="fr-FR" sz="2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Traitement sans douleur </a:t>
            </a:r>
          </a:p>
          <a:p>
            <a:pPr lvl="1">
              <a:defRPr/>
            </a:pPr>
            <a:r>
              <a:rPr lang="fr-FR" altLang="fr-FR" sz="2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Facile d’utilisation (1 seule touche)</a:t>
            </a:r>
          </a:p>
          <a:p>
            <a:pPr lvl="1">
              <a:defRPr/>
            </a:pPr>
            <a:r>
              <a:rPr lang="fr-FR" altLang="fr-FR" sz="2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Permet la mobilité du patient (petite taille et grande légèreté)</a:t>
            </a:r>
          </a:p>
          <a:p>
            <a:pPr lvl="1">
              <a:defRPr/>
            </a:pPr>
            <a:r>
              <a:rPr lang="fr-FR" altLang="fr-FR" sz="240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Silencieux</a:t>
            </a:r>
            <a:endParaRPr lang="fr-FR" altLang="fr-FR" sz="24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lvl="1">
              <a:defRPr/>
            </a:pPr>
            <a:r>
              <a:rPr lang="fr-FR" altLang="fr-FR" sz="2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Durée de vie de 7 jours</a:t>
            </a:r>
          </a:p>
        </p:txBody>
      </p:sp>
      <p:pic>
        <p:nvPicPr>
          <p:cNvPr id="37891" name="Picture 2" descr="PICO  Système de traitement par pression négative à usage uniqu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869160"/>
            <a:ext cx="4474437" cy="172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0552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mtClean="0"/>
              <a:t>Fréquence de renouvellement des différents pansements</a:t>
            </a:r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557338"/>
            <a:ext cx="8229600" cy="45259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fr-FR" dirty="0" smtClean="0">
              <a:solidFill>
                <a:srgbClr val="FFFF66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fr-FR" b="1" dirty="0" smtClean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Hydrogels :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 toutes les 48 heures</a:t>
            </a:r>
          </a:p>
          <a:p>
            <a:pPr eaLnBrk="1" hangingPunct="1">
              <a:lnSpc>
                <a:spcPct val="90000"/>
              </a:lnSpc>
            </a:pPr>
            <a:r>
              <a:rPr lang="fr-FR" b="1" dirty="0" err="1" smtClean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Hydrocolloïdes</a:t>
            </a:r>
            <a:r>
              <a:rPr lang="fr-FR" b="1" dirty="0" smtClean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fr-FR" b="1" dirty="0" err="1" smtClean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hydrocellulaires</a:t>
            </a:r>
            <a:r>
              <a:rPr lang="fr-FR" b="1" dirty="0" smtClean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  :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 tous les 3-4 jours en fonction de l’exsudat</a:t>
            </a:r>
          </a:p>
          <a:p>
            <a:pPr eaLnBrk="1" hangingPunct="1">
              <a:lnSpc>
                <a:spcPct val="90000"/>
              </a:lnSpc>
            </a:pPr>
            <a:r>
              <a:rPr lang="fr-FR" b="1" dirty="0" smtClean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Alginates et </a:t>
            </a:r>
            <a:r>
              <a:rPr lang="fr-FR" b="1" dirty="0" err="1" smtClean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hydrofibres</a:t>
            </a:r>
            <a:r>
              <a:rPr lang="fr-FR" b="1" dirty="0" smtClean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 :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 tous les 2 jours</a:t>
            </a:r>
          </a:p>
          <a:p>
            <a:pPr eaLnBrk="1" hangingPunct="1">
              <a:lnSpc>
                <a:spcPct val="90000"/>
              </a:lnSpc>
            </a:pPr>
            <a:r>
              <a:rPr lang="fr-FR" b="1" dirty="0" err="1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Irrigo</a:t>
            </a:r>
            <a:r>
              <a:rPr lang="fr-FR" b="1" dirty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 absorbants : 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tous les jours</a:t>
            </a:r>
          </a:p>
          <a:p>
            <a:pPr eaLnBrk="1" hangingPunct="1">
              <a:lnSpc>
                <a:spcPct val="90000"/>
              </a:lnSpc>
            </a:pPr>
            <a:r>
              <a:rPr lang="fr-FR" b="1" dirty="0" smtClean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Pansements gras et interfaces :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 tous les 2 jours</a:t>
            </a:r>
          </a:p>
          <a:p>
            <a:pPr eaLnBrk="1" hangingPunct="1">
              <a:lnSpc>
                <a:spcPct val="90000"/>
              </a:lnSpc>
            </a:pPr>
            <a:r>
              <a:rPr lang="fr-FR" b="1" dirty="0" smtClean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TPN  :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 tous les 3 à 4 jours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dirty="0" smtClean="0"/>
              <a:t>Choix du traitement (1)</a:t>
            </a:r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2 éléments guident le choix :</a:t>
            </a:r>
          </a:p>
          <a:p>
            <a:pPr eaLnBrk="1" hangingPunct="1"/>
            <a:r>
              <a:rPr lang="fr-FR" dirty="0" smtClean="0">
                <a:latin typeface="Arial" pitchFamily="34" charset="0"/>
                <a:cs typeface="Arial" pitchFamily="34" charset="0"/>
              </a:rPr>
              <a:t>La phase de la plaie : </a:t>
            </a:r>
          </a:p>
          <a:p>
            <a:pPr lvl="1" eaLnBrk="1" hangingPunct="1"/>
            <a:r>
              <a:rPr lang="fr-FR" dirty="0" smtClean="0">
                <a:latin typeface="Arial" pitchFamily="34" charset="0"/>
                <a:cs typeface="Arial" pitchFamily="34" charset="0"/>
              </a:rPr>
              <a:t>Détersion</a:t>
            </a:r>
          </a:p>
          <a:p>
            <a:pPr lvl="1" eaLnBrk="1" hangingPunct="1"/>
            <a:r>
              <a:rPr lang="fr-FR" dirty="0" smtClean="0">
                <a:latin typeface="Arial" pitchFamily="34" charset="0"/>
                <a:cs typeface="Arial" pitchFamily="34" charset="0"/>
              </a:rPr>
              <a:t>Bourgeonnement</a:t>
            </a:r>
          </a:p>
          <a:p>
            <a:pPr lvl="1" eaLnBrk="1" hangingPunct="1"/>
            <a:r>
              <a:rPr lang="fr-FR" dirty="0" err="1" smtClean="0">
                <a:latin typeface="Arial" pitchFamily="34" charset="0"/>
                <a:cs typeface="Arial" pitchFamily="34" charset="0"/>
              </a:rPr>
              <a:t>Epidermisation</a:t>
            </a:r>
            <a:endParaRPr lang="fr-FR" dirty="0"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fr-FR" dirty="0" smtClean="0">
                <a:latin typeface="Arial" pitchFamily="34" charset="0"/>
                <a:cs typeface="Arial" pitchFamily="34" charset="0"/>
              </a:rPr>
              <a:t>L’importance des exsudats</a:t>
            </a:r>
          </a:p>
          <a:p>
            <a:pPr lvl="1" eaLnBrk="1" hangingPunct="1"/>
            <a:r>
              <a:rPr lang="fr-FR" dirty="0" smtClean="0">
                <a:latin typeface="Arial" pitchFamily="34" charset="0"/>
                <a:cs typeface="Arial" pitchFamily="34" charset="0"/>
              </a:rPr>
              <a:t>Une plaie doit toujours être humide mais pas trop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dirty="0" smtClean="0"/>
              <a:t>Choix du traitement (2)</a:t>
            </a:r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Doit prendre aussi en compte :</a:t>
            </a:r>
          </a:p>
          <a:p>
            <a:pPr eaLnBrk="1" hangingPunct="1">
              <a:buFont typeface="Wingdings" pitchFamily="2" charset="2"/>
              <a:buNone/>
            </a:pPr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fr-FR" dirty="0" smtClean="0">
                <a:latin typeface="Arial" pitchFamily="34" charset="0"/>
                <a:cs typeface="Arial" pitchFamily="34" charset="0"/>
              </a:rPr>
              <a:t>l’étiologie de la plaie</a:t>
            </a:r>
          </a:p>
          <a:p>
            <a:pPr eaLnBrk="1" hangingPunct="1"/>
            <a:r>
              <a:rPr lang="fr-FR" dirty="0" smtClean="0">
                <a:latin typeface="Arial" pitchFamily="34" charset="0"/>
                <a:cs typeface="Arial" pitchFamily="34" charset="0"/>
              </a:rPr>
              <a:t>la localisation de la plaie</a:t>
            </a:r>
          </a:p>
          <a:p>
            <a:pPr eaLnBrk="1" hangingPunct="1"/>
            <a:r>
              <a:rPr lang="fr-FR" dirty="0" smtClean="0">
                <a:latin typeface="Arial" pitchFamily="34" charset="0"/>
                <a:cs typeface="Arial" pitchFamily="34" charset="0"/>
              </a:rPr>
              <a:t>l’existence ou non d’une surinfection</a:t>
            </a:r>
          </a:p>
          <a:p>
            <a:pPr eaLnBrk="1" hangingPunct="1"/>
            <a:r>
              <a:rPr lang="fr-FR" dirty="0">
                <a:latin typeface="Arial" pitchFamily="34" charset="0"/>
                <a:cs typeface="Arial" pitchFamily="34" charset="0"/>
              </a:rPr>
              <a:t>l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douleur associée</a:t>
            </a:r>
          </a:p>
        </p:txBody>
      </p:sp>
    </p:spTree>
    <p:extLst>
      <p:ext uri="{BB962C8B-B14F-4D97-AF65-F5344CB8AC3E}">
        <p14:creationId xmlns:p14="http://schemas.microsoft.com/office/powerpoint/2010/main" val="1625190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29600" cy="1384300"/>
          </a:xfrm>
        </p:spPr>
        <p:txBody>
          <a:bodyPr/>
          <a:lstStyle/>
          <a:p>
            <a:pPr eaLnBrk="1" hangingPunct="1"/>
            <a:r>
              <a:rPr lang="fr-FR" smtClean="0"/>
              <a:t>Nécrose noire</a:t>
            </a:r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557338"/>
            <a:ext cx="8229600" cy="4525962"/>
          </a:xfrm>
        </p:spPr>
        <p:txBody>
          <a:bodyPr/>
          <a:lstStyle/>
          <a:p>
            <a:pPr eaLnBrk="1" hangingPunct="1"/>
            <a:r>
              <a:rPr lang="fr-FR" dirty="0" smtClean="0">
                <a:latin typeface="Arial" pitchFamily="34" charset="0"/>
                <a:cs typeface="Arial" pitchFamily="34" charset="0"/>
              </a:rPr>
              <a:t>Elimination obligatoire des tissus nécrosés pour favoriser le bourgeonnement et l’</a:t>
            </a:r>
            <a:r>
              <a:rPr lang="fr-FR" dirty="0" err="1" smtClean="0">
                <a:latin typeface="Arial" pitchFamily="34" charset="0"/>
                <a:cs typeface="Arial" pitchFamily="34" charset="0"/>
              </a:rPr>
              <a:t>épidermisation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 spontanée</a:t>
            </a:r>
          </a:p>
          <a:p>
            <a:pPr eaLnBrk="1" hangingPunct="1"/>
            <a:r>
              <a:rPr lang="fr-FR" dirty="0" smtClean="0">
                <a:latin typeface="Arial" pitchFamily="34" charset="0"/>
                <a:cs typeface="Arial" pitchFamily="34" charset="0"/>
              </a:rPr>
              <a:t>Plaie sèche+++ </a:t>
            </a:r>
          </a:p>
          <a:p>
            <a:pPr eaLnBrk="1" hangingPunct="1">
              <a:buFont typeface="Wingdings" pitchFamily="2" charset="2"/>
              <a:buNone/>
            </a:pPr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                Utilisation d’hydrogel recouvert d’un </a:t>
            </a:r>
            <a:r>
              <a:rPr lang="fr-FR" dirty="0" err="1" smtClean="0">
                <a:latin typeface="Arial" pitchFamily="34" charset="0"/>
                <a:cs typeface="Arial" pitchFamily="34" charset="0"/>
              </a:rPr>
              <a:t>hydrocolloide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 mince ou d’un film semi perméable, à renouveler tous les 2 jours</a:t>
            </a:r>
          </a:p>
          <a:p>
            <a:pPr eaLnBrk="1" hangingPunct="1">
              <a:buFont typeface="Wingdings" pitchFamily="2" charset="2"/>
              <a:buNone/>
            </a:pPr>
            <a:r>
              <a:rPr lang="fr-FR" dirty="0">
                <a:latin typeface="Arial" pitchFamily="34" charset="0"/>
                <a:cs typeface="Arial" pitchFamily="34" charset="0"/>
              </a:rPr>
              <a:t> 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   ou </a:t>
            </a:r>
            <a:r>
              <a:rPr lang="fr-FR" dirty="0" err="1" smtClean="0">
                <a:latin typeface="Arial" pitchFamily="34" charset="0"/>
                <a:cs typeface="Arial" pitchFamily="34" charset="0"/>
              </a:rPr>
              <a:t>irrigo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 absorbant  </a:t>
            </a:r>
            <a:endParaRPr lang="fr-FR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0836" name="AutoShape 4"/>
          <p:cNvSpPr>
            <a:spLocks noChangeArrowheads="1"/>
          </p:cNvSpPr>
          <p:nvPr/>
        </p:nvSpPr>
        <p:spPr bwMode="auto">
          <a:xfrm>
            <a:off x="1116013" y="4076700"/>
            <a:ext cx="863600" cy="485775"/>
          </a:xfrm>
          <a:prstGeom prst="rightArrow">
            <a:avLst>
              <a:gd name="adj1" fmla="val 50000"/>
              <a:gd name="adj2" fmla="val 4444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260350"/>
            <a:ext cx="8229600" cy="360363"/>
          </a:xfrm>
        </p:spPr>
        <p:txBody>
          <a:bodyPr/>
          <a:lstStyle/>
          <a:p>
            <a:pPr eaLnBrk="1" hangingPunct="1"/>
            <a:r>
              <a:rPr lang="fr-FR" smtClean="0"/>
              <a:t>Nécrose jaune, fibrine</a:t>
            </a:r>
          </a:p>
        </p:txBody>
      </p:sp>
      <p:graphicFrame>
        <p:nvGraphicFramePr>
          <p:cNvPr id="236612" name="Group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0742251"/>
              </p:ext>
            </p:extLst>
          </p:nvPr>
        </p:nvGraphicFramePr>
        <p:xfrm>
          <a:off x="395536" y="620688"/>
          <a:ext cx="8424862" cy="6346784"/>
        </p:xfrm>
        <a:graphic>
          <a:graphicData uri="http://schemas.openxmlformats.org/drawingml/2006/table">
            <a:tbl>
              <a:tblPr/>
              <a:tblGrid>
                <a:gridCol w="2989262"/>
                <a:gridCol w="5435600"/>
              </a:tblGrid>
              <a:tr h="88434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plaie sèche, fibrine adhérente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hydrogel + </a:t>
                      </a:r>
                      <a:r>
                        <a:rPr kumimoji="0" lang="fr-FR" sz="2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hydrocolloïde</a:t>
                      </a:r>
                      <a:r>
                        <a:rPr kumimoji="0" lang="fr-FR" sz="2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fr-FR" sz="2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mince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Irrigo</a:t>
                      </a:r>
                      <a:r>
                        <a:rPr kumimoji="0" lang="fr-FR" sz="2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absorbant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1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plaie exsudative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alginate++, fibre à haut pouvoir d’absorption+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Irrigo</a:t>
                      </a:r>
                      <a:r>
                        <a:rPr kumimoji="0" lang="fr-FR" sz="2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absorbant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hydrocellulaire</a:t>
                      </a:r>
                      <a:r>
                        <a:rPr kumimoji="0" lang="fr-FR" sz="2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fr-FR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(fin de détersion)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108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plaie anfractueuse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alginate mèche, fibre à haut pouvoir d’absorption mèche, </a:t>
                      </a:r>
                      <a:r>
                        <a:rPr kumimoji="0" lang="fr-FR" sz="2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hydrocellulaire</a:t>
                      </a:r>
                      <a:r>
                        <a:rPr kumimoji="0" lang="fr-FR" sz="2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forme cavitaire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TPN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478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plaie hémorragique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alginate pur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0977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plaie infectée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alginate pur, pansement à l’argent ou au charbon, </a:t>
                      </a:r>
                      <a:r>
                        <a:rPr kumimoji="0" lang="fr-FR" sz="2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irrigo</a:t>
                      </a:r>
                      <a:r>
                        <a:rPr kumimoji="0" lang="fr-FR" sz="2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absorbant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mtClean="0"/>
              <a:t>Bourgeonnement</a:t>
            </a:r>
          </a:p>
        </p:txBody>
      </p:sp>
      <p:graphicFrame>
        <p:nvGraphicFramePr>
          <p:cNvPr id="237615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3567765"/>
              </p:ext>
            </p:extLst>
          </p:nvPr>
        </p:nvGraphicFramePr>
        <p:xfrm>
          <a:off x="1476375" y="1773238"/>
          <a:ext cx="6096000" cy="4064001"/>
        </p:xfrm>
        <a:graphic>
          <a:graphicData uri="http://schemas.openxmlformats.org/drawingml/2006/table">
            <a:tbl>
              <a:tblPr/>
              <a:tblGrid>
                <a:gridCol w="3048000"/>
                <a:gridCol w="3048000"/>
              </a:tblGrid>
              <a:tr h="1354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Plaie peu exsudative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Pansement gras ou interface ++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55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Plaie modérément exsudative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Hydrocolloide</a:t>
                      </a:r>
                      <a:r>
                        <a:rPr kumimoji="0" lang="fr-FR" sz="2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54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Plaie très exsudative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fr-FR" sz="2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Hydrocellulaire</a:t>
                      </a:r>
                      <a:endParaRPr kumimoji="0" lang="fr-FR" sz="2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>
          <a:xfrm>
            <a:off x="1370013" y="301625"/>
            <a:ext cx="7313612" cy="508000"/>
          </a:xfrm>
        </p:spPr>
        <p:txBody>
          <a:bodyPr/>
          <a:lstStyle/>
          <a:p>
            <a:pPr eaLnBrk="1" hangingPunct="1"/>
            <a:r>
              <a:rPr lang="fr-FR" dirty="0" err="1" smtClean="0"/>
              <a:t>Hyperbourgeonnement</a:t>
            </a:r>
            <a:endParaRPr lang="fr-FR" dirty="0" smtClean="0"/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125538"/>
            <a:ext cx="8229600" cy="5399087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fr-FR" sz="21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fr-FR" sz="21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fr-FR" sz="21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fr-FR" sz="21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fr-FR" sz="21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fr-FR" sz="21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fr-FR" sz="21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fr-FR" sz="21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FR" sz="2100" dirty="0" smtClean="0"/>
              <a:t>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FR" sz="2100" dirty="0" smtClean="0"/>
              <a:t>    </a:t>
            </a: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Empêche l’</a:t>
            </a:r>
            <a:r>
              <a:rPr lang="fr-FR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épidermisation</a:t>
            </a: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: il faut l’aplanir</a:t>
            </a:r>
          </a:p>
          <a:p>
            <a:pPr eaLnBrk="1" hangingPunct="1">
              <a:lnSpc>
                <a:spcPct val="80000"/>
              </a:lnSpc>
            </a:pPr>
            <a:endParaRPr lang="fr-FR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fr-FR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  Utilisation de corticoïdes locaux recouvert par un pansement gras à renouveler tous les 2 jours jusqu’à disparition complète  </a:t>
            </a:r>
          </a:p>
        </p:txBody>
      </p:sp>
      <p:sp>
        <p:nvSpPr>
          <p:cNvPr id="123908" name="Line 4"/>
          <p:cNvSpPr>
            <a:spLocks noChangeShapeType="1"/>
          </p:cNvSpPr>
          <p:nvPr/>
        </p:nvSpPr>
        <p:spPr bwMode="auto">
          <a:xfrm>
            <a:off x="1403350" y="4652963"/>
            <a:ext cx="16557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pic>
        <p:nvPicPr>
          <p:cNvPr id="123909" name="Picture 5" descr="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37"/>
          <a:stretch>
            <a:fillRect/>
          </a:stretch>
        </p:blipFill>
        <p:spPr bwMode="auto">
          <a:xfrm>
            <a:off x="2987675" y="1196975"/>
            <a:ext cx="2663825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913" y="260350"/>
            <a:ext cx="7313612" cy="1143000"/>
          </a:xfrm>
        </p:spPr>
        <p:txBody>
          <a:bodyPr/>
          <a:lstStyle/>
          <a:p>
            <a:pPr eaLnBrk="1" hangingPunct="1"/>
            <a:r>
              <a:rPr lang="fr-FR" smtClean="0">
                <a:solidFill>
                  <a:schemeClr val="hlink"/>
                </a:solidFill>
              </a:rPr>
              <a:t>Epidermisation</a:t>
            </a:r>
            <a:br>
              <a:rPr lang="fr-FR" smtClean="0">
                <a:solidFill>
                  <a:schemeClr val="hlink"/>
                </a:solidFill>
              </a:rPr>
            </a:br>
            <a:endParaRPr lang="fr-FR" smtClean="0">
              <a:solidFill>
                <a:schemeClr val="hlink"/>
              </a:solidFill>
            </a:endParaRPr>
          </a:p>
        </p:txBody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fr-FR" dirty="0" smtClean="0"/>
              <a:t>    </a:t>
            </a:r>
            <a:r>
              <a:rPr lang="fr-FR" dirty="0" err="1" smtClean="0">
                <a:latin typeface="Arial" pitchFamily="34" charset="0"/>
                <a:cs typeface="Arial" pitchFamily="34" charset="0"/>
              </a:rPr>
              <a:t>Hydrocolloïde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mince</a:t>
            </a:r>
            <a:br>
              <a:rPr lang="fr-FR" dirty="0" smtClean="0">
                <a:latin typeface="Arial" pitchFamily="34" charset="0"/>
                <a:cs typeface="Arial" pitchFamily="34" charset="0"/>
              </a:rPr>
            </a:br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fr-FR" dirty="0" smtClean="0">
                <a:latin typeface="Arial" pitchFamily="34" charset="0"/>
                <a:cs typeface="Arial" pitchFamily="34" charset="0"/>
              </a:rPr>
              <a:t>     Film polyuréthane transparent</a:t>
            </a:r>
            <a:br>
              <a:rPr lang="fr-FR" dirty="0" smtClean="0">
                <a:latin typeface="Arial" pitchFamily="34" charset="0"/>
                <a:cs typeface="Arial" pitchFamily="34" charset="0"/>
              </a:rPr>
            </a:br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fr-FR" dirty="0" smtClean="0">
                <a:latin typeface="Arial" pitchFamily="34" charset="0"/>
                <a:cs typeface="Arial" pitchFamily="34" charset="0"/>
              </a:rPr>
              <a:t>     Pansement gras/interface</a:t>
            </a:r>
          </a:p>
          <a:p>
            <a:pPr eaLnBrk="1" hangingPunct="1"/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2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fr-FR" sz="40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Conclusion</a:t>
            </a:r>
          </a:p>
        </p:txBody>
      </p:sp>
      <p:sp>
        <p:nvSpPr>
          <p:cNvPr id="125955" name="Rectangle 3"/>
          <p:cNvSpPr>
            <a:spLocks noChangeArrowheads="1"/>
          </p:cNvSpPr>
          <p:nvPr/>
        </p:nvSpPr>
        <p:spPr bwMode="auto">
          <a:xfrm>
            <a:off x="2411413" y="908050"/>
            <a:ext cx="4537075" cy="100806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dirty="0">
                <a:latin typeface="Arial" pitchFamily="34" charset="0"/>
                <a:cs typeface="Arial" pitchFamily="34" charset="0"/>
              </a:rPr>
              <a:t>Choix complexe du « bon » pansement car</a:t>
            </a:r>
          </a:p>
          <a:p>
            <a:pPr algn="ctr"/>
            <a:r>
              <a:rPr lang="fr-FR" dirty="0">
                <a:latin typeface="Arial" pitchFamily="34" charset="0"/>
                <a:cs typeface="Arial" pitchFamily="34" charset="0"/>
              </a:rPr>
              <a:t>grande variété de produits</a:t>
            </a:r>
          </a:p>
          <a:p>
            <a:pPr algn="ctr"/>
            <a:r>
              <a:rPr lang="fr-FR" dirty="0">
                <a:latin typeface="Arial" pitchFamily="34" charset="0"/>
                <a:cs typeface="Arial" pitchFamily="34" charset="0"/>
              </a:rPr>
              <a:t> de haute technologie</a:t>
            </a:r>
          </a:p>
        </p:txBody>
      </p:sp>
      <p:sp>
        <p:nvSpPr>
          <p:cNvPr id="125956" name="Rectangle 4"/>
          <p:cNvSpPr>
            <a:spLocks noChangeArrowheads="1"/>
          </p:cNvSpPr>
          <p:nvPr/>
        </p:nvSpPr>
        <p:spPr bwMode="auto">
          <a:xfrm>
            <a:off x="539750" y="2349500"/>
            <a:ext cx="3048000" cy="9906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>
                <a:latin typeface="Arial" pitchFamily="34" charset="0"/>
                <a:cs typeface="Arial" pitchFamily="34" charset="0"/>
              </a:rPr>
              <a:t>Nécessité de connaître </a:t>
            </a:r>
          </a:p>
          <a:p>
            <a:pPr algn="ctr"/>
            <a:r>
              <a:rPr lang="fr-FR">
                <a:latin typeface="Arial" pitchFamily="34" charset="0"/>
                <a:cs typeface="Arial" pitchFamily="34" charset="0"/>
              </a:rPr>
              <a:t>leur mécanisme d’action, </a:t>
            </a:r>
          </a:p>
          <a:p>
            <a:pPr algn="ctr"/>
            <a:r>
              <a:rPr lang="fr-FR">
                <a:latin typeface="Arial" pitchFamily="34" charset="0"/>
                <a:cs typeface="Arial" pitchFamily="34" charset="0"/>
              </a:rPr>
              <a:t>leurs indications et CI</a:t>
            </a:r>
          </a:p>
        </p:txBody>
      </p:sp>
      <p:sp>
        <p:nvSpPr>
          <p:cNvPr id="125957" name="Rectangle 5"/>
          <p:cNvSpPr>
            <a:spLocks noChangeArrowheads="1"/>
          </p:cNvSpPr>
          <p:nvPr/>
        </p:nvSpPr>
        <p:spPr bwMode="auto">
          <a:xfrm>
            <a:off x="6096000" y="2349500"/>
            <a:ext cx="3048000" cy="9906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>
                <a:latin typeface="Arial" pitchFamily="34" charset="0"/>
                <a:cs typeface="Arial" pitchFamily="34" charset="0"/>
              </a:rPr>
              <a:t>Respecter les  fréquences </a:t>
            </a:r>
          </a:p>
          <a:p>
            <a:pPr algn="ctr"/>
            <a:r>
              <a:rPr lang="fr-FR">
                <a:latin typeface="Arial" pitchFamily="34" charset="0"/>
                <a:cs typeface="Arial" pitchFamily="34" charset="0"/>
              </a:rPr>
              <a:t>de changements</a:t>
            </a:r>
          </a:p>
        </p:txBody>
      </p:sp>
      <p:sp>
        <p:nvSpPr>
          <p:cNvPr id="125958" name="Rectangle 6"/>
          <p:cNvSpPr>
            <a:spLocks noChangeArrowheads="1"/>
          </p:cNvSpPr>
          <p:nvPr/>
        </p:nvSpPr>
        <p:spPr bwMode="auto">
          <a:xfrm>
            <a:off x="611188" y="3789363"/>
            <a:ext cx="4032250" cy="9906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>
                <a:latin typeface="Arial" pitchFamily="34" charset="0"/>
                <a:cs typeface="Arial" pitchFamily="34" charset="0"/>
              </a:rPr>
              <a:t>Attention aux superpositions de</a:t>
            </a:r>
          </a:p>
          <a:p>
            <a:pPr algn="ctr"/>
            <a:r>
              <a:rPr lang="fr-FR">
                <a:latin typeface="Arial" pitchFamily="34" charset="0"/>
                <a:cs typeface="Arial" pitchFamily="34" charset="0"/>
              </a:rPr>
              <a:t>pansements (éviter les pansements</a:t>
            </a:r>
          </a:p>
          <a:p>
            <a:pPr algn="ctr"/>
            <a:r>
              <a:rPr lang="fr-FR">
                <a:latin typeface="Arial" pitchFamily="34" charset="0"/>
                <a:cs typeface="Arial" pitchFamily="34" charset="0"/>
              </a:rPr>
              <a:t> « sandwichs »)</a:t>
            </a:r>
          </a:p>
        </p:txBody>
      </p:sp>
      <p:sp>
        <p:nvSpPr>
          <p:cNvPr id="125959" name="Rectangle 7"/>
          <p:cNvSpPr>
            <a:spLocks noChangeArrowheads="1"/>
          </p:cNvSpPr>
          <p:nvPr/>
        </p:nvSpPr>
        <p:spPr bwMode="auto">
          <a:xfrm>
            <a:off x="1295400" y="5257800"/>
            <a:ext cx="6705600" cy="9906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>
                <a:latin typeface="Arial" pitchFamily="34" charset="0"/>
                <a:cs typeface="Arial" pitchFamily="34" charset="0"/>
              </a:rPr>
              <a:t>Respecter au sein de l’équipe le même protocole</a:t>
            </a:r>
          </a:p>
        </p:txBody>
      </p:sp>
      <p:sp>
        <p:nvSpPr>
          <p:cNvPr id="125960" name="Rectangle 8"/>
          <p:cNvSpPr>
            <a:spLocks noChangeArrowheads="1"/>
          </p:cNvSpPr>
          <p:nvPr/>
        </p:nvSpPr>
        <p:spPr bwMode="auto">
          <a:xfrm>
            <a:off x="5795963" y="4149725"/>
            <a:ext cx="3348037" cy="79216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>
                <a:latin typeface="Arial" pitchFamily="34" charset="0"/>
                <a:cs typeface="Arial" pitchFamily="34" charset="0"/>
              </a:rPr>
              <a:t>Ne pas changer de pansements</a:t>
            </a:r>
          </a:p>
          <a:p>
            <a:pPr algn="ctr"/>
            <a:r>
              <a:rPr lang="fr-FR">
                <a:latin typeface="Arial" pitchFamily="34" charset="0"/>
                <a:cs typeface="Arial" pitchFamily="34" charset="0"/>
              </a:rPr>
              <a:t> sans s’interroger</a:t>
            </a:r>
          </a:p>
        </p:txBody>
      </p:sp>
      <p:sp>
        <p:nvSpPr>
          <p:cNvPr id="125961" name="Line 9"/>
          <p:cNvSpPr>
            <a:spLocks noChangeShapeType="1"/>
          </p:cNvSpPr>
          <p:nvPr/>
        </p:nvSpPr>
        <p:spPr bwMode="auto">
          <a:xfrm>
            <a:off x="5219700" y="1916113"/>
            <a:ext cx="865188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25962" name="Line 10"/>
          <p:cNvSpPr>
            <a:spLocks noChangeShapeType="1"/>
          </p:cNvSpPr>
          <p:nvPr/>
        </p:nvSpPr>
        <p:spPr bwMode="auto">
          <a:xfrm flipH="1">
            <a:off x="4067175" y="1989138"/>
            <a:ext cx="576263" cy="1800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25963" name="Line 11"/>
          <p:cNvSpPr>
            <a:spLocks noChangeShapeType="1"/>
          </p:cNvSpPr>
          <p:nvPr/>
        </p:nvSpPr>
        <p:spPr bwMode="auto">
          <a:xfrm>
            <a:off x="5076825" y="1916113"/>
            <a:ext cx="1150938" cy="22336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25964" name="Line 12"/>
          <p:cNvSpPr>
            <a:spLocks noChangeShapeType="1"/>
          </p:cNvSpPr>
          <p:nvPr/>
        </p:nvSpPr>
        <p:spPr bwMode="auto">
          <a:xfrm flipH="1">
            <a:off x="4859338" y="1989138"/>
            <a:ext cx="144462" cy="32400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25965" name="Line 13"/>
          <p:cNvSpPr>
            <a:spLocks noChangeShapeType="1"/>
          </p:cNvSpPr>
          <p:nvPr/>
        </p:nvSpPr>
        <p:spPr bwMode="auto">
          <a:xfrm>
            <a:off x="3419475" y="1989138"/>
            <a:ext cx="0" cy="0"/>
          </a:xfrm>
          <a:prstGeom prst="line">
            <a:avLst/>
          </a:prstGeom>
          <a:noFill/>
          <a:ln w="9525">
            <a:solidFill>
              <a:srgbClr val="FF5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25966" name="Line 14"/>
          <p:cNvSpPr>
            <a:spLocks noChangeShapeType="1"/>
          </p:cNvSpPr>
          <p:nvPr/>
        </p:nvSpPr>
        <p:spPr bwMode="auto">
          <a:xfrm>
            <a:off x="3348038" y="2060575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25967" name="Line 15"/>
          <p:cNvSpPr>
            <a:spLocks noChangeShapeType="1"/>
          </p:cNvSpPr>
          <p:nvPr/>
        </p:nvSpPr>
        <p:spPr bwMode="auto">
          <a:xfrm>
            <a:off x="3203575" y="21336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25968" name="Line 16"/>
          <p:cNvSpPr>
            <a:spLocks noChangeShapeType="1"/>
          </p:cNvSpPr>
          <p:nvPr/>
        </p:nvSpPr>
        <p:spPr bwMode="auto">
          <a:xfrm flipH="1">
            <a:off x="3132138" y="1916113"/>
            <a:ext cx="503237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25969" name="Line 17"/>
          <p:cNvSpPr>
            <a:spLocks noChangeShapeType="1"/>
          </p:cNvSpPr>
          <p:nvPr/>
        </p:nvSpPr>
        <p:spPr bwMode="auto">
          <a:xfrm>
            <a:off x="4284663" y="3068638"/>
            <a:ext cx="0" cy="0"/>
          </a:xfrm>
          <a:prstGeom prst="line">
            <a:avLst/>
          </a:prstGeom>
          <a:noFill/>
          <a:ln w="9525">
            <a:solidFill>
              <a:srgbClr val="FF5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25970" name="Line 18"/>
          <p:cNvSpPr>
            <a:spLocks noChangeShapeType="1"/>
          </p:cNvSpPr>
          <p:nvPr/>
        </p:nvSpPr>
        <p:spPr bwMode="auto">
          <a:xfrm>
            <a:off x="4356100" y="2924175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fr-FR" sz="41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Merci de votre attention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endParaRPr lang="fr-FR" sz="4100" b="1" dirty="0" smtClean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endParaRPr lang="fr-FR" sz="4100" b="1" dirty="0" smtClean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fr-FR" sz="41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Avez-vous des questions 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Éclipse">
  <a:themeElements>
    <a:clrScheme name="Éclipse 1">
      <a:dk1>
        <a:srgbClr val="000000"/>
      </a:dk1>
      <a:lt1>
        <a:srgbClr val="FFFFFF"/>
      </a:lt1>
      <a:dk2>
        <a:srgbClr val="006666"/>
      </a:dk2>
      <a:lt2>
        <a:srgbClr val="5F5F5F"/>
      </a:lt2>
      <a:accent1>
        <a:srgbClr val="33CCCC"/>
      </a:accent1>
      <a:accent2>
        <a:srgbClr val="99CCCC"/>
      </a:accent2>
      <a:accent3>
        <a:srgbClr val="FFFFFF"/>
      </a:accent3>
      <a:accent4>
        <a:srgbClr val="000000"/>
      </a:accent4>
      <a:accent5>
        <a:srgbClr val="ADE2E2"/>
      </a:accent5>
      <a:accent6>
        <a:srgbClr val="8AB9B9"/>
      </a:accent6>
      <a:hlink>
        <a:srgbClr val="006666"/>
      </a:hlink>
      <a:folHlink>
        <a:srgbClr val="B2B2B2"/>
      </a:folHlink>
    </a:clrScheme>
    <a:fontScheme name="Éclips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Éclipse 1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Éclipse 2">
        <a:dk1>
          <a:srgbClr val="000000"/>
        </a:dk1>
        <a:lt1>
          <a:srgbClr val="FFFFFF"/>
        </a:lt1>
        <a:dk2>
          <a:srgbClr val="333366"/>
        </a:dk2>
        <a:lt2>
          <a:srgbClr val="5F5F5F"/>
        </a:lt2>
        <a:accent1>
          <a:srgbClr val="CC99FF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8AB9B9"/>
        </a:accent6>
        <a:hlink>
          <a:srgbClr val="666699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Éclipse 3">
        <a:dk1>
          <a:srgbClr val="000000"/>
        </a:dk1>
        <a:lt1>
          <a:srgbClr val="FFFFFF"/>
        </a:lt1>
        <a:dk2>
          <a:srgbClr val="0000CC"/>
        </a:dk2>
        <a:lt2>
          <a:srgbClr val="434343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Éclipse 4">
        <a:dk1>
          <a:srgbClr val="000000"/>
        </a:dk1>
        <a:lt1>
          <a:srgbClr val="64AAAE"/>
        </a:lt1>
        <a:dk2>
          <a:srgbClr val="FFFFCC"/>
        </a:dk2>
        <a:lt2>
          <a:srgbClr val="5F5F5F"/>
        </a:lt2>
        <a:accent1>
          <a:srgbClr val="B4B1DB"/>
        </a:accent1>
        <a:accent2>
          <a:srgbClr val="61C1D7"/>
        </a:accent2>
        <a:accent3>
          <a:srgbClr val="B8D2D3"/>
        </a:accent3>
        <a:accent4>
          <a:srgbClr val="000000"/>
        </a:accent4>
        <a:accent5>
          <a:srgbClr val="D6D5EA"/>
        </a:accent5>
        <a:accent6>
          <a:srgbClr val="57AFC3"/>
        </a:accent6>
        <a:hlink>
          <a:srgbClr val="2571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Éclipse 5">
        <a:dk1>
          <a:srgbClr val="5F5F5F"/>
        </a:dk1>
        <a:lt1>
          <a:srgbClr val="F8F8F8"/>
        </a:lt1>
        <a:dk2>
          <a:srgbClr val="2A285A"/>
        </a:dk2>
        <a:lt2>
          <a:srgbClr val="FFFFFF"/>
        </a:lt2>
        <a:accent1>
          <a:srgbClr val="999966"/>
        </a:accent1>
        <a:accent2>
          <a:srgbClr val="8C8B9D"/>
        </a:accent2>
        <a:accent3>
          <a:srgbClr val="ACACB5"/>
        </a:accent3>
        <a:accent4>
          <a:srgbClr val="D4D4D4"/>
        </a:accent4>
        <a:accent5>
          <a:srgbClr val="CACAB8"/>
        </a:accent5>
        <a:accent6>
          <a:srgbClr val="7E7D8E"/>
        </a:accent6>
        <a:hlink>
          <a:srgbClr val="465174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Éclipse 6">
        <a:dk1>
          <a:srgbClr val="434343"/>
        </a:dk1>
        <a:lt1>
          <a:srgbClr val="FFFFFF"/>
        </a:lt1>
        <a:dk2>
          <a:srgbClr val="360404"/>
        </a:dk2>
        <a:lt2>
          <a:srgbClr val="FFFFFF"/>
        </a:lt2>
        <a:accent1>
          <a:srgbClr val="669900"/>
        </a:accent1>
        <a:accent2>
          <a:srgbClr val="CC6600"/>
        </a:accent2>
        <a:accent3>
          <a:srgbClr val="AEAAAA"/>
        </a:accent3>
        <a:accent4>
          <a:srgbClr val="DADADA"/>
        </a:accent4>
        <a:accent5>
          <a:srgbClr val="B8CAAA"/>
        </a:accent5>
        <a:accent6>
          <a:srgbClr val="B95C00"/>
        </a:accent6>
        <a:hlink>
          <a:srgbClr val="CC33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Éclipse 7">
        <a:dk1>
          <a:srgbClr val="434343"/>
        </a:dk1>
        <a:lt1>
          <a:srgbClr val="FFFFFF"/>
        </a:lt1>
        <a:dk2>
          <a:srgbClr val="000000"/>
        </a:dk2>
        <a:lt2>
          <a:srgbClr val="8285FE"/>
        </a:lt2>
        <a:accent1>
          <a:srgbClr val="669900"/>
        </a:accent1>
        <a:accent2>
          <a:srgbClr val="9900FF"/>
        </a:accent2>
        <a:accent3>
          <a:srgbClr val="AAAAAA"/>
        </a:accent3>
        <a:accent4>
          <a:srgbClr val="DADADA"/>
        </a:accent4>
        <a:accent5>
          <a:srgbClr val="B8CAAA"/>
        </a:accent5>
        <a:accent6>
          <a:srgbClr val="8A00E7"/>
        </a:accent6>
        <a:hlink>
          <a:srgbClr val="6600CC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Éclipse 8">
        <a:dk1>
          <a:srgbClr val="434343"/>
        </a:dk1>
        <a:lt1>
          <a:srgbClr val="FFFFFF"/>
        </a:lt1>
        <a:dk2>
          <a:srgbClr val="000000"/>
        </a:dk2>
        <a:lt2>
          <a:srgbClr val="0066FF"/>
        </a:lt2>
        <a:accent1>
          <a:srgbClr val="339966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ADCAB8"/>
        </a:accent5>
        <a:accent6>
          <a:srgbClr val="E7B900"/>
        </a:accent6>
        <a:hlink>
          <a:srgbClr val="CC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Éclipse 9">
        <a:dk1>
          <a:srgbClr val="333300"/>
        </a:dk1>
        <a:lt1>
          <a:srgbClr val="FFFFFF"/>
        </a:lt1>
        <a:dk2>
          <a:srgbClr val="669900"/>
        </a:dk2>
        <a:lt2>
          <a:srgbClr val="FFFFCC"/>
        </a:lt2>
        <a:accent1>
          <a:srgbClr val="CCCC00"/>
        </a:accent1>
        <a:accent2>
          <a:srgbClr val="99CC00"/>
        </a:accent2>
        <a:accent3>
          <a:srgbClr val="B8CAAA"/>
        </a:accent3>
        <a:accent4>
          <a:srgbClr val="DADADA"/>
        </a:accent4>
        <a:accent5>
          <a:srgbClr val="E2E2AA"/>
        </a:accent5>
        <a:accent6>
          <a:srgbClr val="8AB900"/>
        </a:accent6>
        <a:hlink>
          <a:srgbClr val="3366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Éclipse 10">
        <a:dk1>
          <a:srgbClr val="333333"/>
        </a:dk1>
        <a:lt1>
          <a:srgbClr val="FFFFCC"/>
        </a:lt1>
        <a:dk2>
          <a:srgbClr val="660000"/>
        </a:dk2>
        <a:lt2>
          <a:srgbClr val="CCCCCC"/>
        </a:lt2>
        <a:accent1>
          <a:srgbClr val="FF6600"/>
        </a:accent1>
        <a:accent2>
          <a:srgbClr val="CC3300"/>
        </a:accent2>
        <a:accent3>
          <a:srgbClr val="B8AAAA"/>
        </a:accent3>
        <a:accent4>
          <a:srgbClr val="DADAAE"/>
        </a:accent4>
        <a:accent5>
          <a:srgbClr val="FFB8AA"/>
        </a:accent5>
        <a:accent6>
          <a:srgbClr val="B92D00"/>
        </a:accent6>
        <a:hlink>
          <a:srgbClr val="9900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Eclipse</Template>
  <TotalTime>1403</TotalTime>
  <Words>2823</Words>
  <Application>Microsoft Office PowerPoint</Application>
  <PresentationFormat>Affichage à l'écran (4:3)</PresentationFormat>
  <Paragraphs>751</Paragraphs>
  <Slides>89</Slides>
  <Notes>11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89</vt:i4>
      </vt:variant>
    </vt:vector>
  </HeadingPairs>
  <TitlesOfParts>
    <vt:vector size="92" baseType="lpstr">
      <vt:lpstr>Éclipse</vt:lpstr>
      <vt:lpstr>Diapositive</vt:lpstr>
      <vt:lpstr>Photo Editor Photo</vt:lpstr>
      <vt:lpstr>Prise en charge globale des plaies  </vt:lpstr>
      <vt:lpstr>Définition d’une plaie</vt:lpstr>
      <vt:lpstr>Les plaies aigues</vt:lpstr>
      <vt:lpstr>Les plaies chroniques</vt:lpstr>
      <vt:lpstr>La cicatrisation des plaies</vt:lpstr>
      <vt:lpstr>La cicatrisation « normale »</vt:lpstr>
      <vt:lpstr>Les obstacles à la cicatrisation</vt:lpstr>
      <vt:lpstr>2 types de cicatrisation</vt:lpstr>
      <vt:lpstr>La  cicatrisation de 1ère intention</vt:lpstr>
      <vt:lpstr>Cicatrisation de 1ère intention</vt:lpstr>
      <vt:lpstr>La cicatrisation de 1ère intention (plaies aigues)</vt:lpstr>
      <vt:lpstr>La cicatrisation de 2ème intention = cicatrisation dirigée</vt:lpstr>
      <vt:lpstr>La cicatrisation dirigée</vt:lpstr>
      <vt:lpstr>Cicatrisation dirigée (de 2ème intention ): incisions ouvertes avec perte de substance</vt:lpstr>
      <vt:lpstr>Le traitement de la plaie chronique</vt:lpstr>
      <vt:lpstr>Etiologie des différentes plaies chroniques</vt:lpstr>
      <vt:lpstr>Présentation PowerPoint</vt:lpstr>
      <vt:lpstr>Le traitement général</vt:lpstr>
      <vt:lpstr>Les escarres</vt:lpstr>
      <vt:lpstr>Définition de l’escarre</vt:lpstr>
      <vt:lpstr> Classification de l’escarre du NPUAP  ( National Pressure Ulcer Advisory Panel) </vt:lpstr>
      <vt:lpstr> Classification de l’escarre du NPUAP  ( National Pressure Ulcer Advisory Panel) </vt:lpstr>
      <vt:lpstr>Classification NPUAP</vt:lpstr>
      <vt:lpstr>Classification NPUAP</vt:lpstr>
      <vt:lpstr>Classification NPUAP</vt:lpstr>
      <vt:lpstr>Evaluation des plaies</vt:lpstr>
      <vt:lpstr>Evaluation colorielle</vt:lpstr>
      <vt:lpstr>Nécrose noire</vt:lpstr>
      <vt:lpstr>   Fibrine, nécrose  jaune et molle</vt:lpstr>
      <vt:lpstr>Bourgeonnement</vt:lpstr>
      <vt:lpstr>Epidermisation</vt:lpstr>
      <vt:lpstr>Présentation PowerPoint</vt:lpstr>
      <vt:lpstr>Le traitement local</vt:lpstr>
      <vt:lpstr>   Deux concepts fondamentaux en cicatrisation</vt:lpstr>
      <vt:lpstr>Pourquoi un milieu humide ?</vt:lpstr>
      <vt:lpstr>Maintien de la plaie dans un environnement humide</vt:lpstr>
      <vt:lpstr>Respect du bactériocycle</vt:lpstr>
      <vt:lpstr>Le bactériocycle</vt:lpstr>
      <vt:lpstr>La plaie surinfectée</vt:lpstr>
      <vt:lpstr>Principe du nettoyage de la plaie</vt:lpstr>
      <vt:lpstr>Présentation PowerPoint</vt:lpstr>
      <vt:lpstr>Les différentes  classes  de pansements</vt:lpstr>
      <vt:lpstr>Les hydrogels</vt:lpstr>
      <vt:lpstr>Les hydrogels</vt:lpstr>
      <vt:lpstr>Les hydrocolloïdes</vt:lpstr>
      <vt:lpstr>Les hydrocolloïdes</vt:lpstr>
      <vt:lpstr>Les hydrocolloïdes</vt:lpstr>
      <vt:lpstr>Les hydrocellulaires</vt:lpstr>
      <vt:lpstr>Présentation PowerPoint</vt:lpstr>
      <vt:lpstr>Les alginates</vt:lpstr>
      <vt:lpstr>Les alginates</vt:lpstr>
      <vt:lpstr>Les alginates</vt:lpstr>
      <vt:lpstr>Les pansements en fibres à haut pouvoir d’absorption</vt:lpstr>
      <vt:lpstr>Les pansements en fibres à haut pouvoir d’absorption</vt:lpstr>
      <vt:lpstr>Les pansements irrigo absorbants</vt:lpstr>
      <vt:lpstr>Les pansements irrigo absorbants</vt:lpstr>
      <vt:lpstr>Les pansements gras neutres et/ou interfaces</vt:lpstr>
      <vt:lpstr>Les pansements gras/interfaces</vt:lpstr>
      <vt:lpstr>Les pansements au charbon</vt:lpstr>
      <vt:lpstr>Les pansements à l’Argent : déremboursés depuis Avril 2013</vt:lpstr>
      <vt:lpstr>Les pansements à l’Argent</vt:lpstr>
      <vt:lpstr>Le traitement  par pression négative (TPN)</vt:lpstr>
      <vt:lpstr>Principe de la  T.P.N</vt:lpstr>
      <vt:lpstr>Avantages de la TPN</vt:lpstr>
      <vt:lpstr>Présentation PowerPoint</vt:lpstr>
      <vt:lpstr>Différents systèmes</vt:lpstr>
      <vt:lpstr>Présentation PowerPoint</vt:lpstr>
      <vt:lpstr>V.A.C.® Therapy : Un système intégré</vt:lpstr>
      <vt:lpstr>Renasys</vt:lpstr>
      <vt:lpstr> Les indications HAS </vt:lpstr>
      <vt:lpstr> Indications en pratique :  </vt:lpstr>
      <vt:lpstr>Contre-indications</vt:lpstr>
      <vt:lpstr>Précautions d’emploi</vt:lpstr>
      <vt:lpstr>Inconvénients</vt:lpstr>
      <vt:lpstr>Présentation PowerPoint</vt:lpstr>
      <vt:lpstr>Présentation PowerPoint</vt:lpstr>
      <vt:lpstr>Fistule digestive</vt:lpstr>
      <vt:lpstr>Présentation PowerPoint</vt:lpstr>
      <vt:lpstr>Le TPN « patient unique</vt:lpstr>
      <vt:lpstr>Fréquence de renouvellement des différents pansements</vt:lpstr>
      <vt:lpstr>Choix du traitement (1)</vt:lpstr>
      <vt:lpstr>Choix du traitement (2)</vt:lpstr>
      <vt:lpstr>Nécrose noire</vt:lpstr>
      <vt:lpstr>Nécrose jaune, fibrine</vt:lpstr>
      <vt:lpstr>Bourgeonnement</vt:lpstr>
      <vt:lpstr>Hyperbourgeonnement</vt:lpstr>
      <vt:lpstr>Epidermisation 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Peau, cicatrisation et prévention des escarres</dc:title>
  <dc:creator>Chaumier</dc:creator>
  <cp:lastModifiedBy>afet</cp:lastModifiedBy>
  <cp:revision>80</cp:revision>
  <dcterms:created xsi:type="dcterms:W3CDTF">2007-11-21T05:02:18Z</dcterms:created>
  <dcterms:modified xsi:type="dcterms:W3CDTF">2020-02-26T05:15:36Z</dcterms:modified>
</cp:coreProperties>
</file>