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9ad5f24893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g9ad5f24893_1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c7adc6b196138ba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c7adc6b196138ba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c7adc6b196138ba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c7adc6b196138ba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c7adc6b196138ba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c7adc6b196138ba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9bbc9d2299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9bbc9d229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US"/>
              <a:t>Questions pratiques (grossesse, FST, InterCHU, prendre une disponibilité,... les modalités, dead line,...)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US"/>
              <a:t>Internes en difficultés (Lié au stage : temps de travail, supervision, harcelement,... - lié à l’interne : pb médical, psychologique, social )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avec l’aide de notre chère présidente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US"/>
              <a:t>Publication annonce de questionnaire de thèse, annonce de poste pour “remplacement/ installation/ poste partagé ville-hôpital”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c7adc6b196138ba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1c7adc6b196138ba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c7adc6b196138ba_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c7adc6b196138ba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c7adc6b196138ba_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c7adc6b196138ba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ca31be52c552cc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ca31be52c552cc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a05518b1a8_1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a05518b1a8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a05518b1a8_1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a05518b1a8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a05518b1a8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a05518b1a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a05518b1a8_1_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a05518b1a8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a05518b1a8_1_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a05518b1a8_1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a05518b1a8_1_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a05518b1a8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a05518b1a8_1_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a05518b1a8_1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a05518b1a8_1_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a05518b1a8_1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a05518b1a8_1_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a05518b1a8_1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c7adc6b196138ba_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1c7adc6b196138ba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1c7adc6b196138ba_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1c7adc6b196138ba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1c7adc6b196138ba_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1c7adc6b196138ba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" name="Google Shape;33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7" name="Google Shape;37;p6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Google Shape;39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" name="Google Shape;40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4" name="Google Shape;44;p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" name="Google Shape;45;p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" name="Google Shape;51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5" name="Google Shape;55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Google Shape;56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0" name="Google Shape;60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Google Shape;63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9" name="Google Shape;69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Google Shape;70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1">
            <a:alphaModFix/>
          </a:blip>
          <a:stretch>
            <a:fillRect b="0" l="0" r="0" t="0"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stretch>
            <a:fillRect b="0" l="0" r="0" t="0"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Assemblée Générale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</a:pPr>
            <a:r>
              <a:rPr lang="en-US"/>
              <a:t>du 09/10/2020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</a:pPr>
            <a:r>
              <a:t/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</a:pPr>
            <a:r>
              <a:rPr lang="en-US"/>
              <a:t>Bienvenue !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stretch>
            <a:fillRect b="0" l="0" r="0" t="0"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Avant de commencer...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</a:pPr>
            <a:r>
              <a:rPr lang="en-US"/>
              <a:t>Prise de parole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</a:pPr>
            <a:r>
              <a:rPr lang="en-US"/>
              <a:t>Nom - Prénom - (Adhérent)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</a:pPr>
            <a:r>
              <a:rPr lang="en-US"/>
              <a:t>Pas de vidéo - Bande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Actualités</a:t>
            </a:r>
            <a:endParaRPr/>
          </a:p>
        </p:txBody>
      </p:sp>
      <p:sp>
        <p:nvSpPr>
          <p:cNvPr id="97" name="Google Shape;97;p15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1800" lvl="0" marL="457200" rtl="0" algn="l">
              <a:spcBef>
                <a:spcPts val="640"/>
              </a:spcBef>
              <a:spcAft>
                <a:spcPts val="0"/>
              </a:spcAft>
              <a:buSzPts val="3200"/>
              <a:buChar char="-"/>
            </a:pPr>
            <a:r>
              <a:rPr lang="en-US"/>
              <a:t>Revalorisation Salariale Ségur de la santé </a:t>
            </a:r>
            <a:endParaRPr/>
          </a:p>
          <a:p>
            <a:pPr indent="0" lvl="0" marL="4572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31800" lvl="0" marL="457200" rtl="0" algn="l">
              <a:spcBef>
                <a:spcPts val="640"/>
              </a:spcBef>
              <a:spcAft>
                <a:spcPts val="0"/>
              </a:spcAft>
              <a:buSzPts val="3200"/>
              <a:buChar char="-"/>
            </a:pPr>
            <a:r>
              <a:rPr lang="en-US"/>
              <a:t>Choix de stage Hospitaliers 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Répartition des stages : ETE </a:t>
            </a:r>
            <a:endParaRPr/>
          </a:p>
        </p:txBody>
      </p:sp>
      <p:sp>
        <p:nvSpPr>
          <p:cNvPr id="103" name="Google Shape;103;p16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1800" lvl="0" marL="457200" rtl="0" algn="l">
              <a:spcBef>
                <a:spcPts val="640"/>
              </a:spcBef>
              <a:spcAft>
                <a:spcPts val="0"/>
              </a:spcAft>
              <a:buSzPts val="3200"/>
              <a:buChar char="-"/>
            </a:pPr>
            <a:r>
              <a:rPr lang="en-US"/>
              <a:t>Représentants</a:t>
            </a:r>
            <a:r>
              <a:rPr lang="en-US"/>
              <a:t> entendus par les institutionnels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-"/>
            </a:pPr>
            <a:r>
              <a:rPr lang="en-US"/>
              <a:t>Suivi des maquettes dans les 6 facultés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-"/>
            </a:pPr>
            <a:r>
              <a:rPr lang="en-US"/>
              <a:t>Inadéquation en correction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-"/>
            </a:pPr>
            <a:r>
              <a:rPr lang="en-US"/>
              <a:t>Attention aux listes d’appel +++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Bilan Représentation 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PRESIDENT - 1er VP </a:t>
            </a:r>
            <a:endParaRPr sz="2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7"/>
          <p:cNvSpPr txBox="1"/>
          <p:nvPr>
            <p:ph idx="1" type="body"/>
          </p:nvPr>
        </p:nvSpPr>
        <p:spPr>
          <a:xfrm>
            <a:off x="457200" y="1094474"/>
            <a:ext cx="8229600" cy="485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900"/>
              <a:t>Grève </a:t>
            </a:r>
            <a:endParaRPr sz="2900"/>
          </a:p>
          <a:p>
            <a:pPr indent="-412750" lvl="0" marL="457200" rtl="0" algn="l">
              <a:spcBef>
                <a:spcPts val="640"/>
              </a:spcBef>
              <a:spcAft>
                <a:spcPts val="0"/>
              </a:spcAft>
              <a:buSzPts val="2900"/>
              <a:buChar char="-"/>
            </a:pPr>
            <a:r>
              <a:rPr lang="en-US" sz="2900"/>
              <a:t>3 AGE - SONDAGES </a:t>
            </a:r>
            <a:endParaRPr sz="29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900"/>
              <a:t>Covid </a:t>
            </a:r>
            <a:endParaRPr sz="2900"/>
          </a:p>
          <a:p>
            <a:pPr indent="-412750" lvl="0" marL="457200" rtl="0" algn="l">
              <a:spcBef>
                <a:spcPts val="640"/>
              </a:spcBef>
              <a:spcAft>
                <a:spcPts val="0"/>
              </a:spcAft>
              <a:buSzPts val="2900"/>
              <a:buChar char="-"/>
            </a:pPr>
            <a:r>
              <a:rPr lang="en-US" sz="2900"/>
              <a:t>Cellule de crise </a:t>
            </a:r>
            <a:endParaRPr sz="2900"/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SzPts val="2900"/>
              <a:buChar char="-"/>
            </a:pPr>
            <a:r>
              <a:rPr lang="en-US" sz="2900"/>
              <a:t>Aide aux internes </a:t>
            </a:r>
            <a:endParaRPr sz="2900"/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SzPts val="2900"/>
              <a:buChar char="-"/>
            </a:pPr>
            <a:r>
              <a:rPr b="1" lang="en-US" sz="2900"/>
              <a:t>Ségur santé</a:t>
            </a:r>
            <a:r>
              <a:rPr lang="en-US" sz="2900"/>
              <a:t> </a:t>
            </a:r>
            <a:endParaRPr sz="29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900"/>
              <a:t>RPS: internes en difficulté, CNA</a:t>
            </a:r>
            <a:endParaRPr sz="29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900"/>
              <a:t>11 CA, + 20 AG ISNI, CME Centrales, 2CME I</a:t>
            </a:r>
            <a:endParaRPr sz="29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900"/>
              <a:t>…</a:t>
            </a:r>
            <a:endParaRPr sz="29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900"/>
              <a:t>:)</a:t>
            </a:r>
            <a:endParaRPr sz="29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29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29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  <a:p>
            <a:pPr indent="0" lvl="0" marL="4572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Pôle Sécretariat</a:t>
            </a:r>
            <a:endParaRPr/>
          </a:p>
        </p:txBody>
      </p:sp>
      <p:sp>
        <p:nvSpPr>
          <p:cNvPr id="115" name="Google Shape;115;p18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1800" lvl="0" marL="457200" rtl="0" algn="l">
              <a:spcBef>
                <a:spcPts val="640"/>
              </a:spcBef>
              <a:spcAft>
                <a:spcPts val="0"/>
              </a:spcAft>
              <a:buSzPts val="3200"/>
              <a:buChar char="-"/>
            </a:pPr>
            <a:r>
              <a:rPr lang="en-US"/>
              <a:t>Rédaction des PV (CA, AG)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-"/>
            </a:pPr>
            <a:r>
              <a:rPr lang="en-US"/>
              <a:t>Boîte mail secrétaire 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-"/>
            </a:pPr>
            <a:r>
              <a:rPr lang="en-US"/>
              <a:t>Envoi mail d’informations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-"/>
            </a:pPr>
            <a:r>
              <a:rPr lang="en-US"/>
              <a:t>Participation à la veille des stages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Bilan des 2 répartitions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VP COMMISSIONS</a:t>
            </a:r>
            <a:endParaRPr sz="2100"/>
          </a:p>
        </p:txBody>
      </p:sp>
      <p:sp>
        <p:nvSpPr>
          <p:cNvPr id="121" name="Google Shape;121;p19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1800" lvl="0" marL="457200" rtl="0" algn="l">
              <a:spcBef>
                <a:spcPts val="640"/>
              </a:spcBef>
              <a:spcAft>
                <a:spcPts val="0"/>
              </a:spcAft>
              <a:buSzPts val="3200"/>
              <a:buChar char="-"/>
            </a:pPr>
            <a:r>
              <a:rPr lang="en-US"/>
              <a:t>Multiples Sondages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-"/>
            </a:pPr>
            <a:r>
              <a:rPr lang="en-US"/>
              <a:t>Appel des internes en difficulté (Covid)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-"/>
            </a:pPr>
            <a:r>
              <a:rPr lang="en-US"/>
              <a:t>1 dossier “retour DCI” 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-"/>
            </a:pPr>
            <a:r>
              <a:rPr lang="en-US"/>
              <a:t>Visites sur site (stages à problème)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/>
          <p:nvPr>
            <p:ph type="title"/>
          </p:nvPr>
        </p:nvSpPr>
        <p:spPr>
          <a:xfrm>
            <a:off x="531350" y="506312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Bilan des soirées  &amp; Partenaires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VP et CM FORMATION PARTENARIAT</a:t>
            </a:r>
            <a:endParaRPr sz="2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0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Bilan communication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VP COMMUNICATION</a:t>
            </a:r>
            <a:endParaRPr/>
          </a:p>
        </p:txBody>
      </p:sp>
      <p:sp>
        <p:nvSpPr>
          <p:cNvPr id="133" name="Google Shape;133;p21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1800" lvl="0" marL="457200" rtl="0" algn="l">
              <a:spcBef>
                <a:spcPts val="640"/>
              </a:spcBef>
              <a:spcAft>
                <a:spcPts val="0"/>
              </a:spcAft>
              <a:buSzPts val="3200"/>
              <a:buChar char="-"/>
            </a:pPr>
            <a:r>
              <a:rPr lang="en-US"/>
              <a:t>Instagram !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Bilan trésorerie</a:t>
            </a:r>
            <a:br>
              <a:rPr lang="en-US"/>
            </a:br>
            <a:r>
              <a:rPr lang="en-US" sz="3600"/>
              <a:t>Recettes</a:t>
            </a:r>
            <a:endParaRPr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139" name="Google Shape;139;p22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200"/>
              <a:buChar char="-"/>
            </a:pPr>
            <a:r>
              <a:rPr lang="en-US" sz="2200"/>
              <a:t>Adhésions (39 €) : 23 526,00</a:t>
            </a:r>
            <a:endParaRPr sz="2200"/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en-US" sz="2200"/>
              <a:t>Partenariat : 28 550</a:t>
            </a:r>
            <a:endParaRPr sz="2200"/>
          </a:p>
          <a:p>
            <a:pPr indent="-3683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en-US" sz="2200"/>
              <a:t>BNP : 1 300</a:t>
            </a:r>
            <a:endParaRPr sz="2200"/>
          </a:p>
          <a:p>
            <a:pPr indent="-3683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en-US" sz="2200"/>
              <a:t>Medicale : 1 000</a:t>
            </a:r>
            <a:endParaRPr sz="2200"/>
          </a:p>
          <a:p>
            <a:pPr indent="-3683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en-US" sz="2200"/>
              <a:t>Ampli : 16 000</a:t>
            </a:r>
            <a:endParaRPr sz="2200"/>
          </a:p>
          <a:p>
            <a:pPr indent="-3683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en-US" sz="2200"/>
              <a:t>URPS : 5 000</a:t>
            </a:r>
            <a:endParaRPr sz="2200"/>
          </a:p>
          <a:p>
            <a:pPr indent="-3683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en-US" sz="2200"/>
              <a:t>GPM : 5 000</a:t>
            </a:r>
            <a:endParaRPr sz="2200"/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en-US" sz="2200"/>
              <a:t>Annonces (45 € l’annonce) : 1 496,00</a:t>
            </a:r>
            <a:endParaRPr sz="2200"/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en-US" sz="2200"/>
              <a:t>Intérêts : 531,57</a:t>
            </a:r>
            <a:endParaRPr sz="2200"/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200"/>
              <a:buChar char="-"/>
            </a:pPr>
            <a:r>
              <a:rPr lang="en-US" sz="2200"/>
              <a:t>Total : 54 470 €</a:t>
            </a:r>
            <a:endParaRPr sz="2200"/>
          </a:p>
          <a:p>
            <a:pPr indent="0" lvl="0" marL="4572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Bilan trésorerie</a:t>
            </a:r>
            <a:br>
              <a:rPr lang="en-US"/>
            </a:br>
            <a:r>
              <a:rPr lang="en-US" sz="3600"/>
              <a:t>Recettes</a:t>
            </a:r>
            <a:endParaRPr/>
          </a:p>
        </p:txBody>
      </p:sp>
      <p:sp>
        <p:nvSpPr>
          <p:cNvPr id="145" name="Google Shape;145;p23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6" name="Google Shape;14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6449" y="1600200"/>
            <a:ext cx="8071125" cy="507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Bilan trésorerie</a:t>
            </a:r>
            <a:br>
              <a:rPr lang="en-US"/>
            </a:br>
            <a:r>
              <a:rPr lang="en-US" sz="3600"/>
              <a:t>Dépenses</a:t>
            </a:r>
            <a:endParaRPr/>
          </a:p>
        </p:txBody>
      </p:sp>
      <p:sp>
        <p:nvSpPr>
          <p:cNvPr id="152" name="Google Shape;152;p24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Fournitures de bureau (papier, timbre…) : 73,39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Achat de matériel : 111,79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Abonnement téléphonique (la précieuse ligne du SRP) : 297,00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Frais bancaires : 321,22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Frais paypal : 1018,20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Assurance : 238,01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Divers (affiches, OVH, …) : 138,94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Déplacements : 1055,19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Frais de bouche : 2 850,06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Soirée rentrée : 8 414, 00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Soirées : 4 514,06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Ecole du SRP : 1 245,19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Pas de Gala !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Adhésion nationale ISNI : 6 050</a:t>
            </a:r>
            <a:endParaRPr sz="1600"/>
          </a:p>
          <a:p>
            <a:pPr indent="0" lvl="0" marL="4572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30200" lvl="0" marL="457200" rtl="0" algn="l">
              <a:spcBef>
                <a:spcPts val="64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Total : 29 212,26 €</a:t>
            </a:r>
            <a:endParaRPr sz="16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</a:t>
            </a:r>
            <a:r>
              <a:rPr lang="en-US"/>
              <a:t>ilan trésorerie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/>
              <a:t>Dépenses</a:t>
            </a:r>
            <a:endParaRPr/>
          </a:p>
        </p:txBody>
      </p:sp>
      <p:sp>
        <p:nvSpPr>
          <p:cNvPr id="158" name="Google Shape;158;p25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9" name="Google Shape;15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875" y="1515975"/>
            <a:ext cx="8152225" cy="5223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Bilan trésorerie</a:t>
            </a:r>
            <a:endParaRPr/>
          </a:p>
        </p:txBody>
      </p:sp>
      <p:sp>
        <p:nvSpPr>
          <p:cNvPr id="165" name="Google Shape;165;p26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Total recettes : 54 470 €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Total dépenses : 29 212,26 €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400"/>
              <a:t>Bilan : + 25 257,74 €</a:t>
            </a:r>
            <a:endParaRPr sz="44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Bilan trésorerie</a:t>
            </a:r>
            <a:br>
              <a:rPr lang="en-US" sz="3600"/>
            </a:br>
            <a:r>
              <a:rPr lang="en-US" sz="3600"/>
              <a:t>A-t-on rempli les objectifs budget ?</a:t>
            </a:r>
            <a:endParaRPr sz="3600"/>
          </a:p>
        </p:txBody>
      </p:sp>
      <p:sp>
        <p:nvSpPr>
          <p:cNvPr id="171" name="Google Shape;171;p27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34290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700"/>
              <a:t>OUI</a:t>
            </a:r>
            <a:endParaRPr b="1" sz="2700"/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-US" sz="1800"/>
              <a:t>Année unique avec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en-US" sz="1800"/>
              <a:t>Grève en première partie (engendre des frais)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en-US" sz="1800"/>
              <a:t>Covid en deuxième partie (limitation des évènements)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/>
              <a:t>Réflexion sur les adhésions (prélèvement semestriel et communication repensée) qui a porté ses fruits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/>
              <a:t>Attention portée aux dépenses des formations et des soirées : des économies ont été faites sans transiger sur votre confort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/>
              <a:t>Le fonctionnement reste stable car déjà optimisé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/>
              <a:t>Le déficit de l’année 2018-2019 a été comblé</a:t>
            </a:r>
            <a:endParaRPr sz="18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Bilan trésorerie</a:t>
            </a:r>
            <a:br>
              <a:rPr lang="en-US"/>
            </a:br>
            <a:r>
              <a:rPr lang="en-US" sz="3600"/>
              <a:t>Budget prévisionnel</a:t>
            </a:r>
            <a:endParaRPr sz="3600"/>
          </a:p>
        </p:txBody>
      </p:sp>
      <p:sp>
        <p:nvSpPr>
          <p:cNvPr id="177" name="Google Shape;177;p28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Adhésions (48 €) : 28 800 (↗)</a:t>
            </a:r>
            <a:endParaRPr sz="1600"/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–"/>
            </a:pPr>
            <a:r>
              <a:rPr lang="en-US" sz="1600"/>
              <a:t>Nombre d’adhérents : environ 600 adhérents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Recettes gala : correspondant aux dépenses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Escape Game : correspondant aux dépenses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Partenariat : 27 000 (↗)</a:t>
            </a:r>
            <a:endParaRPr sz="1600"/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–"/>
            </a:pPr>
            <a:r>
              <a:rPr lang="en-US" sz="1600"/>
              <a:t>BNP : 0 (selon ouvertures de compte par des adhérents)</a:t>
            </a:r>
            <a:endParaRPr sz="1600"/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–"/>
            </a:pPr>
            <a:r>
              <a:rPr lang="en-US" sz="1600"/>
              <a:t>Medicale : 8 000</a:t>
            </a:r>
            <a:endParaRPr sz="1600"/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–"/>
            </a:pPr>
            <a:r>
              <a:rPr lang="en-US" sz="1600"/>
              <a:t>Ampli : 8 000</a:t>
            </a:r>
            <a:endParaRPr sz="1600"/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–"/>
            </a:pPr>
            <a:r>
              <a:rPr lang="en-US" sz="1600"/>
              <a:t>URPS :  2 000</a:t>
            </a:r>
            <a:endParaRPr sz="1600"/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–"/>
            </a:pPr>
            <a:r>
              <a:rPr lang="en-US" sz="1600"/>
              <a:t>GPM : 9 000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Annonces (45 € l’annonce) : 1 000 (=)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Intérêts (société générale) : 600 (=)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t/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Total : 57 400€</a:t>
            </a:r>
            <a:endParaRPr sz="16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Bilan trésorerie</a:t>
            </a:r>
            <a:br>
              <a:rPr lang="en-US"/>
            </a:br>
            <a:r>
              <a:rPr lang="en-US" sz="3600"/>
              <a:t>Budget prévisionnel</a:t>
            </a:r>
            <a:endParaRPr/>
          </a:p>
        </p:txBody>
      </p:sp>
      <p:sp>
        <p:nvSpPr>
          <p:cNvPr id="183" name="Google Shape;183;p29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Matériel et fourniture : 200  (=)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Abonnement téléphonique (la précieuse ligne du SRP) : 324,00 (=)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Frais bancaires : 350 (=)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Frais paypal : 1 000 (=)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Assurance : 710,27 (=)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Divers (affiches, OVH, …) : 3 000 (=)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Déplacements : 800 (=)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Frais de bouche : 3 000 (=)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Soirée rentrée : 4 000 (↘)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Soirées : 2 500 (=)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Ecole du SRP : 1 000 (↘)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Gala : 5 000 + recettes (↗)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Escape Game : correspondant aux recettes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Adhésion nationale ISNI (11€ par adhérent) : 6 600(↗)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Guide de stage : 2 500 (=)</a:t>
            </a:r>
            <a:br>
              <a:rPr lang="en-US" sz="1600"/>
            </a:b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Total : 30 984,27 €</a:t>
            </a:r>
            <a:endParaRPr sz="16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Bilan trésorerie</a:t>
            </a:r>
            <a:br>
              <a:rPr lang="en-US"/>
            </a:br>
            <a:r>
              <a:rPr lang="en-US" sz="3600"/>
              <a:t>Budget prévisionnel</a:t>
            </a:r>
            <a:endParaRPr/>
          </a:p>
        </p:txBody>
      </p:sp>
      <p:sp>
        <p:nvSpPr>
          <p:cNvPr id="189" name="Google Shape;189;p30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3429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/>
              <a:t>Total recettes : 57 400 €	-   Total dépenses : 30 984,27 €</a:t>
            </a:r>
            <a:endParaRPr sz="1800"/>
          </a:p>
          <a:p>
            <a:pPr indent="0" lvl="0" marL="3429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/>
              <a:t>Bilan : + 26 415, 73€</a:t>
            </a:r>
            <a:br>
              <a:rPr lang="en-US" sz="1800"/>
            </a:br>
            <a:endParaRPr sz="1800"/>
          </a:p>
          <a:p>
            <a:pPr indent="0" lvl="0" marL="3429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/>
              <a:t>Observation sur les 3 années à venir de l’influence du prélèvement sur notre trésorerie</a:t>
            </a:r>
            <a:endParaRPr sz="2000"/>
          </a:p>
          <a:p>
            <a:pPr indent="0" lvl="0" marL="3429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/>
              <a:t>Le covid cette grande inconnue</a:t>
            </a:r>
            <a:endParaRPr sz="2000"/>
          </a:p>
          <a:p>
            <a:pPr indent="0" lvl="0" marL="3429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/>
              <a:t>Possibilité de faire des soirées festives pour vous retrouver</a:t>
            </a:r>
            <a:endParaRPr sz="2000"/>
          </a:p>
          <a:p>
            <a:pPr indent="0" lvl="0" marL="3429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/>
              <a:t>Possibilité d’augmenter nos projets de formation et de loisirs à vous proposer</a:t>
            </a:r>
            <a:endParaRPr sz="2000"/>
          </a:p>
          <a:p>
            <a:pPr indent="0" lvl="0" marL="3429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/>
              <a:t>Investissement dans les outils informatisés : sondages, webinaires de bonne qualité</a:t>
            </a:r>
            <a:endParaRPr sz="20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Bilan trésorerie</a:t>
            </a:r>
            <a:br>
              <a:rPr lang="en-US"/>
            </a:br>
            <a:r>
              <a:rPr lang="en-US" sz="3600"/>
              <a:t>Le futur du poste</a:t>
            </a:r>
            <a:endParaRPr sz="3600"/>
          </a:p>
        </p:txBody>
      </p:sp>
      <p:sp>
        <p:nvSpPr>
          <p:cNvPr id="195" name="Google Shape;195;p31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Passation de trésorier dans un an !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Objectif de cette année : transmettre un dossier de trésorerie sain et accompagner le prochain trésorier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2"/>
          <p:cNvSpPr txBox="1"/>
          <p:nvPr>
            <p:ph type="title"/>
          </p:nvPr>
        </p:nvSpPr>
        <p:spPr>
          <a:xfrm>
            <a:off x="512800" y="534122"/>
            <a:ext cx="8229600" cy="141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Bilan moral !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MEMBRES DU BUREAU</a:t>
            </a:r>
            <a:r>
              <a:rPr lang="en-US"/>
              <a:t> </a:t>
            </a:r>
            <a:endParaRPr sz="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32"/>
          <p:cNvSpPr txBox="1"/>
          <p:nvPr>
            <p:ph idx="1" type="body"/>
          </p:nvPr>
        </p:nvSpPr>
        <p:spPr>
          <a:xfrm>
            <a:off x="512800" y="17763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Élection</a:t>
            </a:r>
            <a:r>
              <a:rPr lang="en-US"/>
              <a:t> du CA </a:t>
            </a:r>
            <a:endParaRPr/>
          </a:p>
        </p:txBody>
      </p:sp>
      <p:sp>
        <p:nvSpPr>
          <p:cNvPr id="207" name="Google Shape;207;p33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1800" lvl="0" marL="457200" rtl="0" algn="l">
              <a:spcBef>
                <a:spcPts val="640"/>
              </a:spcBef>
              <a:spcAft>
                <a:spcPts val="0"/>
              </a:spcAft>
              <a:buSzPts val="3200"/>
              <a:buChar char="-"/>
            </a:pPr>
            <a:r>
              <a:rPr lang="en-US"/>
              <a:t>Votre avis, compte!</a:t>
            </a:r>
            <a:endParaRPr/>
          </a:p>
          <a:p>
            <a:pPr indent="0" lvl="0" marL="4572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Questions diverses !</a:t>
            </a:r>
            <a:endParaRPr/>
          </a:p>
        </p:txBody>
      </p:sp>
      <p:sp>
        <p:nvSpPr>
          <p:cNvPr id="213" name="Google Shape;213;p34"/>
          <p:cNvSpPr txBox="1"/>
          <p:nvPr>
            <p:ph idx="1" type="body"/>
          </p:nvPr>
        </p:nvSpPr>
        <p:spPr>
          <a:xfrm>
            <a:off x="301371" y="2831418"/>
            <a:ext cx="8229600" cy="13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15900" marR="2159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100"/>
              <a:t>Donner, c'est recevoir. </a:t>
            </a:r>
            <a:endParaRPr i="1" sz="2100"/>
          </a:p>
          <a:p>
            <a:pPr indent="0" lvl="0" marL="215900" marR="215900" rtl="0" algn="r">
              <a:lnSpc>
                <a:spcPct val="100000"/>
              </a:lnSpc>
              <a:spcBef>
                <a:spcPts val="3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2100"/>
              <a:t>Abbé Pierre</a:t>
            </a:r>
            <a:endParaRPr i="1" sz="2100"/>
          </a:p>
          <a:p>
            <a:pPr indent="0" lvl="0" marL="0" rtl="0" algn="ctr">
              <a:spcBef>
                <a:spcPts val="38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b="1" lang="en-US"/>
              <a:t>Merci à tou.te.s pour cette année ! </a:t>
            </a:r>
            <a:endParaRPr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