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0" r:id="rId1"/>
  </p:sldMasterIdLst>
  <p:notesMasterIdLst>
    <p:notesMasterId r:id="rId35"/>
  </p:notesMasterIdLst>
  <p:sldIdLst>
    <p:sldId id="256" r:id="rId2"/>
    <p:sldId id="270" r:id="rId3"/>
    <p:sldId id="264" r:id="rId4"/>
    <p:sldId id="265" r:id="rId5"/>
    <p:sldId id="263" r:id="rId6"/>
    <p:sldId id="271" r:id="rId7"/>
    <p:sldId id="272" r:id="rId8"/>
    <p:sldId id="266" r:id="rId9"/>
    <p:sldId id="273" r:id="rId10"/>
    <p:sldId id="267" r:id="rId11"/>
    <p:sldId id="274" r:id="rId12"/>
    <p:sldId id="277" r:id="rId13"/>
    <p:sldId id="276" r:id="rId14"/>
    <p:sldId id="278" r:id="rId15"/>
    <p:sldId id="279" r:id="rId16"/>
    <p:sldId id="280" r:id="rId17"/>
    <p:sldId id="284" r:id="rId18"/>
    <p:sldId id="281" r:id="rId19"/>
    <p:sldId id="282" r:id="rId20"/>
    <p:sldId id="294" r:id="rId21"/>
    <p:sldId id="259" r:id="rId22"/>
    <p:sldId id="283" r:id="rId23"/>
    <p:sldId id="286" r:id="rId24"/>
    <p:sldId id="290" r:id="rId25"/>
    <p:sldId id="287" r:id="rId26"/>
    <p:sldId id="291" r:id="rId27"/>
    <p:sldId id="288" r:id="rId28"/>
    <p:sldId id="292" r:id="rId29"/>
    <p:sldId id="293" r:id="rId30"/>
    <p:sldId id="289" r:id="rId31"/>
    <p:sldId id="260" r:id="rId32"/>
    <p:sldId id="261" r:id="rId33"/>
    <p:sldId id="285" r:id="rId3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605"/>
  </p:normalViewPr>
  <p:slideViewPr>
    <p:cSldViewPr snapToGrid="0" snapToObjects="1">
      <p:cViewPr>
        <p:scale>
          <a:sx n="100" d="100"/>
          <a:sy n="100" d="100"/>
        </p:scale>
        <p:origin x="144" y="3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34B3D9-FC6E-C34D-B9AC-E2E6B09AA64A}" type="datetimeFigureOut">
              <a:rPr lang="fr-FR" smtClean="0"/>
              <a:t>26/04/2022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7A1505-85F5-384F-AA1D-2E00F2D033F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861379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B7632-5B81-DB48-B151-159B5787E447}" type="datetime1">
              <a:rPr lang="fr-FR" smtClean="0"/>
              <a:t>26/04/2022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61A31-9DA1-274B-BE53-325C3B1168D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607937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7D72E-8E0B-0948-942A-AB5DBF5D038E}" type="datetime1">
              <a:rPr lang="fr-FR" smtClean="0"/>
              <a:t>26/04/2022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61A31-9DA1-274B-BE53-325C3B1168D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453986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BBFF5-74F1-1B4E-A7AB-92B747833EAD}" type="datetime1">
              <a:rPr lang="fr-FR" smtClean="0"/>
              <a:t>26/04/2022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61A31-9DA1-274B-BE53-325C3B1168D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376145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BA40A-B852-234C-9BFE-7760FE5EC517}" type="datetime1">
              <a:rPr lang="fr-FR" smtClean="0"/>
              <a:t>26/04/2022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61A31-9DA1-274B-BE53-325C3B1168D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98561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ED49D-070F-A34E-80FD-04446201D717}" type="datetime1">
              <a:rPr lang="fr-FR" smtClean="0"/>
              <a:t>26/04/2022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61A31-9DA1-274B-BE53-325C3B1168D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267905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8C81D-F717-AB4D-8A1C-93771C2050C7}" type="datetime1">
              <a:rPr lang="fr-FR" smtClean="0"/>
              <a:t>26/04/2022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61A31-9DA1-274B-BE53-325C3B1168D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519951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6DC74-EBBF-8742-B111-7706CD0B718A}" type="datetime1">
              <a:rPr lang="fr-FR" smtClean="0"/>
              <a:t>26/04/2022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61A31-9DA1-274B-BE53-325C3B1168D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067480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AE31D-899F-A342-ABF3-E7E197F38190}" type="datetime1">
              <a:rPr lang="fr-FR" smtClean="0"/>
              <a:t>26/04/2022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61A31-9DA1-274B-BE53-325C3B1168D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71451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55BB7-6052-994A-A26D-5521CA763CEC}" type="datetime1">
              <a:rPr lang="fr-FR" smtClean="0"/>
              <a:t>26/04/2022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61A31-9DA1-274B-BE53-325C3B1168D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30943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28655-33C4-9A4F-89C0-0E5252692963}" type="datetime1">
              <a:rPr lang="fr-FR" smtClean="0"/>
              <a:t>26/04/2022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61A31-9DA1-274B-BE53-325C3B1168D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705482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9F296-7EDD-7C48-AB8E-78A17AABBFE6}" type="datetime1">
              <a:rPr lang="fr-FR" smtClean="0"/>
              <a:t>26/04/2022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61A31-9DA1-274B-BE53-325C3B1168D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70633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FFAD2D-CB9A-3042-9FCF-B83C20B8BDB8}" type="datetime1">
              <a:rPr lang="fr-FR" smtClean="0"/>
              <a:t>26/04/2022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F61A31-9DA1-274B-BE53-325C3B1168D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3186696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g"/><Relationship Id="rId4" Type="http://schemas.openxmlformats.org/officeDocument/2006/relationships/image" Target="../media/image19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has-sante.fr/upload/docs/application/pdf/2019-04/reco315_arbre_decisionnel_cd_2019_03_28vd.pdf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g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639B66-27FD-3149-A075-B866427FBA9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600200"/>
            <a:ext cx="9144000" cy="2387600"/>
          </a:xfrm>
        </p:spPr>
        <p:txBody>
          <a:bodyPr>
            <a:normAutofit/>
          </a:bodyPr>
          <a:lstStyle/>
          <a:p>
            <a:r>
              <a:rPr lang="fr-FR" dirty="0"/>
              <a:t>Examens d’imagerie en ostéo articulaire 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47423781-87D9-244E-9947-903A2A9043B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237615"/>
            <a:ext cx="9144000" cy="1655762"/>
          </a:xfrm>
        </p:spPr>
        <p:txBody>
          <a:bodyPr/>
          <a:lstStyle/>
          <a:p>
            <a:r>
              <a:rPr lang="fr-FR" dirty="0"/>
              <a:t>Lise Minssen CCA</a:t>
            </a:r>
          </a:p>
        </p:txBody>
      </p:sp>
      <p:pic>
        <p:nvPicPr>
          <p:cNvPr id="4" name="Image 5">
            <a:extLst>
              <a:ext uri="{FF2B5EF4-FFF2-40B4-BE49-F238E27FC236}">
                <a16:creationId xmlns:a16="http://schemas.microsoft.com/office/drawing/2014/main" id="{BE7FF859-128A-854F-ADCD-29D2EE23189B}"/>
              </a:ext>
            </a:extLst>
          </p:cNvPr>
          <p:cNvPicPr/>
          <p:nvPr/>
        </p:nvPicPr>
        <p:blipFill>
          <a:blip r:embed="rId2"/>
          <a:stretch/>
        </p:blipFill>
        <p:spPr>
          <a:xfrm>
            <a:off x="199957" y="203908"/>
            <a:ext cx="3243600" cy="1652760"/>
          </a:xfrm>
          <a:prstGeom prst="rect">
            <a:avLst/>
          </a:prstGeom>
          <a:ln w="25400">
            <a:solidFill>
              <a:srgbClr val="767171"/>
            </a:solidFill>
            <a:round/>
          </a:ln>
          <a:effectLst>
            <a:outerShdw blurRad="952560" dist="50760" dir="5400000" algn="ctr" rotWithShape="0">
              <a:srgbClr val="000000">
                <a:alpha val="60000"/>
              </a:srgbClr>
            </a:outerShdw>
          </a:effectLst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F30B3A18-4E89-B148-A4AF-337BB7970A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08306" y="0"/>
            <a:ext cx="2719387" cy="1792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65969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274FD44-9940-DE47-A9A1-5C21B8ACB3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>
                <a:solidFill>
                  <a:srgbClr val="00B0F0"/>
                </a:solidFill>
              </a:rPr>
              <a:t>Rachis lombaire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F275898-62C2-844C-ABF0-823B4864A5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486275"/>
          </a:xfrm>
        </p:spPr>
        <p:txBody>
          <a:bodyPr>
            <a:normAutofit/>
          </a:bodyPr>
          <a:lstStyle/>
          <a:p>
            <a:r>
              <a:rPr lang="fr-FR" sz="4000" b="1" dirty="0">
                <a:solidFill>
                  <a:srgbClr val="00B0F0"/>
                </a:solidFill>
              </a:rPr>
              <a:t>Pas d’imagerie </a:t>
            </a:r>
            <a:r>
              <a:rPr lang="fr-FR" sz="4000" b="1" dirty="0"/>
              <a:t>: </a:t>
            </a:r>
            <a:r>
              <a:rPr lang="fr-FR" dirty="0"/>
              <a:t>poussée aigue sans drapeau rouge </a:t>
            </a:r>
          </a:p>
          <a:p>
            <a:r>
              <a:rPr lang="fr-FR" dirty="0"/>
              <a:t>Résolution spontanée 4 à 6 semaines</a:t>
            </a:r>
          </a:p>
          <a:p>
            <a:r>
              <a:rPr lang="fr-FR" dirty="0"/>
              <a:t>Si radiculalgie &gt; 4-6 semaines : IRM </a:t>
            </a:r>
          </a:p>
          <a:p>
            <a:r>
              <a:rPr lang="fr-FR" dirty="0"/>
              <a:t>Si lombalgie </a:t>
            </a:r>
            <a:r>
              <a:rPr lang="fr-FR" b="1" dirty="0">
                <a:solidFill>
                  <a:srgbClr val="00B0F0"/>
                </a:solidFill>
              </a:rPr>
              <a:t>&gt; 3 mois </a:t>
            </a:r>
            <a:r>
              <a:rPr lang="fr-FR" dirty="0"/>
              <a:t>: IRM </a:t>
            </a:r>
          </a:p>
          <a:p>
            <a:r>
              <a:rPr lang="fr-FR" dirty="0"/>
              <a:t>Indication des radiographies standards : recherche instabilité ou troubles statiques </a:t>
            </a:r>
          </a:p>
          <a:p>
            <a:r>
              <a:rPr lang="fr-FR" dirty="0"/>
              <a:t>Pas de renouvellement de l’imagerie </a:t>
            </a:r>
          </a:p>
          <a:p>
            <a:r>
              <a:rPr lang="fr-FR" dirty="0"/>
              <a:t>Explication discordance radio clinique 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37E01D1-15B8-BF4C-B2C7-6A87D8308C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61A31-9DA1-274B-BE53-325C3B1168D9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961325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E2E7C73-5FCC-6941-A14C-D7509D4947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Cas n°2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C461012-63A8-2443-BD63-08CF45E4A4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4030980" cy="4351338"/>
          </a:xfrm>
        </p:spPr>
        <p:txBody>
          <a:bodyPr/>
          <a:lstStyle/>
          <a:p>
            <a:r>
              <a:rPr lang="fr-FR" dirty="0"/>
              <a:t>Femme 35 ans douleur intense de l’épaule droite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dirty="0">
                <a:solidFill>
                  <a:srgbClr val="00B0F0"/>
                </a:solidFill>
              </a:rPr>
              <a:t>--&gt; Une question ? 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0194F83-05EC-5E4A-9AD0-54DA7FC832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61A31-9DA1-274B-BE53-325C3B1168D9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167222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E2E7C73-5FCC-6941-A14C-D7509D4947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Cas n°2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C461012-63A8-2443-BD63-08CF45E4A4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4030980" cy="4351338"/>
          </a:xfrm>
        </p:spPr>
        <p:txBody>
          <a:bodyPr/>
          <a:lstStyle/>
          <a:p>
            <a:r>
              <a:rPr lang="fr-FR" dirty="0"/>
              <a:t>Femme 35 ans douleur intense de l’épaule droite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dirty="0">
                <a:solidFill>
                  <a:srgbClr val="00B0F0"/>
                </a:solidFill>
              </a:rPr>
              <a:t>--&gt; Une question ? 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0194F83-05EC-5E4A-9AD0-54DA7FC832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61A31-9DA1-274B-BE53-325C3B1168D9}" type="slidenum">
              <a:rPr lang="fr-FR" smtClean="0"/>
              <a:t>12</a:t>
            </a:fld>
            <a:endParaRPr lang="fr-FR"/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29F13701-C81E-B94D-97CF-7F6CE4894EF5}"/>
              </a:ext>
            </a:extLst>
          </p:cNvPr>
          <p:cNvSpPr txBox="1">
            <a:spLocks/>
          </p:cNvSpPr>
          <p:nvPr/>
        </p:nvSpPr>
        <p:spPr>
          <a:xfrm>
            <a:off x="6595110" y="1568768"/>
            <a:ext cx="403098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fr-FR" dirty="0">
              <a:solidFill>
                <a:srgbClr val="00B0F0"/>
              </a:solidFill>
            </a:endParaRPr>
          </a:p>
          <a:p>
            <a:pPr marL="0" indent="0">
              <a:buNone/>
            </a:pPr>
            <a:endParaRPr lang="fr-FR" dirty="0">
              <a:solidFill>
                <a:srgbClr val="00B0F0"/>
              </a:solidFill>
            </a:endParaRPr>
          </a:p>
          <a:p>
            <a:pPr marL="0" indent="0">
              <a:buNone/>
            </a:pPr>
            <a:r>
              <a:rPr lang="fr-FR" dirty="0">
                <a:solidFill>
                  <a:srgbClr val="00B0F0"/>
                </a:solidFill>
              </a:rPr>
              <a:t>Traumatisme ? </a:t>
            </a:r>
          </a:p>
        </p:txBody>
      </p:sp>
    </p:spTree>
    <p:extLst>
      <p:ext uri="{BB962C8B-B14F-4D97-AF65-F5344CB8AC3E}">
        <p14:creationId xmlns:p14="http://schemas.microsoft.com/office/powerpoint/2010/main" val="22214595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E2E7C73-5FCC-6941-A14C-D7509D4947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Cas n°2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C461012-63A8-2443-BD63-08CF45E4A4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4030980" cy="4351338"/>
          </a:xfrm>
        </p:spPr>
        <p:txBody>
          <a:bodyPr/>
          <a:lstStyle/>
          <a:p>
            <a:r>
              <a:rPr lang="fr-FR" dirty="0"/>
              <a:t>Femme 35 ans douleur intense de l’épaule droite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dirty="0">
                <a:solidFill>
                  <a:srgbClr val="00B0F0"/>
                </a:solidFill>
              </a:rPr>
              <a:t>--&gt; Diagnostic ? 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0194F83-05EC-5E4A-9AD0-54DA7FC832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61A31-9DA1-274B-BE53-325C3B1168D9}" type="slidenum">
              <a:rPr lang="fr-FR" smtClean="0"/>
              <a:t>13</a:t>
            </a:fld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9733B5A9-0114-3845-A8CF-A933FC5B47E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666" b="1991"/>
          <a:stretch/>
        </p:blipFill>
        <p:spPr>
          <a:xfrm>
            <a:off x="5146509" y="251460"/>
            <a:ext cx="6333822" cy="6470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708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E2E7C73-5FCC-6941-A14C-D7509D4947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Cas n°2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C461012-63A8-2443-BD63-08CF45E4A4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4030980" cy="4351338"/>
          </a:xfrm>
        </p:spPr>
        <p:txBody>
          <a:bodyPr/>
          <a:lstStyle/>
          <a:p>
            <a:r>
              <a:rPr lang="fr-FR" dirty="0"/>
              <a:t>Femme 35 ans douleur intense de l’épaule droite</a:t>
            </a:r>
          </a:p>
          <a:p>
            <a:endParaRPr lang="fr-FR" dirty="0"/>
          </a:p>
          <a:p>
            <a:pPr>
              <a:buFont typeface="Wingdings" pitchFamily="2" charset="2"/>
              <a:buChar char="à"/>
            </a:pPr>
            <a:r>
              <a:rPr lang="fr-FR" dirty="0">
                <a:sym typeface="Wingdings" pitchFamily="2" charset="2"/>
              </a:rPr>
              <a:t> Crise de résorption de cristaux d’hydroxy apatite</a:t>
            </a:r>
          </a:p>
          <a:p>
            <a:pPr>
              <a:buFont typeface="Wingdings" pitchFamily="2" charset="2"/>
              <a:buChar char="à"/>
            </a:pPr>
            <a:endParaRPr lang="fr-FR" dirty="0">
              <a:sym typeface="Wingdings" pitchFamily="2" charset="2"/>
            </a:endParaRPr>
          </a:p>
          <a:p>
            <a:pPr marL="0" indent="0">
              <a:buNone/>
            </a:pPr>
            <a:r>
              <a:rPr lang="fr-FR" dirty="0">
                <a:solidFill>
                  <a:srgbClr val="00B0F0"/>
                </a:solidFill>
                <a:sym typeface="Wingdings" pitchFamily="2" charset="2"/>
              </a:rPr>
              <a:t>Traitement</a:t>
            </a:r>
            <a:r>
              <a:rPr lang="fr-FR" dirty="0">
                <a:sym typeface="Wingdings" pitchFamily="2" charset="2"/>
              </a:rPr>
              <a:t> </a:t>
            </a:r>
            <a:r>
              <a:rPr lang="fr-FR" dirty="0">
                <a:solidFill>
                  <a:srgbClr val="00B0F0"/>
                </a:solidFill>
                <a:sym typeface="Wingdings" pitchFamily="2" charset="2"/>
              </a:rPr>
              <a:t>?</a:t>
            </a:r>
            <a:r>
              <a:rPr lang="fr-FR" dirty="0">
                <a:sym typeface="Wingdings" pitchFamily="2" charset="2"/>
              </a:rPr>
              <a:t> </a:t>
            </a:r>
          </a:p>
          <a:p>
            <a:pPr>
              <a:buFont typeface="Wingdings" pitchFamily="2" charset="2"/>
              <a:buChar char="à"/>
            </a:pPr>
            <a:endParaRPr lang="fr-FR" dirty="0"/>
          </a:p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0194F83-05EC-5E4A-9AD0-54DA7FC832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61A31-9DA1-274B-BE53-325C3B1168D9}" type="slidenum">
              <a:rPr lang="fr-FR" smtClean="0"/>
              <a:t>14</a:t>
            </a:fld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9733B5A9-0114-3845-A8CF-A933FC5B47E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666" b="1991"/>
          <a:stretch/>
        </p:blipFill>
        <p:spPr>
          <a:xfrm>
            <a:off x="5019978" y="136525"/>
            <a:ext cx="6333822" cy="6470015"/>
          </a:xfrm>
          <a:prstGeom prst="rect">
            <a:avLst/>
          </a:prstGeom>
        </p:spPr>
      </p:pic>
      <p:sp>
        <p:nvSpPr>
          <p:cNvPr id="7" name="Bouée 6">
            <a:extLst>
              <a:ext uri="{FF2B5EF4-FFF2-40B4-BE49-F238E27FC236}">
                <a16:creationId xmlns:a16="http://schemas.microsoft.com/office/drawing/2014/main" id="{63AFF24C-DA52-F540-B252-743A7E7F427C}"/>
              </a:ext>
            </a:extLst>
          </p:cNvPr>
          <p:cNvSpPr/>
          <p:nvPr/>
        </p:nvSpPr>
        <p:spPr>
          <a:xfrm>
            <a:off x="6096000" y="1348740"/>
            <a:ext cx="1916430" cy="742950"/>
          </a:xfrm>
          <a:prstGeom prst="donut">
            <a:avLst>
              <a:gd name="adj" fmla="val 4528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2090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E2E7C73-5FCC-6941-A14C-D7509D4947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Cas n°2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C461012-63A8-2443-BD63-08CF45E4A4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4030980" cy="4915852"/>
          </a:xfrm>
        </p:spPr>
        <p:txBody>
          <a:bodyPr>
            <a:normAutofit lnSpcReduction="10000"/>
          </a:bodyPr>
          <a:lstStyle/>
          <a:p>
            <a:r>
              <a:rPr lang="fr-FR" dirty="0"/>
              <a:t>Femme 35 ans douleur intense de l’épaule droite</a:t>
            </a:r>
          </a:p>
          <a:p>
            <a:endParaRPr lang="fr-FR" dirty="0"/>
          </a:p>
          <a:p>
            <a:pPr>
              <a:buFont typeface="Wingdings" pitchFamily="2" charset="2"/>
              <a:buChar char="à"/>
            </a:pPr>
            <a:r>
              <a:rPr lang="fr-FR" dirty="0">
                <a:sym typeface="Wingdings" pitchFamily="2" charset="2"/>
              </a:rPr>
              <a:t> Crise de résorption de cristaux d’hydroxy apatite</a:t>
            </a:r>
          </a:p>
          <a:p>
            <a:pPr>
              <a:buFont typeface="Wingdings" pitchFamily="2" charset="2"/>
              <a:buChar char="à"/>
            </a:pPr>
            <a:endParaRPr lang="fr-FR" dirty="0">
              <a:sym typeface="Wingdings" pitchFamily="2" charset="2"/>
            </a:endParaRPr>
          </a:p>
          <a:p>
            <a:pPr marL="0" indent="0">
              <a:buNone/>
            </a:pPr>
            <a:r>
              <a:rPr lang="fr-FR" dirty="0">
                <a:sym typeface="Wingdings" pitchFamily="2" charset="2"/>
              </a:rPr>
              <a:t>Traitement ? </a:t>
            </a:r>
          </a:p>
          <a:p>
            <a:pPr marL="0" indent="0">
              <a:buNone/>
            </a:pPr>
            <a:endParaRPr lang="fr-FR" dirty="0">
              <a:sym typeface="Wingdings" pitchFamily="2" charset="2"/>
            </a:endParaRPr>
          </a:p>
          <a:p>
            <a:pPr marL="0" indent="0">
              <a:buNone/>
            </a:pPr>
            <a:r>
              <a:rPr lang="fr-FR" dirty="0">
                <a:solidFill>
                  <a:srgbClr val="00B0F0"/>
                </a:solidFill>
                <a:sym typeface="Wingdings" pitchFamily="2" charset="2"/>
              </a:rPr>
              <a:t>Attendre !! / Glace </a:t>
            </a:r>
          </a:p>
          <a:p>
            <a:pPr>
              <a:buFont typeface="Wingdings" pitchFamily="2" charset="2"/>
              <a:buChar char="à"/>
            </a:pPr>
            <a:endParaRPr lang="fr-FR" dirty="0"/>
          </a:p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0194F83-05EC-5E4A-9AD0-54DA7FC832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61A31-9DA1-274B-BE53-325C3B1168D9}" type="slidenum">
              <a:rPr lang="fr-FR" smtClean="0"/>
              <a:t>15</a:t>
            </a:fld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9733B5A9-0114-3845-A8CF-A933FC5B47E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666" b="1991"/>
          <a:stretch/>
        </p:blipFill>
        <p:spPr>
          <a:xfrm>
            <a:off x="5019978" y="136525"/>
            <a:ext cx="6333822" cy="6470015"/>
          </a:xfrm>
          <a:prstGeom prst="rect">
            <a:avLst/>
          </a:prstGeom>
        </p:spPr>
      </p:pic>
      <p:sp>
        <p:nvSpPr>
          <p:cNvPr id="7" name="Bouée 6">
            <a:extLst>
              <a:ext uri="{FF2B5EF4-FFF2-40B4-BE49-F238E27FC236}">
                <a16:creationId xmlns:a16="http://schemas.microsoft.com/office/drawing/2014/main" id="{63AFF24C-DA52-F540-B252-743A7E7F427C}"/>
              </a:ext>
            </a:extLst>
          </p:cNvPr>
          <p:cNvSpPr/>
          <p:nvPr/>
        </p:nvSpPr>
        <p:spPr>
          <a:xfrm>
            <a:off x="6096000" y="1348740"/>
            <a:ext cx="1916430" cy="742950"/>
          </a:xfrm>
          <a:prstGeom prst="donut">
            <a:avLst>
              <a:gd name="adj" fmla="val 4528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02356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Espace réservé du contenu 5">
            <a:extLst>
              <a:ext uri="{FF2B5EF4-FFF2-40B4-BE49-F238E27FC236}">
                <a16:creationId xmlns:a16="http://schemas.microsoft.com/office/drawing/2014/main" id="{08A11D43-E5C1-BD4E-9794-E05D9F8FA2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363308" y="966383"/>
            <a:ext cx="2329582" cy="5532759"/>
          </a:xfrm>
        </p:spPr>
      </p:pic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31C6526C-7AE8-0148-93C6-852595F374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61A31-9DA1-274B-BE53-325C3B1168D9}" type="slidenum">
              <a:rPr lang="fr-FR" smtClean="0"/>
              <a:t>16</a:t>
            </a:fld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40965B8A-D576-4649-B95D-E6E420C00B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5373" y="981072"/>
            <a:ext cx="2845232" cy="5503379"/>
          </a:xfrm>
          <a:prstGeom prst="rect">
            <a:avLst/>
          </a:prstGeom>
        </p:spPr>
      </p:pic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65F2F218-A927-9D44-946F-06CE38DDB54B}"/>
              </a:ext>
            </a:extLst>
          </p:cNvPr>
          <p:cNvSpPr txBox="1">
            <a:spLocks/>
          </p:cNvSpPr>
          <p:nvPr/>
        </p:nvSpPr>
        <p:spPr>
          <a:xfrm>
            <a:off x="409994" y="966383"/>
            <a:ext cx="4310596" cy="19450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dirty="0"/>
              <a:t>Douleur intense au réveil sans trauma </a:t>
            </a:r>
          </a:p>
          <a:p>
            <a:pPr marL="0" indent="0">
              <a:buNone/>
            </a:pPr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7962895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Espace réservé du contenu 5">
            <a:extLst>
              <a:ext uri="{FF2B5EF4-FFF2-40B4-BE49-F238E27FC236}">
                <a16:creationId xmlns:a16="http://schemas.microsoft.com/office/drawing/2014/main" id="{08A11D43-E5C1-BD4E-9794-E05D9F8FA2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363308" y="966383"/>
            <a:ext cx="2329582" cy="5532759"/>
          </a:xfrm>
        </p:spPr>
      </p:pic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31C6526C-7AE8-0148-93C6-852595F374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61A31-9DA1-274B-BE53-325C3B1168D9}" type="slidenum">
              <a:rPr lang="fr-FR" smtClean="0"/>
              <a:t>17</a:t>
            </a:fld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40965B8A-D576-4649-B95D-E6E420C00B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0323" y="966383"/>
            <a:ext cx="2845232" cy="5503379"/>
          </a:xfrm>
          <a:prstGeom prst="rect">
            <a:avLst/>
          </a:prstGeom>
        </p:spPr>
      </p:pic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65F2F218-A927-9D44-946F-06CE38DDB54B}"/>
              </a:ext>
            </a:extLst>
          </p:cNvPr>
          <p:cNvSpPr txBox="1">
            <a:spLocks/>
          </p:cNvSpPr>
          <p:nvPr/>
        </p:nvSpPr>
        <p:spPr>
          <a:xfrm>
            <a:off x="409994" y="966383"/>
            <a:ext cx="4310596" cy="19450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dirty="0"/>
              <a:t>Douleur intense au réveil sans trauma </a:t>
            </a:r>
          </a:p>
          <a:p>
            <a:pPr marL="0" indent="0">
              <a:buNone/>
            </a:pPr>
            <a:endParaRPr lang="fr-FR" dirty="0"/>
          </a:p>
          <a:p>
            <a:endParaRPr lang="fr-FR" dirty="0"/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1B596E09-CA3A-4646-9618-F78AE8D2E87E}"/>
              </a:ext>
            </a:extLst>
          </p:cNvPr>
          <p:cNvSpPr txBox="1">
            <a:spLocks/>
          </p:cNvSpPr>
          <p:nvPr/>
        </p:nvSpPr>
        <p:spPr>
          <a:xfrm>
            <a:off x="549802" y="2560151"/>
            <a:ext cx="4030980" cy="34328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fr-FR" dirty="0">
              <a:solidFill>
                <a:srgbClr val="00B0F0"/>
              </a:solidFill>
              <a:sym typeface="Wingdings" pitchFamily="2" charset="2"/>
            </a:endParaRPr>
          </a:p>
          <a:p>
            <a:pPr>
              <a:buFont typeface="Wingdings" pitchFamily="2" charset="2"/>
              <a:buChar char="à"/>
            </a:pPr>
            <a:r>
              <a:rPr lang="fr-FR" dirty="0">
                <a:solidFill>
                  <a:srgbClr val="00B0F0"/>
                </a:solidFill>
                <a:sym typeface="Wingdings" pitchFamily="2" charset="2"/>
              </a:rPr>
              <a:t>PENSER résorption de calcif </a:t>
            </a:r>
          </a:p>
          <a:p>
            <a:pPr marL="0" indent="0">
              <a:buNone/>
            </a:pPr>
            <a:endParaRPr lang="fr-FR" dirty="0">
              <a:solidFill>
                <a:srgbClr val="00B0F0"/>
              </a:solidFill>
              <a:sym typeface="Wingdings" pitchFamily="2" charset="2"/>
            </a:endParaRPr>
          </a:p>
          <a:p>
            <a:pPr>
              <a:buFont typeface="Wingdings" pitchFamily="2" charset="2"/>
              <a:buChar char="à"/>
            </a:pPr>
            <a:r>
              <a:rPr lang="fr-FR" dirty="0">
                <a:solidFill>
                  <a:srgbClr val="00B0F0"/>
                </a:solidFill>
                <a:sym typeface="Wingdings" pitchFamily="2" charset="2"/>
              </a:rPr>
              <a:t>Radiographies suffisantes </a:t>
            </a:r>
          </a:p>
          <a:p>
            <a:pPr>
              <a:buFont typeface="Wingdings" pitchFamily="2" charset="2"/>
              <a:buChar char="à"/>
            </a:pPr>
            <a:endParaRPr lang="fr-FR" dirty="0"/>
          </a:p>
          <a:p>
            <a:endParaRPr lang="fr-FR" dirty="0"/>
          </a:p>
        </p:txBody>
      </p:sp>
      <p:sp>
        <p:nvSpPr>
          <p:cNvPr id="7" name="Bouée 6">
            <a:extLst>
              <a:ext uri="{FF2B5EF4-FFF2-40B4-BE49-F238E27FC236}">
                <a16:creationId xmlns:a16="http://schemas.microsoft.com/office/drawing/2014/main" id="{81F435AD-A177-2F43-8209-4F1F09DCF24A}"/>
              </a:ext>
            </a:extLst>
          </p:cNvPr>
          <p:cNvSpPr/>
          <p:nvPr/>
        </p:nvSpPr>
        <p:spPr>
          <a:xfrm>
            <a:off x="6732270" y="3051641"/>
            <a:ext cx="1005840" cy="468630"/>
          </a:xfrm>
          <a:prstGeom prst="donut">
            <a:avLst>
              <a:gd name="adj" fmla="val 4528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FF0000"/>
              </a:solidFill>
            </a:endParaRPr>
          </a:p>
        </p:txBody>
      </p:sp>
      <p:sp>
        <p:nvSpPr>
          <p:cNvPr id="11" name="Bouée 10">
            <a:extLst>
              <a:ext uri="{FF2B5EF4-FFF2-40B4-BE49-F238E27FC236}">
                <a16:creationId xmlns:a16="http://schemas.microsoft.com/office/drawing/2014/main" id="{09EF0390-F6AE-294F-9A49-CA50ABBDB5AA}"/>
              </a:ext>
            </a:extLst>
          </p:cNvPr>
          <p:cNvSpPr/>
          <p:nvPr/>
        </p:nvSpPr>
        <p:spPr>
          <a:xfrm>
            <a:off x="10298429" y="3155145"/>
            <a:ext cx="525781" cy="365125"/>
          </a:xfrm>
          <a:prstGeom prst="donut">
            <a:avLst>
              <a:gd name="adj" fmla="val 4528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053596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AB19F62-67ED-6E43-B002-035A8C8505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216" y="348695"/>
            <a:ext cx="11702414" cy="2954575"/>
          </a:xfrm>
        </p:spPr>
        <p:txBody>
          <a:bodyPr>
            <a:normAutofit/>
          </a:bodyPr>
          <a:lstStyle/>
          <a:p>
            <a:r>
              <a:rPr lang="fr-FR" dirty="0"/>
              <a:t>Femme 50 ans, diabétique, limitation modérée rotation externe</a:t>
            </a:r>
            <a:br>
              <a:rPr lang="fr-FR" dirty="0"/>
            </a:br>
            <a:r>
              <a:rPr lang="fr-FR" dirty="0">
                <a:solidFill>
                  <a:srgbClr val="00B0F0"/>
                </a:solidFill>
                <a:sym typeface="Wingdings" pitchFamily="2" charset="2"/>
              </a:rPr>
              <a:t> diagnostic ? </a:t>
            </a:r>
            <a:endParaRPr lang="fr-FR" dirty="0">
              <a:solidFill>
                <a:srgbClr val="00B0F0"/>
              </a:solidFill>
            </a:endParaRPr>
          </a:p>
        </p:txBody>
      </p:sp>
      <p:pic>
        <p:nvPicPr>
          <p:cNvPr id="6" name="Espace réservé du contenu 5">
            <a:extLst>
              <a:ext uri="{FF2B5EF4-FFF2-40B4-BE49-F238E27FC236}">
                <a16:creationId xmlns:a16="http://schemas.microsoft.com/office/drawing/2014/main" id="{0674309F-4E42-F14E-99C2-CE5CDCD3B59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2876" b="7997"/>
          <a:stretch/>
        </p:blipFill>
        <p:spPr>
          <a:xfrm>
            <a:off x="3727027" y="2913220"/>
            <a:ext cx="5801784" cy="3443130"/>
          </a:xfrm>
        </p:spPr>
      </p:pic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E04832A-0C2A-704E-80F5-4696944D53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61A31-9DA1-274B-BE53-325C3B1168D9}" type="slidenum">
              <a:rPr lang="fr-FR" smtClean="0"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9042220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AB19F62-67ED-6E43-B002-035A8C8505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1486" y="247095"/>
            <a:ext cx="6216013" cy="2954575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00B0F0"/>
                </a:solidFill>
              </a:rPr>
              <a:t>Capsulite rétractile </a:t>
            </a:r>
          </a:p>
        </p:txBody>
      </p:sp>
      <p:pic>
        <p:nvPicPr>
          <p:cNvPr id="6" name="Espace réservé du contenu 5">
            <a:extLst>
              <a:ext uri="{FF2B5EF4-FFF2-40B4-BE49-F238E27FC236}">
                <a16:creationId xmlns:a16="http://schemas.microsoft.com/office/drawing/2014/main" id="{0674309F-4E42-F14E-99C2-CE5CDCD3B59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2876" b="7997"/>
          <a:stretch/>
        </p:blipFill>
        <p:spPr>
          <a:xfrm>
            <a:off x="5818717" y="365125"/>
            <a:ext cx="5801784" cy="3443130"/>
          </a:xfrm>
        </p:spPr>
      </p:pic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E04832A-0C2A-704E-80F5-4696944D53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61A31-9DA1-274B-BE53-325C3B1168D9}" type="slidenum">
              <a:rPr lang="fr-FR" smtClean="0"/>
              <a:t>19</a:t>
            </a:fld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7E90C7F4-3C9F-1340-AE8E-6FB045351B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30216" y="4218384"/>
            <a:ext cx="2266950" cy="2503091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E2F64FD7-53C9-2343-AF49-26C29D3B00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09109" y="3321089"/>
            <a:ext cx="3035261" cy="3035261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CE386787-964A-154A-BAF9-5FD4EAA8887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8266" y="3315123"/>
            <a:ext cx="3041227" cy="3041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54491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5CDA251-A353-FF4C-8E00-CA0CF40224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Cas n°1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1DDEAB2-B100-8941-BC1F-55AC983377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3608070" cy="4351338"/>
          </a:xfrm>
        </p:spPr>
        <p:txBody>
          <a:bodyPr/>
          <a:lstStyle/>
          <a:p>
            <a:r>
              <a:rPr lang="fr-FR" dirty="0"/>
              <a:t>Homme 40 ans </a:t>
            </a:r>
          </a:p>
          <a:p>
            <a:r>
              <a:rPr lang="fr-FR" dirty="0"/>
              <a:t>Lombo cruralgie  droite depuis 3 semaines </a:t>
            </a:r>
          </a:p>
          <a:p>
            <a:endParaRPr lang="fr-FR" dirty="0"/>
          </a:p>
          <a:p>
            <a:pPr>
              <a:buFont typeface="Wingdings" pitchFamily="2" charset="2"/>
              <a:buChar char="à"/>
            </a:pPr>
            <a:r>
              <a:rPr lang="fr-FR" dirty="0">
                <a:solidFill>
                  <a:srgbClr val="00B0F0"/>
                </a:solidFill>
                <a:sym typeface="Wingdings" pitchFamily="2" charset="2"/>
              </a:rPr>
              <a:t> Examen adapté ? 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531439EE-211E-9440-98C0-FAD0BBFC67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400173"/>
            <a:ext cx="3688082" cy="3688082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17A5A1F2-B596-E842-9B59-238C1AB263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5811" y="1400172"/>
            <a:ext cx="3560447" cy="3560447"/>
          </a:xfrm>
          <a:prstGeom prst="rect">
            <a:avLst/>
          </a:prstGeom>
        </p:spPr>
      </p:pic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2F393D4-B9B4-FB44-ACA6-8EA45447AA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61A31-9DA1-274B-BE53-325C3B1168D9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1618658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D860B13-F05D-B042-A6E4-F348A5C81A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Radiographie des épaules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5CA1399-D442-8A4F-8800-454EA00DF4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89300" y="6209980"/>
            <a:ext cx="2234868" cy="3857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1800" dirty="0"/>
              <a:t>Face rotation interne 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20F15E5D-D1D7-D146-9C29-1DD4533C03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61A31-9DA1-274B-BE53-325C3B1168D9}" type="slidenum">
              <a:rPr lang="fr-FR" smtClean="0"/>
              <a:t>20</a:t>
            </a:fld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7F1E92B-4B04-1D4D-A40A-BB3E665940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3300" y="1407598"/>
            <a:ext cx="1993900" cy="2021402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14BE6DE9-BB75-A44E-BFDB-CDE19F6D37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3925" y="3500205"/>
            <a:ext cx="2152650" cy="2424344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D58A403D-20F6-2C40-8E1B-F55D8E3230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03998" y="1407598"/>
            <a:ext cx="1718902" cy="2063712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75D335C5-6567-FC49-B9BA-E7EB51E95F7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03998" y="3500205"/>
            <a:ext cx="1820170" cy="2424344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5B3004AF-9A37-E242-9919-90DBB8EB707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08494" y="1407599"/>
            <a:ext cx="2095621" cy="1920986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467E118B-8159-784D-9D2A-20B0DC62C43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50323" y="3471310"/>
            <a:ext cx="2095620" cy="2424345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46A79C56-6E1C-6D40-8B59-6917B33ABC7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773366" y="3471311"/>
            <a:ext cx="1406121" cy="2451850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42976533-15A0-0B4F-BAE2-E29C945D90C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48188" y="1381467"/>
            <a:ext cx="1903912" cy="1921116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62CF032C-76C4-1B4A-AFBB-27077F93C08D}"/>
              </a:ext>
            </a:extLst>
          </p:cNvPr>
          <p:cNvSpPr txBox="1">
            <a:spLocks/>
          </p:cNvSpPr>
          <p:nvPr/>
        </p:nvSpPr>
        <p:spPr>
          <a:xfrm>
            <a:off x="571500" y="6238874"/>
            <a:ext cx="2895600" cy="385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1800"/>
              <a:t>Face rotation indifférente </a:t>
            </a:r>
            <a:endParaRPr lang="fr-FR" sz="1800" dirty="0"/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1A3308A0-7232-E740-AEA9-D5C832FCAAD2}"/>
              </a:ext>
            </a:extLst>
          </p:cNvPr>
          <p:cNvSpPr txBox="1">
            <a:spLocks/>
          </p:cNvSpPr>
          <p:nvPr/>
        </p:nvSpPr>
        <p:spPr>
          <a:xfrm>
            <a:off x="5980699" y="6163468"/>
            <a:ext cx="2234868" cy="385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1800" dirty="0"/>
              <a:t>Face rotation externe </a:t>
            </a: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61BE593A-60ED-8B4D-AF2C-F1F5E869195F}"/>
              </a:ext>
            </a:extLst>
          </p:cNvPr>
          <p:cNvSpPr txBox="1">
            <a:spLocks/>
          </p:cNvSpPr>
          <p:nvPr/>
        </p:nvSpPr>
        <p:spPr>
          <a:xfrm>
            <a:off x="8586620" y="6107112"/>
            <a:ext cx="2234868" cy="385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1800" dirty="0"/>
              <a:t>Profil de </a:t>
            </a:r>
            <a:r>
              <a:rPr lang="fr-FR" sz="1800" dirty="0" err="1"/>
              <a:t>lamy</a:t>
            </a:r>
            <a:r>
              <a:rPr lang="fr-FR" sz="18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7869009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FD34928-F63A-074C-99BC-4892EC10B0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>
                <a:solidFill>
                  <a:srgbClr val="00B0F0"/>
                </a:solidFill>
              </a:rPr>
              <a:t>Épaule</a:t>
            </a:r>
            <a:r>
              <a:rPr lang="fr-FR" dirty="0"/>
              <a:t>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6B57D9B-CC60-044B-B9B2-E65854E9CF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8190" y="1368424"/>
            <a:ext cx="10515600" cy="5215255"/>
          </a:xfrm>
        </p:spPr>
        <p:txBody>
          <a:bodyPr/>
          <a:lstStyle/>
          <a:p>
            <a:pPr marL="0" indent="0">
              <a:buNone/>
            </a:pPr>
            <a:endParaRPr lang="fr-FR" dirty="0"/>
          </a:p>
          <a:p>
            <a:r>
              <a:rPr lang="fr-FR" dirty="0"/>
              <a:t>Douleur nocturne sans trauma : capsulite / bursite /résorption de calcification </a:t>
            </a:r>
          </a:p>
          <a:p>
            <a:pPr marL="0" indent="0">
              <a:buNone/>
            </a:pPr>
            <a:endParaRPr lang="fr-FR" dirty="0"/>
          </a:p>
          <a:p>
            <a:r>
              <a:rPr lang="fr-FR" dirty="0"/>
              <a:t>Radio +/- écho en 1</a:t>
            </a:r>
            <a:r>
              <a:rPr lang="fr-FR" baseline="30000" dirty="0"/>
              <a:t>ère</a:t>
            </a:r>
            <a:r>
              <a:rPr lang="fr-FR" dirty="0"/>
              <a:t> intention</a:t>
            </a:r>
          </a:p>
          <a:p>
            <a:pPr marL="0" indent="0">
              <a:buNone/>
            </a:pPr>
            <a:endParaRPr lang="fr-FR" dirty="0"/>
          </a:p>
          <a:p>
            <a:r>
              <a:rPr lang="fr-FR" dirty="0"/>
              <a:t>IRM : 2</a:t>
            </a:r>
            <a:r>
              <a:rPr lang="fr-FR" baseline="30000" dirty="0"/>
              <a:t>ème</a:t>
            </a:r>
            <a:r>
              <a:rPr lang="fr-FR" dirty="0"/>
              <a:t> intention </a:t>
            </a:r>
          </a:p>
          <a:p>
            <a:pPr marL="0" indent="0">
              <a:buNone/>
            </a:pPr>
            <a:endParaRPr lang="fr-FR" dirty="0"/>
          </a:p>
          <a:p>
            <a:r>
              <a:rPr lang="fr-FR" dirty="0"/>
              <a:t>Arthroscanner : avis spécialisé, orthopédiste </a:t>
            </a:r>
          </a:p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5CEEC049-1CBB-7A43-9B71-E647AD0E81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61A31-9DA1-274B-BE53-325C3B1168D9}" type="slidenum">
              <a:rPr lang="fr-FR" smtClean="0"/>
              <a:t>21</a:t>
            </a:fld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D78ED991-6CC1-4545-A1CD-60B919A508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13570" y="3896360"/>
            <a:ext cx="2459990" cy="2459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288924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CDAAAEF-F281-A44A-ADD6-4B449D8383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Cas 3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92105E1-EADB-0F49-BEAA-01F753D9BA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Femme 65 ans douleurs des 2 genoux d’horaire mécanique, évoluant depuis 6 mois </a:t>
            </a:r>
          </a:p>
          <a:p>
            <a:endParaRPr lang="fr-FR" dirty="0"/>
          </a:p>
          <a:p>
            <a:r>
              <a:rPr lang="fr-FR" dirty="0">
                <a:solidFill>
                  <a:srgbClr val="00B0F0"/>
                </a:solidFill>
                <a:sym typeface="Wingdings" pitchFamily="2" charset="2"/>
              </a:rPr>
              <a:t>Examen complémentaire ? </a:t>
            </a:r>
          </a:p>
          <a:p>
            <a:r>
              <a:rPr lang="fr-FR" dirty="0">
                <a:solidFill>
                  <a:srgbClr val="00B0F0"/>
                </a:solidFill>
                <a:sym typeface="Wingdings" pitchFamily="2" charset="2"/>
              </a:rPr>
              <a:t>Le/lesquels ? </a:t>
            </a:r>
          </a:p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D65EC627-A91A-854E-80FE-D5652963B2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61A31-9DA1-274B-BE53-325C3B1168D9}" type="slidenum">
              <a:rPr lang="fr-FR" smtClean="0"/>
              <a:t>22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2303807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7B033EC-8B1A-F142-94B1-870B9B63E5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B419AFB7-D0D4-2149-8D0B-C1134DB12A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61A31-9DA1-274B-BE53-325C3B1168D9}" type="slidenum">
              <a:rPr lang="fr-FR" smtClean="0"/>
              <a:t>23</a:t>
            </a:fld>
            <a:endParaRPr lang="fr-FR"/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B6A4585-3B2F-9541-A717-288286D219F0}"/>
              </a:ext>
            </a:extLst>
          </p:cNvPr>
          <p:cNvSpPr txBox="1">
            <a:spLocks/>
          </p:cNvSpPr>
          <p:nvPr/>
        </p:nvSpPr>
        <p:spPr>
          <a:xfrm>
            <a:off x="838200" y="2005012"/>
            <a:ext cx="1078611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Femme 65 ans douleurs des 2 genoux d’horaire mécanique, évoluant depuis 6 mois </a:t>
            </a:r>
          </a:p>
          <a:p>
            <a:endParaRPr lang="fr-FR" dirty="0"/>
          </a:p>
          <a:p>
            <a:r>
              <a:rPr lang="fr-FR" dirty="0">
                <a:solidFill>
                  <a:srgbClr val="00B0F0"/>
                </a:solidFill>
                <a:sym typeface="Wingdings" pitchFamily="2" charset="2"/>
              </a:rPr>
              <a:t>Radiographies ! </a:t>
            </a:r>
          </a:p>
          <a:p>
            <a:pPr lvl="1"/>
            <a:r>
              <a:rPr lang="fr-FR" dirty="0">
                <a:solidFill>
                  <a:srgbClr val="00B0F0"/>
                </a:solidFill>
                <a:sym typeface="Wingdings" pitchFamily="2" charset="2"/>
              </a:rPr>
              <a:t>En charge </a:t>
            </a:r>
          </a:p>
          <a:p>
            <a:pPr lvl="1"/>
            <a:r>
              <a:rPr lang="fr-FR" dirty="0">
                <a:solidFill>
                  <a:srgbClr val="00B0F0"/>
                </a:solidFill>
                <a:sym typeface="Wingdings" pitchFamily="2" charset="2"/>
              </a:rPr>
              <a:t>Face </a:t>
            </a:r>
          </a:p>
          <a:p>
            <a:pPr lvl="1"/>
            <a:r>
              <a:rPr lang="fr-FR" dirty="0">
                <a:solidFill>
                  <a:srgbClr val="00B0F0"/>
                </a:solidFill>
                <a:sym typeface="Wingdings" pitchFamily="2" charset="2"/>
              </a:rPr>
              <a:t>Profil </a:t>
            </a:r>
          </a:p>
          <a:p>
            <a:pPr lvl="1"/>
            <a:r>
              <a:rPr lang="fr-FR" dirty="0">
                <a:solidFill>
                  <a:srgbClr val="00B0F0"/>
                </a:solidFill>
                <a:sym typeface="Wingdings" pitchFamily="2" charset="2"/>
              </a:rPr>
              <a:t>Défilé </a:t>
            </a:r>
            <a:r>
              <a:rPr lang="fr-FR" dirty="0" err="1">
                <a:solidFill>
                  <a:srgbClr val="00B0F0"/>
                </a:solidFill>
                <a:sym typeface="Wingdings" pitchFamily="2" charset="2"/>
              </a:rPr>
              <a:t>fémoro</a:t>
            </a:r>
            <a:r>
              <a:rPr lang="fr-FR" dirty="0">
                <a:solidFill>
                  <a:srgbClr val="00B0F0"/>
                </a:solidFill>
                <a:sym typeface="Wingdings" pitchFamily="2" charset="2"/>
              </a:rPr>
              <a:t> patellaire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6840460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EF849A9-2004-0B42-82B3-594F59C58B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Radiographies de genoux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86D2E10-23B0-6D4E-960C-A7D285810C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2600" y="5954342"/>
            <a:ext cx="1587500" cy="9064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dirty="0"/>
              <a:t>face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9D624C6-0D69-A546-8B65-44EE443660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61A31-9DA1-274B-BE53-325C3B1168D9}" type="slidenum">
              <a:rPr lang="fr-FR" smtClean="0"/>
              <a:t>24</a:t>
            </a:fld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DCECCF08-4655-8F41-88F0-A4C4018B45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5650" y="1545841"/>
            <a:ext cx="2705100" cy="1993900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0F21759F-8505-2940-9F21-A25FDB8029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5650" y="3765799"/>
            <a:ext cx="2705100" cy="1984125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69FDEA54-6A80-874B-8A7F-A866ECB857C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6700" y="1507358"/>
            <a:ext cx="2476500" cy="2070866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7757E402-E103-F94A-B2C9-5A6607880C7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6700" y="3674813"/>
            <a:ext cx="2311400" cy="2055692"/>
          </a:xfrm>
          <a:prstGeom prst="rect">
            <a:avLst/>
          </a:prstGeom>
        </p:spPr>
      </p:pic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550292BA-8A4F-EB47-8BA1-45884CB6EF63}"/>
              </a:ext>
            </a:extLst>
          </p:cNvPr>
          <p:cNvSpPr txBox="1">
            <a:spLocks/>
          </p:cNvSpPr>
          <p:nvPr/>
        </p:nvSpPr>
        <p:spPr>
          <a:xfrm>
            <a:off x="3752850" y="6039643"/>
            <a:ext cx="1587500" cy="9064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/>
              <a:t>schuss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653143C6-C619-CE42-AAA8-6313728D9D7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07137" y="1570284"/>
            <a:ext cx="4740275" cy="185871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1CFE3DEB-6827-8949-99D3-27ECA657F2F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07137" y="4122861"/>
            <a:ext cx="4851400" cy="1270000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05C82C66-C03B-6646-B05E-7803F6D57BCA}"/>
              </a:ext>
            </a:extLst>
          </p:cNvPr>
          <p:cNvSpPr txBox="1">
            <a:spLocks/>
          </p:cNvSpPr>
          <p:nvPr/>
        </p:nvSpPr>
        <p:spPr>
          <a:xfrm>
            <a:off x="8604251" y="5815012"/>
            <a:ext cx="1587500" cy="9064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/>
              <a:t>Profil 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A560C2F7-3606-BE49-9EB2-FCA889F8443C}"/>
              </a:ext>
            </a:extLst>
          </p:cNvPr>
          <p:cNvSpPr txBox="1">
            <a:spLocks/>
          </p:cNvSpPr>
          <p:nvPr/>
        </p:nvSpPr>
        <p:spPr>
          <a:xfrm>
            <a:off x="5842001" y="6561931"/>
            <a:ext cx="4775200" cy="3190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1400" i="1" dirty="0"/>
              <a:t>Guide des positions et incidences en radiologie ostéo articulaire</a:t>
            </a:r>
          </a:p>
        </p:txBody>
      </p:sp>
    </p:spTree>
    <p:extLst>
      <p:ext uri="{BB962C8B-B14F-4D97-AF65-F5344CB8AC3E}">
        <p14:creationId xmlns:p14="http://schemas.microsoft.com/office/powerpoint/2010/main" val="36919004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Espace réservé du contenu 5">
            <a:extLst>
              <a:ext uri="{FF2B5EF4-FFF2-40B4-BE49-F238E27FC236}">
                <a16:creationId xmlns:a16="http://schemas.microsoft.com/office/drawing/2014/main" id="{34C387CE-A43D-984E-8DE0-1A3EC67C08C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95647" y="970753"/>
            <a:ext cx="4746045" cy="2290451"/>
          </a:xfrm>
        </p:spPr>
      </p:pic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7BE075A-BD55-6941-9AB2-6679628F03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61A31-9DA1-274B-BE53-325C3B1168D9}" type="slidenum">
              <a:rPr lang="fr-FR" smtClean="0"/>
              <a:t>25</a:t>
            </a:fld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779E5CB4-873C-454A-AFE5-6128E12AFC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5230" y="1241113"/>
            <a:ext cx="4098385" cy="4770432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59DEE2A3-E876-474B-86D2-CF449AC618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95647" y="3612629"/>
            <a:ext cx="4746045" cy="2926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341182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Espace réservé du contenu 5">
            <a:extLst>
              <a:ext uri="{FF2B5EF4-FFF2-40B4-BE49-F238E27FC236}">
                <a16:creationId xmlns:a16="http://schemas.microsoft.com/office/drawing/2014/main" id="{34C387CE-A43D-984E-8DE0-1A3EC67C08C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4606" t="17001"/>
          <a:stretch/>
        </p:blipFill>
        <p:spPr>
          <a:xfrm>
            <a:off x="3912733" y="4210445"/>
            <a:ext cx="4052822" cy="1901034"/>
          </a:xfrm>
        </p:spPr>
      </p:pic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7BE075A-BD55-6941-9AB2-6679628F03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61A31-9DA1-274B-BE53-325C3B1168D9}" type="slidenum">
              <a:rPr lang="fr-FR" smtClean="0"/>
              <a:t>26</a:t>
            </a:fld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779E5CB4-873C-454A-AFE5-6128E12AFC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0600" y="285749"/>
            <a:ext cx="3161420" cy="3679825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59DEE2A3-E876-474B-86D2-CF449AC618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79268" y="4084194"/>
            <a:ext cx="3492752" cy="2153536"/>
          </a:xfrm>
          <a:prstGeom prst="rect">
            <a:avLst/>
          </a:prstGeom>
        </p:spPr>
      </p:pic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CAA759DB-C8F4-2A46-BB23-AD2600B816BC}"/>
              </a:ext>
            </a:extLst>
          </p:cNvPr>
          <p:cNvSpPr txBox="1">
            <a:spLocks/>
          </p:cNvSpPr>
          <p:nvPr/>
        </p:nvSpPr>
        <p:spPr>
          <a:xfrm>
            <a:off x="335280" y="809624"/>
            <a:ext cx="5425440" cy="26193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b="1" dirty="0"/>
              <a:t>Gonarthrose 4 signes cardinaux </a:t>
            </a:r>
            <a:r>
              <a:rPr lang="fr-FR" dirty="0"/>
              <a:t>: </a:t>
            </a:r>
          </a:p>
          <a:p>
            <a:pPr>
              <a:buFontTx/>
              <a:buChar char="-"/>
            </a:pPr>
            <a:r>
              <a:rPr lang="fr-FR" dirty="0"/>
              <a:t>Pincement articulaire localisé </a:t>
            </a:r>
          </a:p>
          <a:p>
            <a:pPr>
              <a:buFontTx/>
              <a:buChar char="-"/>
            </a:pPr>
            <a:r>
              <a:rPr lang="fr-FR" dirty="0"/>
              <a:t>Géodes sous chondrales </a:t>
            </a:r>
          </a:p>
          <a:p>
            <a:pPr>
              <a:buFontTx/>
              <a:buChar char="-"/>
            </a:pPr>
            <a:r>
              <a:rPr lang="fr-FR" dirty="0"/>
              <a:t>Ostéophytes </a:t>
            </a:r>
          </a:p>
          <a:p>
            <a:pPr>
              <a:buFontTx/>
              <a:buChar char="-"/>
            </a:pPr>
            <a:r>
              <a:rPr lang="fr-FR" dirty="0"/>
              <a:t>Condensations sous chondrales </a:t>
            </a:r>
          </a:p>
          <a:p>
            <a:endParaRPr lang="fr-FR" dirty="0"/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5A1555D6-D734-A544-A8E0-929965F1D634}"/>
              </a:ext>
            </a:extLst>
          </p:cNvPr>
          <p:cNvSpPr txBox="1">
            <a:spLocks/>
          </p:cNvSpPr>
          <p:nvPr/>
        </p:nvSpPr>
        <p:spPr>
          <a:xfrm>
            <a:off x="335280" y="3618354"/>
            <a:ext cx="5425440" cy="26193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dirty="0">
                <a:solidFill>
                  <a:srgbClr val="00B0F0"/>
                </a:solidFill>
              </a:rPr>
              <a:t>!! Pas de corrélation radio clinique </a:t>
            </a:r>
          </a:p>
        </p:txBody>
      </p:sp>
    </p:spTree>
    <p:extLst>
      <p:ext uri="{BB962C8B-B14F-4D97-AF65-F5344CB8AC3E}">
        <p14:creationId xmlns:p14="http://schemas.microsoft.com/office/powerpoint/2010/main" val="34349421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F199C76-CEA1-F944-B9A0-11329331CA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Genou et échographie </a:t>
            </a:r>
          </a:p>
        </p:txBody>
      </p:sp>
      <p:pic>
        <p:nvPicPr>
          <p:cNvPr id="6" name="Espace réservé du contenu 5">
            <a:extLst>
              <a:ext uri="{FF2B5EF4-FFF2-40B4-BE49-F238E27FC236}">
                <a16:creationId xmlns:a16="http://schemas.microsoft.com/office/drawing/2014/main" id="{38403E5C-519D-3042-9490-8F5DE36C1E7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5686" t="13623" r="13594" b="9788"/>
          <a:stretch/>
        </p:blipFill>
        <p:spPr>
          <a:xfrm>
            <a:off x="8462010" y="3314064"/>
            <a:ext cx="3371850" cy="2738749"/>
          </a:xfrm>
        </p:spPr>
      </p:pic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32AA1C25-A653-DB4E-8AB9-4809D8ACBF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61A31-9DA1-274B-BE53-325C3B1168D9}" type="slidenum">
              <a:rPr lang="fr-FR" smtClean="0"/>
              <a:t>27</a:t>
            </a:fld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34F89EF-2DE6-CE40-889B-4A115800955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5852" t="14157" r="14716" b="8330"/>
          <a:stretch/>
        </p:blipFill>
        <p:spPr>
          <a:xfrm>
            <a:off x="8296275" y="279083"/>
            <a:ext cx="3371850" cy="2823210"/>
          </a:xfrm>
          <a:prstGeom prst="rect">
            <a:avLst/>
          </a:prstGeom>
        </p:spPr>
      </p:pic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2E05CD04-3239-2542-B467-E1A20FDE7000}"/>
              </a:ext>
            </a:extLst>
          </p:cNvPr>
          <p:cNvSpPr txBox="1">
            <a:spLocks/>
          </p:cNvSpPr>
          <p:nvPr/>
        </p:nvSpPr>
        <p:spPr>
          <a:xfrm>
            <a:off x="838200" y="1690688"/>
            <a:ext cx="45339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Tendinopathie </a:t>
            </a:r>
            <a:r>
              <a:rPr lang="fr-FR" dirty="0" err="1"/>
              <a:t>Quadricipitale</a:t>
            </a:r>
            <a:endParaRPr lang="fr-FR" dirty="0"/>
          </a:p>
          <a:p>
            <a:pPr marL="0" indent="0">
              <a:buNone/>
            </a:pPr>
            <a:r>
              <a:rPr lang="fr-FR" dirty="0"/>
              <a:t> </a:t>
            </a:r>
          </a:p>
          <a:p>
            <a:r>
              <a:rPr lang="fr-FR" dirty="0"/>
              <a:t>Tendinopathie patellaire (</a:t>
            </a:r>
            <a:r>
              <a:rPr lang="fr-FR" dirty="0" err="1"/>
              <a:t>jumper</a:t>
            </a:r>
            <a:r>
              <a:rPr lang="fr-FR" dirty="0"/>
              <a:t> </a:t>
            </a:r>
            <a:r>
              <a:rPr lang="fr-FR" dirty="0" err="1"/>
              <a:t>knee</a:t>
            </a:r>
            <a:r>
              <a:rPr lang="fr-FR" dirty="0"/>
              <a:t>)</a:t>
            </a:r>
          </a:p>
          <a:p>
            <a:pPr marL="0" indent="0">
              <a:buNone/>
            </a:pPr>
            <a:endParaRPr lang="fr-FR" dirty="0"/>
          </a:p>
          <a:p>
            <a:r>
              <a:rPr lang="fr-FR" dirty="0"/>
              <a:t> Syndrome de l’essuie glace</a:t>
            </a:r>
          </a:p>
          <a:p>
            <a:pPr marL="0" indent="0">
              <a:buNone/>
            </a:pPr>
            <a:endParaRPr lang="fr-FR" dirty="0"/>
          </a:p>
          <a:p>
            <a:r>
              <a:rPr lang="fr-FR" dirty="0"/>
              <a:t>Bursite pré patellaire  </a:t>
            </a:r>
          </a:p>
          <a:p>
            <a:pPr marL="0" indent="0">
              <a:buNone/>
            </a:pPr>
            <a:endParaRPr lang="fr-FR" dirty="0"/>
          </a:p>
          <a:p>
            <a:r>
              <a:rPr lang="fr-FR" dirty="0"/>
              <a:t>Kyste para méniscal médial</a:t>
            </a:r>
          </a:p>
          <a:p>
            <a:pPr marL="0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9462203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F199C76-CEA1-F944-B9A0-11329331CA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Genou et échographie 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32AA1C25-A653-DB4E-8AB9-4809D8ACBF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61A31-9DA1-274B-BE53-325C3B1168D9}" type="slidenum">
              <a:rPr lang="fr-FR" smtClean="0"/>
              <a:t>28</a:t>
            </a:fld>
            <a:endParaRPr lang="fr-FR"/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2E05CD04-3239-2542-B467-E1A20FDE7000}"/>
              </a:ext>
            </a:extLst>
          </p:cNvPr>
          <p:cNvSpPr txBox="1">
            <a:spLocks/>
          </p:cNvSpPr>
          <p:nvPr/>
        </p:nvSpPr>
        <p:spPr>
          <a:xfrm>
            <a:off x="838200" y="1690688"/>
            <a:ext cx="45339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Tendinopathie </a:t>
            </a:r>
            <a:r>
              <a:rPr lang="fr-FR" dirty="0" err="1"/>
              <a:t>Quadricipitale</a:t>
            </a:r>
            <a:endParaRPr lang="fr-FR" dirty="0"/>
          </a:p>
          <a:p>
            <a:pPr marL="0" indent="0">
              <a:buNone/>
            </a:pPr>
            <a:r>
              <a:rPr lang="fr-FR" dirty="0"/>
              <a:t> </a:t>
            </a:r>
          </a:p>
          <a:p>
            <a:r>
              <a:rPr lang="fr-FR" dirty="0"/>
              <a:t>Tendinopathie patellaire (</a:t>
            </a:r>
            <a:r>
              <a:rPr lang="fr-FR" dirty="0" err="1"/>
              <a:t>jumper</a:t>
            </a:r>
            <a:r>
              <a:rPr lang="fr-FR" dirty="0"/>
              <a:t> </a:t>
            </a:r>
            <a:r>
              <a:rPr lang="fr-FR" dirty="0" err="1"/>
              <a:t>knee</a:t>
            </a:r>
            <a:r>
              <a:rPr lang="fr-FR" dirty="0"/>
              <a:t>)</a:t>
            </a:r>
          </a:p>
          <a:p>
            <a:pPr marL="0" indent="0">
              <a:buNone/>
            </a:pPr>
            <a:endParaRPr lang="fr-FR" dirty="0"/>
          </a:p>
          <a:p>
            <a:r>
              <a:rPr lang="fr-FR" dirty="0"/>
              <a:t>3 signes cardinaux</a:t>
            </a:r>
          </a:p>
          <a:p>
            <a:pPr lvl="1"/>
            <a:r>
              <a:rPr lang="fr-FR" dirty="0"/>
              <a:t>Étirement</a:t>
            </a:r>
          </a:p>
          <a:p>
            <a:pPr lvl="1"/>
            <a:r>
              <a:rPr lang="fr-FR" dirty="0"/>
              <a:t>Contraction contrariée</a:t>
            </a:r>
          </a:p>
          <a:p>
            <a:pPr lvl="1"/>
            <a:r>
              <a:rPr lang="fr-FR" dirty="0"/>
              <a:t>Palpation </a:t>
            </a:r>
          </a:p>
        </p:txBody>
      </p:sp>
      <p:pic>
        <p:nvPicPr>
          <p:cNvPr id="1026" name="Picture 2" descr="Basket Sport | Online floresdekiskeya.org">
            <a:extLst>
              <a:ext uri="{FF2B5EF4-FFF2-40B4-BE49-F238E27FC236}">
                <a16:creationId xmlns:a16="http://schemas.microsoft.com/office/drawing/2014/main" id="{24919E2D-4CC2-BD4D-A304-8C0A768C60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6800" y="331153"/>
            <a:ext cx="4419600" cy="2357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C66B68E2-E4CD-7842-974C-F48DA90C2A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16800" y="3490373"/>
            <a:ext cx="3841750" cy="1868392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165B0BC6-382B-0E4F-B203-7503F683421B}"/>
              </a:ext>
            </a:extLst>
          </p:cNvPr>
          <p:cNvSpPr txBox="1"/>
          <p:nvPr/>
        </p:nvSpPr>
        <p:spPr>
          <a:xfrm>
            <a:off x="8826500" y="5549780"/>
            <a:ext cx="2667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i="1" dirty="0"/>
              <a:t>Image </a:t>
            </a:r>
            <a:r>
              <a:rPr lang="fr-FR" sz="1400" i="1" dirty="0" err="1"/>
              <a:t>echo</a:t>
            </a:r>
            <a:r>
              <a:rPr lang="fr-FR" sz="1400" i="1" dirty="0"/>
              <a:t> net bordeaux </a:t>
            </a:r>
          </a:p>
        </p:txBody>
      </p:sp>
    </p:spTree>
    <p:extLst>
      <p:ext uri="{BB962C8B-B14F-4D97-AF65-F5344CB8AC3E}">
        <p14:creationId xmlns:p14="http://schemas.microsoft.com/office/powerpoint/2010/main" val="397767935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F199C76-CEA1-F944-B9A0-11329331CA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Genou et échographie 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32AA1C25-A653-DB4E-8AB9-4809D8ACBF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61A31-9DA1-274B-BE53-325C3B1168D9}" type="slidenum">
              <a:rPr lang="fr-FR" smtClean="0"/>
              <a:t>29</a:t>
            </a:fld>
            <a:endParaRPr lang="fr-FR"/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2E05CD04-3239-2542-B467-E1A20FDE7000}"/>
              </a:ext>
            </a:extLst>
          </p:cNvPr>
          <p:cNvSpPr txBox="1">
            <a:spLocks/>
          </p:cNvSpPr>
          <p:nvPr/>
        </p:nvSpPr>
        <p:spPr>
          <a:xfrm>
            <a:off x="838200" y="1690688"/>
            <a:ext cx="45339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Syndrome de l’essuie glace</a:t>
            </a:r>
          </a:p>
          <a:p>
            <a:endParaRPr lang="fr-FR" dirty="0"/>
          </a:p>
          <a:p>
            <a:r>
              <a:rPr lang="fr-FR" dirty="0"/>
              <a:t>Clinique caractéristique </a:t>
            </a:r>
          </a:p>
          <a:p>
            <a:r>
              <a:rPr lang="fr-FR" dirty="0"/>
              <a:t>Vélo / course </a:t>
            </a:r>
          </a:p>
          <a:p>
            <a:r>
              <a:rPr lang="fr-FR" dirty="0"/>
              <a:t> semelle / kiné </a:t>
            </a:r>
          </a:p>
          <a:p>
            <a:endParaRPr lang="fr-FR" dirty="0"/>
          </a:p>
          <a:p>
            <a:r>
              <a:rPr lang="fr-FR" i="1" dirty="0"/>
              <a:t>Infiltration 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89A4DD48-350A-2747-900D-A3CE2EABB2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1" y="2737197"/>
            <a:ext cx="4914900" cy="3619153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CEA1AC26-70F2-E04B-AD3F-1DDF0CA4A0BD}"/>
              </a:ext>
            </a:extLst>
          </p:cNvPr>
          <p:cNvSpPr txBox="1"/>
          <p:nvPr/>
        </p:nvSpPr>
        <p:spPr>
          <a:xfrm>
            <a:off x="8648699" y="6495991"/>
            <a:ext cx="2667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i="1" dirty="0"/>
              <a:t>Image </a:t>
            </a:r>
            <a:r>
              <a:rPr lang="fr-FR" sz="1400" i="1" dirty="0" err="1"/>
              <a:t>echo</a:t>
            </a:r>
            <a:r>
              <a:rPr lang="fr-FR" sz="1400" i="1" dirty="0"/>
              <a:t> net bordeaux </a:t>
            </a:r>
          </a:p>
        </p:txBody>
      </p:sp>
      <p:sp>
        <p:nvSpPr>
          <p:cNvPr id="9" name="AutoShape 2" descr="Jeannie Longo — Wikipédia">
            <a:extLst>
              <a:ext uri="{FF2B5EF4-FFF2-40B4-BE49-F238E27FC236}">
                <a16:creationId xmlns:a16="http://schemas.microsoft.com/office/drawing/2014/main" id="{700FA723-FF3D-3F46-888A-59F4AE9847F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0902C88A-8F03-9440-8FF3-F2BBCC4715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52791" y="208120"/>
            <a:ext cx="1458817" cy="2522538"/>
          </a:xfrm>
          <a:prstGeom prst="rect">
            <a:avLst/>
          </a:prstGeom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id="{A10F7F6F-B2B5-B044-BB34-E26A165280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2" y="227761"/>
            <a:ext cx="2857659" cy="1600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02215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5DD165C-3393-9849-83F9-ED85EDB76D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Rachis lombaire  </a:t>
            </a:r>
            <a:br>
              <a:rPr lang="fr-FR" dirty="0"/>
            </a:br>
            <a:r>
              <a:rPr lang="fr-FR" dirty="0">
                <a:solidFill>
                  <a:srgbClr val="00B0F0"/>
                </a:solidFill>
                <a:sym typeface="Wingdings" pitchFamily="2" charset="2"/>
              </a:rPr>
              <a:t> aucun examen en l’absence de </a:t>
            </a:r>
            <a:r>
              <a:rPr lang="fr-FR" dirty="0" err="1">
                <a:solidFill>
                  <a:srgbClr val="00B0F0"/>
                </a:solidFill>
                <a:sym typeface="Wingdings" pitchFamily="2" charset="2"/>
              </a:rPr>
              <a:t>red</a:t>
            </a:r>
            <a:r>
              <a:rPr lang="fr-FR" dirty="0">
                <a:solidFill>
                  <a:srgbClr val="00B0F0"/>
                </a:solidFill>
                <a:sym typeface="Wingdings" pitchFamily="2" charset="2"/>
              </a:rPr>
              <a:t> flag </a:t>
            </a:r>
            <a:endParaRPr lang="fr-FR" dirty="0">
              <a:solidFill>
                <a:srgbClr val="00B0F0"/>
              </a:solidFill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ADF5E9DF-F92E-C142-AFC6-7528F06ACE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196" y="1767224"/>
            <a:ext cx="11145104" cy="370998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77C6F1A0-CBBD-3444-8A55-DAAE4D7DB349}"/>
              </a:ext>
            </a:extLst>
          </p:cNvPr>
          <p:cNvSpPr/>
          <p:nvPr/>
        </p:nvSpPr>
        <p:spPr>
          <a:xfrm>
            <a:off x="234742" y="6397603"/>
            <a:ext cx="1143381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i="1" dirty="0">
                <a:hlinkClick r:id="rId3"/>
              </a:rPr>
              <a:t>https://www.has-sante.fr/upload/docs/application/pdf/2019-04/reco315_arbre_decisionnel_cd_2019_03_28vd.pdf</a:t>
            </a:r>
            <a:r>
              <a:rPr lang="fr-FR" i="1" dirty="0"/>
              <a:t> 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84D3E36-389F-0648-B45E-6B37C239AF62}"/>
              </a:ext>
            </a:extLst>
          </p:cNvPr>
          <p:cNvSpPr/>
          <p:nvPr/>
        </p:nvSpPr>
        <p:spPr>
          <a:xfrm>
            <a:off x="523448" y="6028271"/>
            <a:ext cx="111451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i="1" dirty="0"/>
              <a:t>Prise en charge du patient présentant une lombalgie commune Arbre décisionnel Mars 2019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B0D449B-3E60-6442-AAF5-347BBF5C8F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61A31-9DA1-274B-BE53-325C3B1168D9}" type="slidenum">
              <a:rPr lang="fr-FR" smtClean="0"/>
              <a:t>3</a:t>
            </a:fld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E6922CB3-3EAB-F54A-B0D2-86CC15E6B5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81310" y="73243"/>
            <a:ext cx="1553210" cy="1006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395677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ED55FC4-B50B-E34C-A30A-14931FF165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Genou et IRM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9D5A4A-39C8-E54A-8CC5-9D619A212B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203950" cy="917575"/>
          </a:xfrm>
        </p:spPr>
        <p:txBody>
          <a:bodyPr/>
          <a:lstStyle/>
          <a:p>
            <a:r>
              <a:rPr lang="fr-FR" dirty="0"/>
              <a:t>Seule « urgence relative » : épisode de blocage </a:t>
            </a:r>
          </a:p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FED7268D-1208-564B-87FE-45B16B6D9D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61A31-9DA1-274B-BE53-325C3B1168D9}" type="slidenum">
              <a:rPr lang="fr-FR" smtClean="0"/>
              <a:t>30</a:t>
            </a:fld>
            <a:endParaRPr lang="fr-FR"/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D3618C5B-B97D-E243-963E-B40AB7EC3545}"/>
              </a:ext>
            </a:extLst>
          </p:cNvPr>
          <p:cNvSpPr txBox="1">
            <a:spLocks/>
          </p:cNvSpPr>
          <p:nvPr/>
        </p:nvSpPr>
        <p:spPr>
          <a:xfrm>
            <a:off x="838200" y="2970212"/>
            <a:ext cx="10515600" cy="9175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dirty="0">
                <a:sym typeface="Wingdings" pitchFamily="2" charset="2"/>
              </a:rPr>
              <a:t> Lésion méniscale instable </a:t>
            </a:r>
            <a:endParaRPr lang="fr-FR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1C8A42EF-7D6E-2F4A-8CAD-2BF1538B49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2150" y="968057"/>
            <a:ext cx="4467860" cy="4467860"/>
          </a:xfrm>
          <a:prstGeom prst="rect">
            <a:avLst/>
          </a:prstGeom>
        </p:spPr>
      </p:pic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8ACF0E20-E256-184D-85D9-8FBE6DC79691}"/>
              </a:ext>
            </a:extLst>
          </p:cNvPr>
          <p:cNvSpPr txBox="1">
            <a:spLocks/>
          </p:cNvSpPr>
          <p:nvPr/>
        </p:nvSpPr>
        <p:spPr>
          <a:xfrm>
            <a:off x="838200" y="4022724"/>
            <a:ext cx="6203950" cy="9175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IRM sans urgence suspicion de rupture du LCA 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2966038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64E76F9-9381-BF43-B5CD-40986B2E2E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>
                <a:solidFill>
                  <a:srgbClr val="00B0F0"/>
                </a:solidFill>
              </a:rPr>
              <a:t>Genou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4E91FC9-D8E3-0E41-9CBD-EF50A6BD98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Non sportif, douleurs chroniques : RADIO</a:t>
            </a:r>
          </a:p>
          <a:p>
            <a:r>
              <a:rPr lang="fr-FR" dirty="0"/>
              <a:t>ECHO : tendinopathie </a:t>
            </a:r>
            <a:r>
              <a:rPr lang="fr-FR" dirty="0" err="1"/>
              <a:t>quadricipitale</a:t>
            </a:r>
            <a:r>
              <a:rPr lang="fr-FR" dirty="0"/>
              <a:t> / patellaire (</a:t>
            </a:r>
            <a:r>
              <a:rPr lang="fr-FR" dirty="0" err="1"/>
              <a:t>jumper</a:t>
            </a:r>
            <a:r>
              <a:rPr lang="fr-FR" dirty="0"/>
              <a:t> </a:t>
            </a:r>
            <a:r>
              <a:rPr lang="fr-FR" dirty="0" err="1"/>
              <a:t>knee</a:t>
            </a:r>
            <a:r>
              <a:rPr lang="fr-FR" dirty="0"/>
              <a:t>), syndrome de l’essuie glace / Kyste para méniscal médial/bursite pré patellaire  </a:t>
            </a:r>
          </a:p>
          <a:p>
            <a:pPr marL="0" indent="0">
              <a:buNone/>
            </a:pPr>
            <a:endParaRPr lang="fr-FR" dirty="0"/>
          </a:p>
          <a:p>
            <a:r>
              <a:rPr lang="fr-FR" dirty="0"/>
              <a:t>Sportif, jeune, flessum : radio + IRM </a:t>
            </a:r>
          </a:p>
          <a:p>
            <a:r>
              <a:rPr lang="fr-FR" dirty="0"/>
              <a:t>Douleurs méniscales : IRM 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2A69E087-842B-744F-9CEC-F78EE69156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61A31-9DA1-274B-BE53-325C3B1168D9}" type="slidenum">
              <a:rPr lang="fr-FR" smtClean="0"/>
              <a:t>31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9954710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5163CEF-DBE1-5F48-844C-EDE8352BFE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Conclusion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F2132A8-88BB-B24E-9FF5-86673F0F58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b="1" dirty="0">
                <a:solidFill>
                  <a:srgbClr val="00B0F0"/>
                </a:solidFill>
              </a:rPr>
              <a:t>Rachis</a:t>
            </a:r>
            <a:r>
              <a:rPr lang="fr-FR" dirty="0"/>
              <a:t> : lombalgie commune aigue : PAS d’imagerie</a:t>
            </a:r>
          </a:p>
          <a:p>
            <a:pPr marL="0" indent="0">
              <a:buNone/>
            </a:pPr>
            <a:endParaRPr lang="fr-FR" dirty="0"/>
          </a:p>
          <a:p>
            <a:r>
              <a:rPr lang="fr-FR" b="1" dirty="0">
                <a:solidFill>
                  <a:srgbClr val="00B0F0"/>
                </a:solidFill>
              </a:rPr>
              <a:t>Epaule</a:t>
            </a:r>
            <a:r>
              <a:rPr lang="fr-FR" dirty="0"/>
              <a:t> : Douleur nocturne sans trauma : capsulite / bursite /résorption de calcification </a:t>
            </a:r>
          </a:p>
          <a:p>
            <a:pPr marL="0" indent="0">
              <a:buNone/>
            </a:pPr>
            <a:endParaRPr lang="fr-FR" dirty="0"/>
          </a:p>
          <a:p>
            <a:r>
              <a:rPr lang="fr-FR" dirty="0"/>
              <a:t> </a:t>
            </a:r>
            <a:r>
              <a:rPr lang="fr-FR" b="1" dirty="0">
                <a:solidFill>
                  <a:srgbClr val="00B0F0"/>
                </a:solidFill>
              </a:rPr>
              <a:t>genou</a:t>
            </a:r>
            <a:r>
              <a:rPr lang="fr-FR" dirty="0"/>
              <a:t> : Écho : tendinopathie </a:t>
            </a:r>
            <a:r>
              <a:rPr lang="fr-FR" dirty="0" err="1"/>
              <a:t>quadricipitale</a:t>
            </a:r>
            <a:r>
              <a:rPr lang="fr-FR" dirty="0"/>
              <a:t> / patellaire (</a:t>
            </a:r>
            <a:r>
              <a:rPr lang="fr-FR" dirty="0" err="1"/>
              <a:t>jumper</a:t>
            </a:r>
            <a:r>
              <a:rPr lang="fr-FR" dirty="0"/>
              <a:t> </a:t>
            </a:r>
            <a:r>
              <a:rPr lang="fr-FR" dirty="0" err="1"/>
              <a:t>knee</a:t>
            </a:r>
            <a:r>
              <a:rPr lang="fr-FR" dirty="0"/>
              <a:t>), syndrome de l’essuie glace / Kyste para méniscal médial </a:t>
            </a:r>
          </a:p>
          <a:p>
            <a:endParaRPr lang="fr-FR" dirty="0"/>
          </a:p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245E346-AFB6-FE47-A99A-B8CC1911CE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61A31-9DA1-274B-BE53-325C3B1168D9}" type="slidenum">
              <a:rPr lang="fr-FR" smtClean="0"/>
              <a:t>32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5900848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CE4E8C8-0D36-1243-89D2-34B9418F10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Merci pour votre attention !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AEE564E-0BAA-CE4D-B9FE-38505B40D7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dirty="0"/>
          </a:p>
          <a:p>
            <a:pPr marL="0" indent="0">
              <a:buNone/>
            </a:pPr>
            <a:r>
              <a:rPr lang="fr-FR" b="1" dirty="0">
                <a:solidFill>
                  <a:srgbClr val="00B0F0"/>
                </a:solidFill>
              </a:rPr>
              <a:t>Questions ? </a:t>
            </a:r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pPr marL="0" indent="0">
              <a:buNone/>
            </a:pPr>
            <a:r>
              <a:rPr lang="fr-FR" dirty="0" err="1"/>
              <a:t>lise.minssen@aphp.fr</a:t>
            </a:r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BA48025B-AA5D-BD4C-906D-6CF17FA25F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61A31-9DA1-274B-BE53-325C3B1168D9}" type="slidenum">
              <a:rPr lang="fr-FR" smtClean="0"/>
              <a:t>33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895277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5DD165C-3393-9849-83F9-ED85EDB76D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Rachis 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5635F4E2-6EB8-414C-ABB5-0E37B136DD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2733" y="268287"/>
            <a:ext cx="7741067" cy="6321425"/>
          </a:xfrm>
          <a:prstGeom prst="rect">
            <a:avLst/>
          </a:prstGeom>
        </p:spPr>
      </p:pic>
      <p:sp>
        <p:nvSpPr>
          <p:cNvPr id="6" name="Bouée 5">
            <a:extLst>
              <a:ext uri="{FF2B5EF4-FFF2-40B4-BE49-F238E27FC236}">
                <a16:creationId xmlns:a16="http://schemas.microsoft.com/office/drawing/2014/main" id="{77B47BBE-8328-D74A-BE29-64AA85E55E20}"/>
              </a:ext>
            </a:extLst>
          </p:cNvPr>
          <p:cNvSpPr/>
          <p:nvPr/>
        </p:nvSpPr>
        <p:spPr>
          <a:xfrm>
            <a:off x="3612733" y="2019300"/>
            <a:ext cx="4959767" cy="901700"/>
          </a:xfrm>
          <a:prstGeom prst="donut">
            <a:avLst>
              <a:gd name="adj" fmla="val 1741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FF0000"/>
              </a:solidFill>
            </a:endParaRP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D9DC40D-551E-5E46-AE16-B74D370E9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61A31-9DA1-274B-BE53-325C3B1168D9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16198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Rectangle 9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05D714CD-75A5-0145-A111-8389D6D780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5062220" cy="1956841"/>
          </a:xfrm>
        </p:spPr>
        <p:txBody>
          <a:bodyPr anchor="b">
            <a:normAutofit/>
          </a:bodyPr>
          <a:lstStyle/>
          <a:p>
            <a:r>
              <a:rPr lang="fr-FR" sz="5400" dirty="0"/>
              <a:t>Rachis lombaire </a:t>
            </a:r>
          </a:p>
        </p:txBody>
      </p:sp>
      <p:sp>
        <p:nvSpPr>
          <p:cNvPr id="19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B40EBD-B3A0-3C46-91A1-2A536EC55C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872899"/>
            <a:ext cx="4243589" cy="3848576"/>
          </a:xfrm>
        </p:spPr>
        <p:txBody>
          <a:bodyPr>
            <a:normAutofit fontScale="92500" lnSpcReduction="20000"/>
          </a:bodyPr>
          <a:lstStyle/>
          <a:p>
            <a:r>
              <a:rPr lang="fr-FR" sz="2400" dirty="0"/>
              <a:t>Drapeaux rouges </a:t>
            </a:r>
          </a:p>
          <a:p>
            <a:pPr lvl="1"/>
            <a:r>
              <a:rPr lang="fr-FR" sz="1800" dirty="0"/>
              <a:t>Douleur de type inflammatoire </a:t>
            </a:r>
          </a:p>
          <a:p>
            <a:pPr lvl="1"/>
            <a:r>
              <a:rPr lang="fr-FR" sz="1800" dirty="0"/>
              <a:t>Déficit moteur, </a:t>
            </a:r>
            <a:r>
              <a:rPr lang="fr-FR" sz="1800" dirty="0" err="1"/>
              <a:t>sd</a:t>
            </a:r>
            <a:r>
              <a:rPr lang="fr-FR" sz="1800" dirty="0"/>
              <a:t> de la queue de cheval, paresthésies pubis / périnée</a:t>
            </a:r>
          </a:p>
          <a:p>
            <a:pPr lvl="1"/>
            <a:r>
              <a:rPr lang="fr-FR" sz="1800" dirty="0"/>
              <a:t>Traumatisme important (chute de hauteur) </a:t>
            </a:r>
          </a:p>
          <a:p>
            <a:pPr lvl="1"/>
            <a:r>
              <a:rPr lang="fr-FR" sz="1800" dirty="0"/>
              <a:t>Perte de poids inexpliquée </a:t>
            </a:r>
          </a:p>
          <a:p>
            <a:pPr lvl="1"/>
            <a:r>
              <a:rPr lang="fr-FR" sz="1800" dirty="0"/>
              <a:t>ATCD de cancer</a:t>
            </a:r>
          </a:p>
          <a:p>
            <a:pPr lvl="1"/>
            <a:r>
              <a:rPr lang="fr-FR" sz="1800" dirty="0"/>
              <a:t>Usage de drogue IV ou </a:t>
            </a:r>
            <a:r>
              <a:rPr lang="fr-FR" sz="1800" dirty="0" err="1"/>
              <a:t>corticoides</a:t>
            </a:r>
            <a:r>
              <a:rPr lang="fr-FR" sz="1800" dirty="0"/>
              <a:t> </a:t>
            </a:r>
          </a:p>
          <a:p>
            <a:pPr lvl="1"/>
            <a:r>
              <a:rPr lang="fr-FR" sz="1800" dirty="0"/>
              <a:t>Déformation structurale importante de la colonne </a:t>
            </a:r>
          </a:p>
          <a:p>
            <a:pPr lvl="1"/>
            <a:r>
              <a:rPr lang="fr-FR" sz="1800" dirty="0"/>
              <a:t>Douleurs thoraciques Rachialgies dorsales </a:t>
            </a:r>
          </a:p>
          <a:p>
            <a:pPr lvl="1"/>
            <a:r>
              <a:rPr lang="fr-FR" sz="1800" dirty="0"/>
              <a:t>Age &lt; 20 ans ou &gt; 55 ans </a:t>
            </a:r>
          </a:p>
          <a:p>
            <a:pPr lvl="1"/>
            <a:r>
              <a:rPr lang="fr-FR" sz="1800" dirty="0"/>
              <a:t>Fièvre </a:t>
            </a:r>
          </a:p>
          <a:p>
            <a:pPr lvl="1"/>
            <a:r>
              <a:rPr lang="fr-FR" sz="1800" dirty="0"/>
              <a:t>AEG </a:t>
            </a:r>
          </a:p>
        </p:txBody>
      </p:sp>
      <p:pic>
        <p:nvPicPr>
          <p:cNvPr id="5" name="Image 4" descr="Une image contenant plage, parapluie, rive, sableux&#10;&#10;Description générée automatiquement">
            <a:extLst>
              <a:ext uri="{FF2B5EF4-FFF2-40B4-BE49-F238E27FC236}">
                <a16:creationId xmlns:a16="http://schemas.microsoft.com/office/drawing/2014/main" id="{28502951-BE8E-E14D-94CC-8B76755AE42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095" r="22959" b="1"/>
          <a:stretch/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83B0970-ABE1-7D4B-A930-B9AFD4A37C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439400" y="6356350"/>
            <a:ext cx="9144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EDF61A31-9DA1-274B-BE53-325C3B1168D9}" type="slidenum">
              <a:rPr lang="fr-FR">
                <a:solidFill>
                  <a:srgbClr val="FFFFFF"/>
                </a:solidFill>
              </a:rPr>
              <a:pPr>
                <a:spcAft>
                  <a:spcPts val="600"/>
                </a:spcAft>
              </a:pPr>
              <a:t>5</a:t>
            </a:fld>
            <a:endParaRPr lang="fr-FR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99238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5CDA251-A353-FF4C-8E00-CA0CF40224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Cas n°1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1DDEAB2-B100-8941-BC1F-55AC983377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3860" y="1656239"/>
            <a:ext cx="4230370" cy="1658461"/>
          </a:xfrm>
        </p:spPr>
        <p:txBody>
          <a:bodyPr>
            <a:normAutofit fontScale="92500" lnSpcReduction="10000"/>
          </a:bodyPr>
          <a:lstStyle/>
          <a:p>
            <a:r>
              <a:rPr lang="fr-FR" dirty="0">
                <a:solidFill>
                  <a:schemeClr val="tx1">
                    <a:lumMod val="65000"/>
                  </a:schemeClr>
                </a:solidFill>
              </a:rPr>
              <a:t>Homme 40 ans </a:t>
            </a:r>
          </a:p>
          <a:p>
            <a:r>
              <a:rPr lang="fr-FR" dirty="0">
                <a:solidFill>
                  <a:schemeClr val="tx1">
                    <a:lumMod val="65000"/>
                  </a:schemeClr>
                </a:solidFill>
              </a:rPr>
              <a:t>Lombo cruralgie droite depuis 3 semaines</a:t>
            </a:r>
          </a:p>
          <a:p>
            <a:pPr marL="0" indent="0">
              <a:buNone/>
            </a:pPr>
            <a:r>
              <a:rPr lang="fr-FR" dirty="0"/>
              <a:t> </a:t>
            </a:r>
            <a:r>
              <a:rPr lang="fr-FR" dirty="0">
                <a:solidFill>
                  <a:srgbClr val="00B0F0"/>
                </a:solidFill>
                <a:sym typeface="Wingdings" pitchFamily="2" charset="2"/>
              </a:rPr>
              <a:t> diagnostic ? </a:t>
            </a:r>
            <a:endParaRPr lang="fr-FR" dirty="0">
              <a:solidFill>
                <a:srgbClr val="00B0F0"/>
              </a:solidFill>
            </a:endParaRPr>
          </a:p>
          <a:p>
            <a:endParaRPr lang="fr-FR" dirty="0"/>
          </a:p>
          <a:p>
            <a:pPr marL="0" indent="0">
              <a:buNone/>
            </a:pPr>
            <a:endParaRPr lang="fr-FR" dirty="0">
              <a:sym typeface="Wingdings" pitchFamily="2" charset="2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531439EE-211E-9440-98C0-FAD0BBFC67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68570" y="1690688"/>
            <a:ext cx="3251200" cy="3251200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17A5A1F2-B596-E842-9B59-238C1AB263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36940" y="1690688"/>
            <a:ext cx="3251200" cy="3251200"/>
          </a:xfrm>
          <a:prstGeom prst="rect">
            <a:avLst/>
          </a:prstGeom>
        </p:spPr>
      </p:pic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4BD47C3-40B8-7042-B9C1-451AB2179D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61A31-9DA1-274B-BE53-325C3B1168D9}" type="slidenum">
              <a:rPr lang="fr-FR" smtClean="0"/>
              <a:t>6</a:t>
            </a:fld>
            <a:endParaRPr lang="fr-FR"/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0DDFE50D-4F6A-EA42-834D-C2B3D213EF91}"/>
              </a:ext>
            </a:extLst>
          </p:cNvPr>
          <p:cNvSpPr txBox="1">
            <a:spLocks/>
          </p:cNvSpPr>
          <p:nvPr/>
        </p:nvSpPr>
        <p:spPr>
          <a:xfrm>
            <a:off x="306705" y="3360739"/>
            <a:ext cx="4230370" cy="3178173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/>
              <a:t> </a:t>
            </a:r>
          </a:p>
          <a:p>
            <a:r>
              <a:rPr lang="fr-FR" dirty="0"/>
              <a:t>CR : « discopathies mécaniques dégénératives étagées avec hernie discale L3-L4 </a:t>
            </a:r>
            <a:r>
              <a:rPr lang="fr-FR" dirty="0" err="1"/>
              <a:t>foraminale</a:t>
            </a:r>
            <a:r>
              <a:rPr lang="fr-FR" dirty="0"/>
              <a:t> droite conflictuelle avec la racine L3 droite et hernie discale L5-S1 postérolatérale gauche </a:t>
            </a:r>
            <a:r>
              <a:rPr lang="fr-FR" dirty="0" err="1"/>
              <a:t>conflictueelle</a:t>
            </a:r>
            <a:r>
              <a:rPr lang="fr-FR" dirty="0"/>
              <a:t> avec la racine S1 gauche  »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00B0F0"/>
                </a:solidFill>
                <a:sym typeface="Wingdings" pitchFamily="2" charset="2"/>
              </a:rPr>
              <a:t> qu’expliquer au patient ? </a:t>
            </a:r>
            <a:r>
              <a:rPr lang="fr-FR" dirty="0">
                <a:solidFill>
                  <a:srgbClr val="00B0F0"/>
                </a:solidFill>
              </a:rPr>
              <a:t> </a:t>
            </a:r>
          </a:p>
          <a:p>
            <a:endParaRPr lang="fr-FR" dirty="0"/>
          </a:p>
          <a:p>
            <a:pPr marL="0" indent="0">
              <a:buFont typeface="Arial" panose="020B0604020202020204" pitchFamily="34" charset="0"/>
              <a:buNone/>
            </a:pPr>
            <a:endParaRPr lang="fr-FR" dirty="0">
              <a:sym typeface="Wingdings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2201490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5CDA251-A353-FF4C-8E00-CA0CF40224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Cas n°1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AA2830A6-DCC1-B440-B875-7FD70D312FD5}"/>
              </a:ext>
            </a:extLst>
          </p:cNvPr>
          <p:cNvSpPr txBox="1">
            <a:spLocks/>
          </p:cNvSpPr>
          <p:nvPr/>
        </p:nvSpPr>
        <p:spPr>
          <a:xfrm>
            <a:off x="6240780" y="2995772"/>
            <a:ext cx="6164580" cy="1325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b="1" dirty="0">
                <a:solidFill>
                  <a:srgbClr val="00B0F0"/>
                </a:solidFill>
              </a:rPr>
              <a:t>DEDRAMATISER</a:t>
            </a:r>
            <a:r>
              <a:rPr lang="fr-FR" dirty="0">
                <a:solidFill>
                  <a:srgbClr val="00B0F0"/>
                </a:solidFill>
              </a:rPr>
              <a:t> !</a:t>
            </a:r>
          </a:p>
          <a:p>
            <a:pPr marL="0" indent="0">
              <a:buNone/>
            </a:pPr>
            <a:r>
              <a:rPr lang="fr-FR" b="1" dirty="0">
                <a:solidFill>
                  <a:srgbClr val="00B0F0"/>
                </a:solidFill>
              </a:rPr>
              <a:t>Expliquer discordance radio clinique  </a:t>
            </a:r>
          </a:p>
          <a:p>
            <a:endParaRPr lang="fr-FR" dirty="0"/>
          </a:p>
          <a:p>
            <a:pPr marL="0" indent="0">
              <a:buFont typeface="Arial" panose="020B0604020202020204" pitchFamily="34" charset="0"/>
              <a:buNone/>
            </a:pPr>
            <a:endParaRPr lang="fr-FR" dirty="0">
              <a:sym typeface="Wingdings" pitchFamily="2" charset="2"/>
            </a:endParaRP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D443950-F6ED-0D4D-8B7C-C5380C6D2A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61A31-9DA1-274B-BE53-325C3B1168D9}" type="slidenum">
              <a:rPr lang="fr-FR" smtClean="0"/>
              <a:t>7</a:t>
            </a:fld>
            <a:endParaRPr lang="fr-FR"/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6C2379BA-26AB-0F4C-A1C1-66F800D010E7}"/>
              </a:ext>
            </a:extLst>
          </p:cNvPr>
          <p:cNvSpPr txBox="1">
            <a:spLocks/>
          </p:cNvSpPr>
          <p:nvPr/>
        </p:nvSpPr>
        <p:spPr>
          <a:xfrm>
            <a:off x="403860" y="1656239"/>
            <a:ext cx="4230370" cy="506523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>
                <a:solidFill>
                  <a:schemeClr val="tx1">
                    <a:lumMod val="65000"/>
                  </a:schemeClr>
                </a:solidFill>
              </a:rPr>
              <a:t>Homme 40 ans </a:t>
            </a:r>
          </a:p>
          <a:p>
            <a:r>
              <a:rPr lang="fr-FR" dirty="0">
                <a:solidFill>
                  <a:schemeClr val="tx1">
                    <a:lumMod val="65000"/>
                  </a:schemeClr>
                </a:solidFill>
              </a:rPr>
              <a:t>Lombo cruralgie droite depuis 3 semaines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fr-FR" dirty="0"/>
              <a:t> </a:t>
            </a:r>
          </a:p>
          <a:p>
            <a:r>
              <a:rPr lang="fr-FR" dirty="0"/>
              <a:t>CR : « discopathies mécaniques dégénératives étagées avec hernie discale L3-L4 </a:t>
            </a:r>
            <a:r>
              <a:rPr lang="fr-FR" dirty="0" err="1"/>
              <a:t>foraminale</a:t>
            </a:r>
            <a:r>
              <a:rPr lang="fr-FR" dirty="0"/>
              <a:t> droite conflictuelle avec la racine L3 droite et hernie discale L5-S1 postérolatérale gauche </a:t>
            </a:r>
            <a:r>
              <a:rPr lang="fr-FR" dirty="0" err="1"/>
              <a:t>conflictueelle</a:t>
            </a:r>
            <a:r>
              <a:rPr lang="fr-FR" dirty="0"/>
              <a:t> avec la racine S1 gauche  »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00B0F0"/>
                </a:solidFill>
                <a:sym typeface="Wingdings" pitchFamily="2" charset="2"/>
              </a:rPr>
              <a:t> qu’expliquer au patient ? </a:t>
            </a:r>
            <a:r>
              <a:rPr lang="fr-FR" dirty="0">
                <a:solidFill>
                  <a:srgbClr val="00B0F0"/>
                </a:solidFill>
              </a:rPr>
              <a:t> </a:t>
            </a:r>
          </a:p>
          <a:p>
            <a:endParaRPr lang="fr-FR" dirty="0"/>
          </a:p>
          <a:p>
            <a:pPr marL="0" indent="0">
              <a:buFont typeface="Arial" panose="020B0604020202020204" pitchFamily="34" charset="0"/>
              <a:buNone/>
            </a:pPr>
            <a:endParaRPr lang="fr-FR" dirty="0">
              <a:sym typeface="Wingdings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42550902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85A0BBA-A36C-E742-BB4F-460FE46FC1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9610" y="741044"/>
            <a:ext cx="5257800" cy="1325563"/>
          </a:xfrm>
        </p:spPr>
        <p:txBody>
          <a:bodyPr/>
          <a:lstStyle/>
          <a:p>
            <a:r>
              <a:rPr lang="fr-FR" dirty="0"/>
              <a:t>En cas de chronicité </a:t>
            </a:r>
            <a:br>
              <a:rPr lang="fr-FR" dirty="0"/>
            </a:br>
            <a:r>
              <a:rPr lang="fr-FR" dirty="0"/>
              <a:t>…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1AF5C4E4-791F-224E-9CBA-BF7A146EE0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4592" y="0"/>
            <a:ext cx="5230678" cy="6858000"/>
          </a:xfrm>
          <a:prstGeom prst="rect">
            <a:avLst/>
          </a:prstGeom>
        </p:spPr>
      </p:pic>
      <p:sp>
        <p:nvSpPr>
          <p:cNvPr id="5" name="Bouée 4">
            <a:extLst>
              <a:ext uri="{FF2B5EF4-FFF2-40B4-BE49-F238E27FC236}">
                <a16:creationId xmlns:a16="http://schemas.microsoft.com/office/drawing/2014/main" id="{3CFEE2FA-B8D9-9647-AE77-9001A4C10196}"/>
              </a:ext>
            </a:extLst>
          </p:cNvPr>
          <p:cNvSpPr/>
          <p:nvPr/>
        </p:nvSpPr>
        <p:spPr>
          <a:xfrm>
            <a:off x="9355231" y="365124"/>
            <a:ext cx="1968500" cy="1325563"/>
          </a:xfrm>
          <a:prstGeom prst="donut">
            <a:avLst>
              <a:gd name="adj" fmla="val 1741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FF0000"/>
              </a:solidFill>
            </a:endParaRPr>
          </a:p>
        </p:txBody>
      </p:sp>
      <p:sp>
        <p:nvSpPr>
          <p:cNvPr id="6" name="Bouée 5">
            <a:extLst>
              <a:ext uri="{FF2B5EF4-FFF2-40B4-BE49-F238E27FC236}">
                <a16:creationId xmlns:a16="http://schemas.microsoft.com/office/drawing/2014/main" id="{EF053221-E8E1-224D-AF4A-8153B43034AB}"/>
              </a:ext>
            </a:extLst>
          </p:cNvPr>
          <p:cNvSpPr/>
          <p:nvPr/>
        </p:nvSpPr>
        <p:spPr>
          <a:xfrm>
            <a:off x="6244591" y="3338513"/>
            <a:ext cx="2615339" cy="1081088"/>
          </a:xfrm>
          <a:prstGeom prst="donut">
            <a:avLst>
              <a:gd name="adj" fmla="val 1741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FF0000"/>
              </a:solidFill>
            </a:endParaRP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C49748A9-28B2-E346-B4C1-5C2F38BCB7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048401" y="5991225"/>
            <a:ext cx="2743200" cy="365125"/>
          </a:xfrm>
        </p:spPr>
        <p:txBody>
          <a:bodyPr/>
          <a:lstStyle/>
          <a:p>
            <a:fld id="{EDF61A31-9DA1-274B-BE53-325C3B1168D9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246207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5CB593EA-2F98-479F-B4C4-F366571FA6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Espace réservé du contenu 4" descr="Une image contenant texte, sombre&#10;&#10;Description générée automatiquement">
            <a:extLst>
              <a:ext uri="{FF2B5EF4-FFF2-40B4-BE49-F238E27FC236}">
                <a16:creationId xmlns:a16="http://schemas.microsoft.com/office/drawing/2014/main" id="{013CDFE8-094C-654D-A8EC-4B3AF0F23F9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202" r="-2" b="-2"/>
          <a:stretch/>
        </p:blipFill>
        <p:spPr>
          <a:xfrm>
            <a:off x="20" y="10"/>
            <a:ext cx="2970445" cy="3383269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C7D65CA7-9F58-5048-80D6-A2D5E5BDE63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202" r="-2" b="-2"/>
          <a:stretch/>
        </p:blipFill>
        <p:spPr>
          <a:xfrm>
            <a:off x="3072956" y="10"/>
            <a:ext cx="2970465" cy="3383268"/>
          </a:xfrm>
          <a:prstGeom prst="rect">
            <a:avLst/>
          </a:prstGeom>
        </p:spPr>
      </p:pic>
      <p:pic>
        <p:nvPicPr>
          <p:cNvPr id="9" name="Image 8" descr="Une image contenant texte&#10;&#10;Description générée automatiquement">
            <a:extLst>
              <a:ext uri="{FF2B5EF4-FFF2-40B4-BE49-F238E27FC236}">
                <a16:creationId xmlns:a16="http://schemas.microsoft.com/office/drawing/2014/main" id="{7B7721B0-4762-C34A-A4A8-C3581A704EA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8012" r="4149" b="-2"/>
          <a:stretch/>
        </p:blipFill>
        <p:spPr>
          <a:xfrm>
            <a:off x="6145909" y="10"/>
            <a:ext cx="2971800" cy="3383268"/>
          </a:xfrm>
          <a:prstGeom prst="rect">
            <a:avLst/>
          </a:prstGeom>
        </p:spPr>
      </p:pic>
      <p:pic>
        <p:nvPicPr>
          <p:cNvPr id="11" name="Image 10" descr="Une image contenant texte, pierre&#10;&#10;Description générée automatiquement">
            <a:extLst>
              <a:ext uri="{FF2B5EF4-FFF2-40B4-BE49-F238E27FC236}">
                <a16:creationId xmlns:a16="http://schemas.microsoft.com/office/drawing/2014/main" id="{DC7A49B4-2312-314B-B72A-2D194FFD3FF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2162" r="-2" b="-2"/>
          <a:stretch/>
        </p:blipFill>
        <p:spPr>
          <a:xfrm>
            <a:off x="9220200" y="10"/>
            <a:ext cx="2971800" cy="3383268"/>
          </a:xfrm>
          <a:prstGeom prst="rect">
            <a:avLst/>
          </a:prstGeom>
        </p:spPr>
      </p:pic>
      <p:pic>
        <p:nvPicPr>
          <p:cNvPr id="13" name="Image 12" descr="Une image contenant texte&#10;&#10;Description générée automatiquement">
            <a:extLst>
              <a:ext uri="{FF2B5EF4-FFF2-40B4-BE49-F238E27FC236}">
                <a16:creationId xmlns:a16="http://schemas.microsoft.com/office/drawing/2014/main" id="{771034B7-A16F-E94F-8C06-D3AA4C4462B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33997" r="-1" b="10029"/>
          <a:stretch/>
        </p:blipFill>
        <p:spPr>
          <a:xfrm>
            <a:off x="-1018" y="3474720"/>
            <a:ext cx="6044438" cy="3383280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39BEB6D0-9E4E-4221-93D1-74ABECEE9E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45910" y="3474720"/>
            <a:ext cx="6046090" cy="3383281"/>
          </a:xfrm>
          <a:prstGeom prst="rect">
            <a:avLst/>
          </a:prstGeom>
          <a:solidFill>
            <a:srgbClr val="8D4C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38874C44-D679-CD4A-B96B-2358EB2E44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1653" y="3799272"/>
            <a:ext cx="5193748" cy="637124"/>
          </a:xfrm>
        </p:spPr>
        <p:txBody>
          <a:bodyPr>
            <a:normAutofit/>
          </a:bodyPr>
          <a:lstStyle/>
          <a:p>
            <a:r>
              <a:rPr lang="fr-FR" sz="3200" b="1" dirty="0">
                <a:solidFill>
                  <a:srgbClr val="FFFFFF"/>
                </a:solidFill>
              </a:rPr>
              <a:t>IRM lombaire </a:t>
            </a:r>
          </a:p>
        </p:txBody>
      </p:sp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BAFCA101-BF93-1FB0-BF52-ABF87B5806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9648" y="4510585"/>
            <a:ext cx="5366610" cy="175873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dirty="0">
                <a:solidFill>
                  <a:srgbClr val="FFFFFF"/>
                </a:solidFill>
              </a:rPr>
              <a:t>Sans injection </a:t>
            </a:r>
            <a:r>
              <a:rPr lang="en-US" sz="1800" dirty="0" err="1">
                <a:solidFill>
                  <a:srgbClr val="FFFFFF"/>
                </a:solidFill>
              </a:rPr>
              <a:t>en</a:t>
            </a:r>
            <a:r>
              <a:rPr lang="en-US" sz="1800" dirty="0">
                <a:solidFill>
                  <a:srgbClr val="FFFFFF"/>
                </a:solidFill>
              </a:rPr>
              <a:t> routine  </a:t>
            </a:r>
          </a:p>
        </p:txBody>
      </p:sp>
      <p:sp>
        <p:nvSpPr>
          <p:cNvPr id="14" name="Espace réservé du numéro de diapositive 13">
            <a:extLst>
              <a:ext uri="{FF2B5EF4-FFF2-40B4-BE49-F238E27FC236}">
                <a16:creationId xmlns:a16="http://schemas.microsoft.com/office/drawing/2014/main" id="{DCA2656C-616E-D745-8847-00C45FD5E6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40788" y="6312958"/>
            <a:ext cx="613012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EDF61A31-9DA1-274B-BE53-325C3B1168D9}" type="slidenum">
              <a:rPr lang="fr-FR">
                <a:solidFill>
                  <a:srgbClr val="FFFFFF"/>
                </a:solidFill>
              </a:rPr>
              <a:pPr>
                <a:spcAft>
                  <a:spcPts val="600"/>
                </a:spcAft>
              </a:pPr>
              <a:t>9</a:t>
            </a:fld>
            <a:endParaRPr lang="fr-FR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221133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F46216B-77A9-411A-B9D3-5023FCB70208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24571</TotalTime>
  <Words>798</Words>
  <Application>Microsoft Macintosh PowerPoint</Application>
  <PresentationFormat>Grand écran</PresentationFormat>
  <Paragraphs>210</Paragraphs>
  <Slides>33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33</vt:i4>
      </vt:variant>
    </vt:vector>
  </HeadingPairs>
  <TitlesOfParts>
    <vt:vector size="38" baseType="lpstr">
      <vt:lpstr>Arial</vt:lpstr>
      <vt:lpstr>Calibri</vt:lpstr>
      <vt:lpstr>Calibri Light</vt:lpstr>
      <vt:lpstr>Wingdings</vt:lpstr>
      <vt:lpstr>Thème Office</vt:lpstr>
      <vt:lpstr>Examens d’imagerie en ostéo articulaire </vt:lpstr>
      <vt:lpstr>Cas n°1</vt:lpstr>
      <vt:lpstr>Rachis lombaire    aucun examen en l’absence de red flag </vt:lpstr>
      <vt:lpstr>Rachis </vt:lpstr>
      <vt:lpstr>Rachis lombaire </vt:lpstr>
      <vt:lpstr>Cas n°1</vt:lpstr>
      <vt:lpstr>Cas n°1</vt:lpstr>
      <vt:lpstr>En cas de chronicité  …</vt:lpstr>
      <vt:lpstr>IRM lombaire </vt:lpstr>
      <vt:lpstr>Rachis lombaire</vt:lpstr>
      <vt:lpstr>Cas n°2</vt:lpstr>
      <vt:lpstr>Cas n°2</vt:lpstr>
      <vt:lpstr>Cas n°2</vt:lpstr>
      <vt:lpstr>Cas n°2</vt:lpstr>
      <vt:lpstr>Cas n°2</vt:lpstr>
      <vt:lpstr>Présentation PowerPoint</vt:lpstr>
      <vt:lpstr>Présentation PowerPoint</vt:lpstr>
      <vt:lpstr>Femme 50 ans, diabétique, limitation modérée rotation externe  diagnostic ? </vt:lpstr>
      <vt:lpstr>Capsulite rétractile </vt:lpstr>
      <vt:lpstr>Radiographie des épaules </vt:lpstr>
      <vt:lpstr>Épaule </vt:lpstr>
      <vt:lpstr>Cas 3 </vt:lpstr>
      <vt:lpstr>Présentation PowerPoint</vt:lpstr>
      <vt:lpstr>Radiographies de genoux </vt:lpstr>
      <vt:lpstr>Présentation PowerPoint</vt:lpstr>
      <vt:lpstr>Présentation PowerPoint</vt:lpstr>
      <vt:lpstr>Genou et échographie </vt:lpstr>
      <vt:lpstr>Genou et échographie </vt:lpstr>
      <vt:lpstr>Genou et échographie </vt:lpstr>
      <vt:lpstr>Genou et IRM </vt:lpstr>
      <vt:lpstr>Genou</vt:lpstr>
      <vt:lpstr>Conclusion </vt:lpstr>
      <vt:lpstr>Merci pour votre attention !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Prescription des examens d’imagerie </dc:title>
  <dc:creator>Lise MINSSEN</dc:creator>
  <cp:lastModifiedBy>Lise MINSSEN</cp:lastModifiedBy>
  <cp:revision>38</cp:revision>
  <dcterms:created xsi:type="dcterms:W3CDTF">2022-04-10T14:54:06Z</dcterms:created>
  <dcterms:modified xsi:type="dcterms:W3CDTF">2022-04-27T16:25:11Z</dcterms:modified>
</cp:coreProperties>
</file>