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2" r:id="rId4"/>
    <p:sldId id="273" r:id="rId5"/>
    <p:sldId id="274" r:id="rId6"/>
    <p:sldId id="258" r:id="rId7"/>
    <p:sldId id="257" r:id="rId8"/>
    <p:sldId id="262" r:id="rId9"/>
    <p:sldId id="260" r:id="rId10"/>
    <p:sldId id="269" r:id="rId11"/>
    <p:sldId id="276" r:id="rId12"/>
    <p:sldId id="263" r:id="rId13"/>
    <p:sldId id="259" r:id="rId14"/>
    <p:sldId id="270" r:id="rId15"/>
    <p:sldId id="265" r:id="rId16"/>
    <p:sldId id="271" r:id="rId17"/>
    <p:sldId id="267" r:id="rId1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5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27B8E-205F-4378-92E2-CF3A5FEB73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D7EE-2FD1-4E3F-A252-97DA370E48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2092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27B8E-205F-4378-92E2-CF3A5FEB73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D7EE-2FD1-4E3F-A252-97DA370E48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8854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27B8E-205F-4378-92E2-CF3A5FEB73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D7EE-2FD1-4E3F-A252-97DA370E48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3215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27B8E-205F-4378-92E2-CF3A5FEB73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D7EE-2FD1-4E3F-A252-97DA370E48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7253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27B8E-205F-4378-92E2-CF3A5FEB73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D7EE-2FD1-4E3F-A252-97DA370E48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857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27B8E-205F-4378-92E2-CF3A5FEB73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D7EE-2FD1-4E3F-A252-97DA370E48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9149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27B8E-205F-4378-92E2-CF3A5FEB73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D7EE-2FD1-4E3F-A252-97DA370E48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7833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27B8E-205F-4378-92E2-CF3A5FEB73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D7EE-2FD1-4E3F-A252-97DA370E48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597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27B8E-205F-4378-92E2-CF3A5FEB73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D7EE-2FD1-4E3F-A252-97DA370E48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703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27B8E-205F-4378-92E2-CF3A5FEB73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D7EE-2FD1-4E3F-A252-97DA370E48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3313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27B8E-205F-4378-92E2-CF3A5FEB73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D7EE-2FD1-4E3F-A252-97DA370E48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0862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27B8E-205F-4378-92E2-CF3A5FEB73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2D7EE-2FD1-4E3F-A252-97DA370E48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5311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latin typeface="Garamond" panose="02020404030301010803" pitchFamily="18" charset="0"/>
              </a:rPr>
              <a:t>Bien prescrire</a:t>
            </a:r>
            <a:br>
              <a:rPr lang="fr-FR" dirty="0">
                <a:latin typeface="Garamond" panose="02020404030301010803" pitchFamily="18" charset="0"/>
              </a:rPr>
            </a:br>
            <a:r>
              <a:rPr lang="fr-FR" dirty="0">
                <a:latin typeface="Garamond" panose="02020404030301010803" pitchFamily="18" charset="0"/>
              </a:rPr>
              <a:t>l’imagerie en cas de suspicion d’embolie pulmonaire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5136772"/>
            <a:ext cx="9144000" cy="981635"/>
          </a:xfrm>
        </p:spPr>
        <p:txBody>
          <a:bodyPr/>
          <a:lstStyle/>
          <a:p>
            <a:r>
              <a:rPr lang="fr-FR" dirty="0">
                <a:latin typeface="Garamond" panose="02020404030301010803" pitchFamily="18" charset="0"/>
              </a:rPr>
              <a:t>Laurence Monnier-Cholley</a:t>
            </a:r>
          </a:p>
          <a:p>
            <a:r>
              <a:rPr lang="fr-FR" dirty="0">
                <a:latin typeface="Garamond" panose="02020404030301010803" pitchFamily="18" charset="0"/>
              </a:rPr>
              <a:t>Radiologie – Hôpital Saint-Antoine</a:t>
            </a:r>
          </a:p>
        </p:txBody>
      </p:sp>
    </p:spTree>
    <p:extLst>
      <p:ext uri="{BB962C8B-B14F-4D97-AF65-F5344CB8AC3E}">
        <p14:creationId xmlns:p14="http://schemas.microsoft.com/office/powerpoint/2010/main" val="39422011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latin typeface="Garamond" panose="02020404030301010803" pitchFamily="18" charset="0"/>
              </a:rPr>
              <a:t>Pas de D-Dimères : PERC</a:t>
            </a:r>
            <a:br>
              <a:rPr lang="fr-FR" dirty="0">
                <a:latin typeface="Garamond" panose="02020404030301010803" pitchFamily="18" charset="0"/>
              </a:rPr>
            </a:br>
            <a:r>
              <a:rPr lang="fr-FR" dirty="0" err="1">
                <a:latin typeface="Garamond" panose="02020404030301010803" pitchFamily="18" charset="0"/>
              </a:rPr>
              <a:t>Pulmonary</a:t>
            </a:r>
            <a:r>
              <a:rPr lang="fr-FR" dirty="0">
                <a:latin typeface="Garamond" panose="02020404030301010803" pitchFamily="18" charset="0"/>
              </a:rPr>
              <a:t> </a:t>
            </a:r>
            <a:r>
              <a:rPr lang="fr-FR" dirty="0" err="1">
                <a:latin typeface="Garamond" panose="02020404030301010803" pitchFamily="18" charset="0"/>
              </a:rPr>
              <a:t>Embolism</a:t>
            </a:r>
            <a:r>
              <a:rPr lang="fr-FR" dirty="0">
                <a:latin typeface="Garamond" panose="02020404030301010803" pitchFamily="18" charset="0"/>
              </a:rPr>
              <a:t> Rule-out </a:t>
            </a:r>
            <a:r>
              <a:rPr lang="fr-FR" dirty="0" err="1">
                <a:latin typeface="Garamond" panose="02020404030301010803" pitchFamily="18" charset="0"/>
              </a:rPr>
              <a:t>Criteria</a:t>
            </a:r>
            <a:endParaRPr lang="fr-FR" dirty="0">
              <a:latin typeface="Garamond" panose="02020404030301010803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DF4F3EA-EFFF-4C0E-9975-0822CC6231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49" t="40179" r="52188" b="10537"/>
          <a:stretch/>
        </p:blipFill>
        <p:spPr>
          <a:xfrm>
            <a:off x="469900" y="1959950"/>
            <a:ext cx="4610100" cy="404715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1AABF31-B562-4405-8DC4-60D13262890A}"/>
              </a:ext>
            </a:extLst>
          </p:cNvPr>
          <p:cNvSpPr txBox="1"/>
          <p:nvPr/>
        </p:nvSpPr>
        <p:spPr>
          <a:xfrm>
            <a:off x="7097484" y="5562600"/>
            <a:ext cx="43979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Garamond" panose="02020404030301010803" pitchFamily="18" charset="0"/>
              </a:rPr>
              <a:t>Patient à faible probabilité d’EP</a:t>
            </a:r>
          </a:p>
          <a:p>
            <a:r>
              <a:rPr lang="fr-FR" dirty="0">
                <a:latin typeface="Garamond" panose="02020404030301010803" pitchFamily="18" charset="0"/>
              </a:rPr>
              <a:t>Exclu femme enceinte, post-partum et &gt;50 ans</a:t>
            </a:r>
          </a:p>
          <a:p>
            <a:r>
              <a:rPr lang="fr-FR" dirty="0">
                <a:latin typeface="Garamond" panose="02020404030301010803" pitchFamily="18" charset="0"/>
              </a:rPr>
              <a:t>PERC &lt;0 : on ne dose pas les d-dimères</a:t>
            </a:r>
          </a:p>
        </p:txBody>
      </p:sp>
    </p:spTree>
    <p:extLst>
      <p:ext uri="{BB962C8B-B14F-4D97-AF65-F5344CB8AC3E}">
        <p14:creationId xmlns:p14="http://schemas.microsoft.com/office/powerpoint/2010/main" val="1008941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57323" t="36648" r="7988" b="32829"/>
          <a:stretch/>
        </p:blipFill>
        <p:spPr>
          <a:xfrm>
            <a:off x="546100" y="939799"/>
            <a:ext cx="10807700" cy="297180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46016ED1-6AA7-4E1C-A6C6-1CA8416FCF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16" t="67587" r="9271" b="10536"/>
          <a:stretch/>
        </p:blipFill>
        <p:spPr>
          <a:xfrm>
            <a:off x="2781300" y="5181600"/>
            <a:ext cx="8280400" cy="1193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165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3915" y="225425"/>
            <a:ext cx="11823405" cy="1325563"/>
          </a:xfrm>
        </p:spPr>
        <p:txBody>
          <a:bodyPr>
            <a:normAutofit/>
          </a:bodyPr>
          <a:lstStyle/>
          <a:p>
            <a:r>
              <a:rPr lang="fr-FR" dirty="0">
                <a:latin typeface="Garamond" panose="02020404030301010803" pitchFamily="18" charset="0"/>
              </a:rPr>
              <a:t>Modifier le seuil du taux de D-Dimères pour limiter l’accès à l’</a:t>
            </a:r>
            <a:r>
              <a:rPr lang="fr-FR" dirty="0" err="1">
                <a:latin typeface="Garamond" panose="02020404030301010803" pitchFamily="18" charset="0"/>
              </a:rPr>
              <a:t>angio-scanner</a:t>
            </a:r>
            <a:r>
              <a:rPr lang="fr-FR" dirty="0">
                <a:latin typeface="Garamond" panose="02020404030301010803" pitchFamily="18" charset="0"/>
              </a:rPr>
              <a:t>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5500281"/>
            <a:ext cx="10515600" cy="1212112"/>
          </a:xfrm>
        </p:spPr>
        <p:txBody>
          <a:bodyPr/>
          <a:lstStyle/>
          <a:p>
            <a:r>
              <a:rPr lang="fr-FR" dirty="0">
                <a:latin typeface="Garamond" panose="02020404030301010803" pitchFamily="18" charset="0"/>
              </a:rPr>
              <a:t>Seuil à 500 </a:t>
            </a:r>
            <a:r>
              <a:rPr lang="fr-FR" dirty="0" err="1">
                <a:latin typeface="Garamond" panose="02020404030301010803" pitchFamily="18" charset="0"/>
              </a:rPr>
              <a:t>ng</a:t>
            </a:r>
            <a:r>
              <a:rPr lang="fr-FR" dirty="0">
                <a:latin typeface="Garamond" panose="02020404030301010803" pitchFamily="18" charset="0"/>
              </a:rPr>
              <a:t>/ml avant 50 ans</a:t>
            </a:r>
          </a:p>
          <a:p>
            <a:r>
              <a:rPr lang="fr-FR" dirty="0">
                <a:latin typeface="Garamond" panose="02020404030301010803" pitchFamily="18" charset="0"/>
              </a:rPr>
              <a:t>Seuil à 10 x l’âge au-delà de 50 ans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3FFAE90-2D02-4B6F-8125-18CB64D72D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709" t="39254" r="17812" b="29620"/>
          <a:stretch/>
        </p:blipFill>
        <p:spPr>
          <a:xfrm>
            <a:off x="1866900" y="1480567"/>
            <a:ext cx="8153400" cy="413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6380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531" t="15134" r="66254" b="6233"/>
          <a:stretch/>
        </p:blipFill>
        <p:spPr>
          <a:xfrm>
            <a:off x="3467101" y="168762"/>
            <a:ext cx="4539220" cy="647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096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3915" y="225425"/>
            <a:ext cx="11823405" cy="1325563"/>
          </a:xfrm>
        </p:spPr>
        <p:txBody>
          <a:bodyPr>
            <a:normAutofit/>
          </a:bodyPr>
          <a:lstStyle/>
          <a:p>
            <a:r>
              <a:rPr lang="fr-FR" dirty="0">
                <a:latin typeface="Garamond" panose="02020404030301010803" pitchFamily="18" charset="0"/>
              </a:rPr>
              <a:t>Modifier le seuil du taux de D-Dimères pour limiter l’accès à l’</a:t>
            </a:r>
            <a:r>
              <a:rPr lang="fr-FR" dirty="0" err="1">
                <a:latin typeface="Garamond" panose="02020404030301010803" pitchFamily="18" charset="0"/>
              </a:rPr>
              <a:t>angio-scanner</a:t>
            </a:r>
            <a:r>
              <a:rPr lang="fr-FR" dirty="0">
                <a:latin typeface="Garamond" panose="02020404030301010803" pitchFamily="18" charset="0"/>
              </a:rPr>
              <a:t> : Score de YEARS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5500281"/>
            <a:ext cx="10515600" cy="544919"/>
          </a:xfrm>
        </p:spPr>
        <p:txBody>
          <a:bodyPr/>
          <a:lstStyle/>
          <a:p>
            <a:r>
              <a:rPr lang="fr-FR" dirty="0">
                <a:latin typeface="Garamond" panose="02020404030301010803" pitchFamily="18" charset="0"/>
              </a:rPr>
              <a:t>Seuil à 1000 </a:t>
            </a:r>
            <a:r>
              <a:rPr lang="fr-FR" dirty="0" err="1">
                <a:latin typeface="Garamond" panose="02020404030301010803" pitchFamily="18" charset="0"/>
              </a:rPr>
              <a:t>ng</a:t>
            </a:r>
            <a:r>
              <a:rPr lang="fr-FR" dirty="0">
                <a:latin typeface="Garamond" panose="02020404030301010803" pitchFamily="18" charset="0"/>
              </a:rPr>
              <a:t>/ml si Score &lt;0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402E724-4FB6-4CAB-8C76-2FF9E0BFC4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438" t="29434" r="11562" b="43515"/>
          <a:stretch/>
        </p:blipFill>
        <p:spPr>
          <a:xfrm>
            <a:off x="4114800" y="1993899"/>
            <a:ext cx="8077200" cy="307101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B259797-70CB-4A18-A396-1B04C27BB2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900" t="39739" r="24276" b="36055"/>
          <a:stretch/>
        </p:blipFill>
        <p:spPr>
          <a:xfrm>
            <a:off x="127000" y="2774730"/>
            <a:ext cx="4064000" cy="198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4766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806" t="15974" r="66543" b="5580"/>
          <a:stretch/>
        </p:blipFill>
        <p:spPr>
          <a:xfrm>
            <a:off x="3860799" y="38100"/>
            <a:ext cx="4601217" cy="6774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3059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3915" y="225426"/>
            <a:ext cx="11823405" cy="783568"/>
          </a:xfrm>
        </p:spPr>
        <p:txBody>
          <a:bodyPr>
            <a:normAutofit/>
          </a:bodyPr>
          <a:lstStyle/>
          <a:p>
            <a:pPr algn="ctr"/>
            <a:r>
              <a:rPr lang="fr-FR" dirty="0">
                <a:latin typeface="Garamond" panose="02020404030301010803" pitchFamily="18" charset="0"/>
              </a:rPr>
              <a:t>Combiner YEARS et PERC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4964242"/>
            <a:ext cx="10515600" cy="1893757"/>
          </a:xfrm>
        </p:spPr>
        <p:txBody>
          <a:bodyPr>
            <a:noAutofit/>
          </a:bodyPr>
          <a:lstStyle/>
          <a:p>
            <a:r>
              <a:rPr lang="fr-FR" sz="2000" dirty="0">
                <a:latin typeface="Garamond" panose="02020404030301010803" pitchFamily="18" charset="0"/>
              </a:rPr>
              <a:t>1414 patients, 18 services d’urgence</a:t>
            </a:r>
          </a:p>
          <a:p>
            <a:r>
              <a:rPr lang="fr-FR" sz="2000" dirty="0">
                <a:latin typeface="Garamond" panose="02020404030301010803" pitchFamily="18" charset="0"/>
              </a:rPr>
              <a:t>Etude multicentrique randomisée de non infériorité</a:t>
            </a:r>
          </a:p>
          <a:p>
            <a:r>
              <a:rPr lang="fr-FR" sz="2000" dirty="0">
                <a:latin typeface="Garamond" panose="02020404030301010803" pitchFamily="18" charset="0"/>
              </a:rPr>
              <a:t>Pas de différence de MVTE à 3 mois</a:t>
            </a:r>
          </a:p>
          <a:p>
            <a:r>
              <a:rPr lang="fr-FR" sz="2000" dirty="0">
                <a:latin typeface="Garamond" panose="02020404030301010803" pitchFamily="18" charset="0"/>
              </a:rPr>
              <a:t>10% de scanner en moins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F2BC74D9-B758-468B-A54D-D94FE8A293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403" t="11544" r="12623" b="57223"/>
          <a:stretch/>
        </p:blipFill>
        <p:spPr>
          <a:xfrm>
            <a:off x="825500" y="1049389"/>
            <a:ext cx="9554434" cy="3733994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62BBDC7A-528B-4C60-8203-767D3A702BBD}"/>
              </a:ext>
            </a:extLst>
          </p:cNvPr>
          <p:cNvSpPr txBox="1"/>
          <p:nvPr/>
        </p:nvSpPr>
        <p:spPr>
          <a:xfrm>
            <a:off x="3111500" y="133087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2021</a:t>
            </a:r>
          </a:p>
        </p:txBody>
      </p:sp>
    </p:spTree>
    <p:extLst>
      <p:ext uri="{BB962C8B-B14F-4D97-AF65-F5344CB8AC3E}">
        <p14:creationId xmlns:p14="http://schemas.microsoft.com/office/powerpoint/2010/main" val="29642081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143CB0E-BF85-4EA0-9FCE-C87FB55BFF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213" t="37616" r="23236" b="11023"/>
          <a:stretch/>
        </p:blipFill>
        <p:spPr>
          <a:xfrm>
            <a:off x="649042" y="1"/>
            <a:ext cx="10777970" cy="683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029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781548-358D-49FB-8B9D-7A88BFA16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8899"/>
          </a:xfrm>
        </p:spPr>
        <p:txBody>
          <a:bodyPr/>
          <a:lstStyle/>
          <a:p>
            <a:pPr algn="ctr"/>
            <a:r>
              <a:rPr lang="fr-FR" dirty="0">
                <a:latin typeface="Garamond" panose="02020404030301010803" pitchFamily="18" charset="0"/>
              </a:rPr>
              <a:t>Diagnostic de l’embolie pulmonaire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4A236C-4C00-4D5D-922F-847AA44D75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186" y="1734671"/>
            <a:ext cx="11871435" cy="4639236"/>
          </a:xfrm>
        </p:spPr>
        <p:txBody>
          <a:bodyPr>
            <a:normAutofit fontScale="92500" lnSpcReduction="10000"/>
          </a:bodyPr>
          <a:lstStyle/>
          <a:p>
            <a:r>
              <a:rPr lang="fr-FR" dirty="0">
                <a:effectLst/>
                <a:latin typeface="Garamond" panose="02020404030301010803" pitchFamily="18" charset="0"/>
              </a:rPr>
              <a:t>La MVTE est un enjeu de santé publique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fr-FR" dirty="0">
                <a:latin typeface="Garamond" panose="02020404030301010803" pitchFamily="18" charset="0"/>
              </a:rPr>
              <a:t>L’embolie pulmonaire serait la 3</a:t>
            </a:r>
            <a:r>
              <a:rPr lang="fr-FR" baseline="30000" dirty="0">
                <a:latin typeface="Garamond" panose="02020404030301010803" pitchFamily="18" charset="0"/>
              </a:rPr>
              <a:t>ème</a:t>
            </a:r>
            <a:r>
              <a:rPr lang="fr-FR" dirty="0">
                <a:latin typeface="Garamond" panose="02020404030301010803" pitchFamily="18" charset="0"/>
              </a:rPr>
              <a:t> cause de décès après les maladies cardiovasculaires et les cancers.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fr-FR" dirty="0">
                <a:effectLst/>
                <a:latin typeface="Garamond" panose="02020404030301010803" pitchFamily="18" charset="0"/>
              </a:rPr>
              <a:t>chaque année près de 35 000 patients sont hospitalisés en France pour une EP </a:t>
            </a:r>
            <a:endParaRPr lang="fr-FR" dirty="0">
              <a:latin typeface="Garamond" panose="02020404030301010803" pitchFamily="18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fr-FR" dirty="0">
                <a:effectLst/>
                <a:latin typeface="Garamond" panose="02020404030301010803" pitchFamily="18" charset="0"/>
              </a:rPr>
              <a:t>mortalité hospitalière de 5 % </a:t>
            </a:r>
          </a:p>
          <a:p>
            <a:r>
              <a:rPr lang="fr-FR" dirty="0">
                <a:latin typeface="Garamond" panose="02020404030301010803" pitchFamily="18" charset="0"/>
              </a:rPr>
              <a:t>Diagnostic difficile; </a:t>
            </a:r>
            <a:r>
              <a:rPr lang="fr-FR" dirty="0">
                <a:effectLst/>
                <a:latin typeface="Garamond" panose="02020404030301010803" pitchFamily="18" charset="0"/>
              </a:rPr>
              <a:t>les signes cliniques ne sont ni sensibles ni spécifiques</a:t>
            </a:r>
            <a:endParaRPr lang="fr-FR" dirty="0">
              <a:latin typeface="Garamond" panose="02020404030301010803" pitchFamily="18" charset="0"/>
            </a:endParaRPr>
          </a:p>
          <a:p>
            <a:r>
              <a:rPr lang="fr-FR" dirty="0">
                <a:effectLst/>
                <a:latin typeface="Garamond" panose="02020404030301010803" pitchFamily="18" charset="0"/>
              </a:rPr>
              <a:t>La stratégie diagnostique repose sur des algorithmes bien validés qui ne sont cependant pas toujours utilisés correctement</a:t>
            </a:r>
          </a:p>
          <a:p>
            <a:r>
              <a:rPr lang="fr-FR" dirty="0">
                <a:effectLst/>
                <a:latin typeface="Garamond" panose="02020404030301010803" pitchFamily="18" charset="0"/>
              </a:rPr>
              <a:t>Le gold standard actuel est l'angioscanner pulmonaire (sensibilité de 94 – 97%). </a:t>
            </a:r>
          </a:p>
          <a:p>
            <a:r>
              <a:rPr lang="fr-FR" dirty="0">
                <a:latin typeface="Garamond" panose="02020404030301010803" pitchFamily="18" charset="0"/>
              </a:rPr>
              <a:t>S</a:t>
            </a:r>
            <a:r>
              <a:rPr lang="fr-FR" dirty="0">
                <a:effectLst/>
                <a:latin typeface="Garamond" panose="02020404030301010803" pitchFamily="18" charset="0"/>
              </a:rPr>
              <a:t>urutilisation de l’angioscanner (</a:t>
            </a:r>
            <a:r>
              <a:rPr lang="fr-FR" dirty="0">
                <a:latin typeface="Garamond" panose="02020404030301010803" pitchFamily="18" charset="0"/>
              </a:rPr>
              <a:t>taux de positivité</a:t>
            </a:r>
            <a:r>
              <a:rPr lang="fr-FR" dirty="0">
                <a:effectLst/>
                <a:latin typeface="Garamond" panose="02020404030301010803" pitchFamily="18" charset="0"/>
              </a:rPr>
              <a:t> &lt; 20%)</a:t>
            </a:r>
            <a:endParaRPr lang="fr-FR" dirty="0">
              <a:latin typeface="Garamond" panose="02020404030301010803" pitchFamily="18" charset="0"/>
            </a:endParaRPr>
          </a:p>
          <a:p>
            <a:r>
              <a:rPr lang="fr-FR" dirty="0">
                <a:effectLst/>
                <a:latin typeface="Garamond" panose="02020404030301010803" pitchFamily="18" charset="0"/>
              </a:rPr>
              <a:t>Une étude américaine menée en 2007 par Brenner et al. : 20 millions d’angioscanners inutiles réalisés chaque année. </a:t>
            </a:r>
            <a:endParaRPr lang="fr-FR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489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65302" t="9876" r="10008" b="52342"/>
          <a:stretch/>
        </p:blipFill>
        <p:spPr>
          <a:xfrm>
            <a:off x="511628" y="228600"/>
            <a:ext cx="9010942" cy="40259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D33B8131-4735-4ADC-A1BF-FEC64F9CF1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16" t="38030" r="9271" b="10536"/>
          <a:stretch/>
        </p:blipFill>
        <p:spPr>
          <a:xfrm>
            <a:off x="3733800" y="4037454"/>
            <a:ext cx="7946572" cy="269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286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55937" t="15908" r="7290" b="62830"/>
          <a:stretch/>
        </p:blipFill>
        <p:spPr>
          <a:xfrm>
            <a:off x="114300" y="622301"/>
            <a:ext cx="11457214" cy="2070099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47EFD84-3B36-4F4E-B12A-8CDF166ABA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670" t="66388" r="7290" b="15049"/>
          <a:stretch/>
        </p:blipFill>
        <p:spPr>
          <a:xfrm>
            <a:off x="342900" y="2882899"/>
            <a:ext cx="11228614" cy="180733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44B432A4-39AC-455B-9866-CAF3FC626D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16" t="67587" r="9271" b="10536"/>
          <a:stretch/>
        </p:blipFill>
        <p:spPr>
          <a:xfrm>
            <a:off x="2781300" y="5181600"/>
            <a:ext cx="8280400" cy="1193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755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56561" t="26860" r="6644" b="19582"/>
          <a:stretch/>
        </p:blipFill>
        <p:spPr>
          <a:xfrm>
            <a:off x="587829" y="1460500"/>
            <a:ext cx="11076639" cy="5038271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5CF63671-487F-471C-A247-80708DFA66E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89889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dirty="0">
                <a:latin typeface="Garamond" panose="02020404030301010803" pitchFamily="18" charset="0"/>
              </a:rPr>
              <a:t>Scores d’évaluation clinique</a:t>
            </a:r>
          </a:p>
        </p:txBody>
      </p:sp>
    </p:spTree>
    <p:extLst>
      <p:ext uri="{BB962C8B-B14F-4D97-AF65-F5344CB8AC3E}">
        <p14:creationId xmlns:p14="http://schemas.microsoft.com/office/powerpoint/2010/main" val="3650585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925" y="928105"/>
            <a:ext cx="9844285" cy="5841664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3938342" y="232611"/>
            <a:ext cx="41026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STRATEGIE DIAGNOSTIQUE</a:t>
            </a:r>
          </a:p>
        </p:txBody>
      </p:sp>
    </p:spTree>
    <p:extLst>
      <p:ext uri="{BB962C8B-B14F-4D97-AF65-F5344CB8AC3E}">
        <p14:creationId xmlns:p14="http://schemas.microsoft.com/office/powerpoint/2010/main" val="1153063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599" t="13503" r="66375" b="6091"/>
          <a:stretch/>
        </p:blipFill>
        <p:spPr>
          <a:xfrm>
            <a:off x="3098800" y="70750"/>
            <a:ext cx="4869113" cy="678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1317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64773" y="914400"/>
            <a:ext cx="10938641" cy="776288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>
                <a:latin typeface="Garamond" panose="02020404030301010803" pitchFamily="18" charset="0"/>
              </a:rPr>
              <a:t>Problématique : </a:t>
            </a:r>
            <a:r>
              <a:rPr lang="fr-FR" sz="4400" dirty="0">
                <a:latin typeface="Garamond" panose="02020404030301010803" pitchFamily="18" charset="0"/>
              </a:rPr>
              <a:t>Utilisation excessive de l’angioscanner</a:t>
            </a:r>
            <a:endParaRPr lang="fr-FR" dirty="0">
              <a:latin typeface="Garamond" panose="02020404030301010803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3429000"/>
            <a:ext cx="10515600" cy="2747962"/>
          </a:xfrm>
        </p:spPr>
        <p:txBody>
          <a:bodyPr>
            <a:normAutofit/>
          </a:bodyPr>
          <a:lstStyle/>
          <a:p>
            <a:r>
              <a:rPr lang="fr-FR" sz="3200" dirty="0">
                <a:latin typeface="Garamond" panose="02020404030301010803" pitchFamily="18" charset="0"/>
              </a:rPr>
              <a:t>Comment réduire le recours à l’</a:t>
            </a:r>
            <a:r>
              <a:rPr lang="fr-FR" sz="3200" dirty="0" err="1">
                <a:latin typeface="Garamond" panose="02020404030301010803" pitchFamily="18" charset="0"/>
              </a:rPr>
              <a:t>angio-scanner</a:t>
            </a:r>
            <a:r>
              <a:rPr lang="fr-FR" sz="3200" dirty="0">
                <a:latin typeface="Garamond" panose="02020404030301010803" pitchFamily="18" charset="0"/>
              </a:rPr>
              <a:t>?</a:t>
            </a:r>
          </a:p>
          <a:p>
            <a:pPr lvl="1"/>
            <a:r>
              <a:rPr lang="fr-FR" sz="3200" dirty="0">
                <a:latin typeface="Garamond" panose="02020404030301010803" pitchFamily="18" charset="0"/>
              </a:rPr>
              <a:t>Limiter la prescription  des D-Dimères</a:t>
            </a:r>
          </a:p>
          <a:p>
            <a:pPr lvl="1"/>
            <a:r>
              <a:rPr lang="fr-FR" sz="3200" dirty="0">
                <a:latin typeface="Garamond" panose="02020404030301010803" pitchFamily="18" charset="0"/>
              </a:rPr>
              <a:t>Modifier le seuil pour limiter l’accès à l’</a:t>
            </a:r>
            <a:r>
              <a:rPr lang="fr-FR" sz="3200" dirty="0" err="1">
                <a:latin typeface="Garamond" panose="02020404030301010803" pitchFamily="18" charset="0"/>
              </a:rPr>
              <a:t>angio-scanner</a:t>
            </a:r>
            <a:endParaRPr lang="fr-FR" sz="32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434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latin typeface="Garamond" panose="02020404030301010803" pitchFamily="18" charset="0"/>
              </a:rPr>
              <a:t>Pas de D-Dimères : PERC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2"/>
          <a:srcRect l="53793" t="32001" r="11536" b="19999"/>
          <a:stretch/>
        </p:blipFill>
        <p:spPr>
          <a:xfrm>
            <a:off x="271717" y="1563106"/>
            <a:ext cx="11562319" cy="5002295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3250E7CA-5C15-4F61-A3EA-01B33F899E20}"/>
              </a:ext>
            </a:extLst>
          </p:cNvPr>
          <p:cNvSpPr txBox="1"/>
          <p:nvPr/>
        </p:nvSpPr>
        <p:spPr>
          <a:xfrm>
            <a:off x="4114800" y="163830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271946957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1207</TotalTime>
  <Words>294</Words>
  <Application>Microsoft Office PowerPoint</Application>
  <PresentationFormat>Grand écran</PresentationFormat>
  <Paragraphs>36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Courier New</vt:lpstr>
      <vt:lpstr>Garamond</vt:lpstr>
      <vt:lpstr>Thème Office</vt:lpstr>
      <vt:lpstr>Bien prescrire l’imagerie en cas de suspicion d’embolie pulmonaire</vt:lpstr>
      <vt:lpstr>Diagnostic de l’embolie pulmonaire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Problématique : Utilisation excessive de l’angioscanner</vt:lpstr>
      <vt:lpstr>Pas de D-Dimères : PERC</vt:lpstr>
      <vt:lpstr>Pas de D-Dimères : PERC Pulmonary Embolism Rule-out Criteria</vt:lpstr>
      <vt:lpstr>Présentation PowerPoint</vt:lpstr>
      <vt:lpstr>Modifier le seuil du taux de D-Dimères pour limiter l’accès à l’angio-scanner </vt:lpstr>
      <vt:lpstr>Présentation PowerPoint</vt:lpstr>
      <vt:lpstr>Modifier le seuil du taux de D-Dimères pour limiter l’accès à l’angio-scanner : Score de YEARS</vt:lpstr>
      <vt:lpstr>Présentation PowerPoint</vt:lpstr>
      <vt:lpstr>Combiner YEARS et PERC</vt:lpstr>
      <vt:lpstr>Présentation PowerPoint</vt:lpstr>
    </vt:vector>
  </TitlesOfParts>
  <Company>APHP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Comment bien prescrire imagerie viscérale</dc:title>
  <dc:creator>CHOLLEY MONNIER Laurence</dc:creator>
  <cp:lastModifiedBy>laurence</cp:lastModifiedBy>
  <cp:revision>49</cp:revision>
  <dcterms:created xsi:type="dcterms:W3CDTF">2022-04-14T07:26:19Z</dcterms:created>
  <dcterms:modified xsi:type="dcterms:W3CDTF">2022-04-27T13:39:04Z</dcterms:modified>
</cp:coreProperties>
</file>