
<file path=[Content_Types].xml><?xml version="1.0" encoding="utf-8"?>
<Types xmlns="http://schemas.openxmlformats.org/package/2006/content-types">
  <Default Extension="png" ContentType="image/pn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30" r:id="rId1"/>
  </p:sldMasterIdLst>
  <p:notesMasterIdLst>
    <p:notesMasterId r:id="rId131"/>
  </p:notesMasterIdLst>
  <p:sldIdLst>
    <p:sldId id="1171" r:id="rId2"/>
    <p:sldId id="1221" r:id="rId3"/>
    <p:sldId id="1531" r:id="rId4"/>
    <p:sldId id="1222" r:id="rId5"/>
    <p:sldId id="1535" r:id="rId6"/>
    <p:sldId id="1534" r:id="rId7"/>
    <p:sldId id="1538" r:id="rId8"/>
    <p:sldId id="1223" r:id="rId9"/>
    <p:sldId id="1544" r:id="rId10"/>
    <p:sldId id="1546" r:id="rId11"/>
    <p:sldId id="1547" r:id="rId12"/>
    <p:sldId id="1548" r:id="rId13"/>
    <p:sldId id="1543" r:id="rId14"/>
    <p:sldId id="1542" r:id="rId15"/>
    <p:sldId id="1541" r:id="rId16"/>
    <p:sldId id="1550" r:id="rId17"/>
    <p:sldId id="1645" r:id="rId18"/>
    <p:sldId id="1646" r:id="rId19"/>
    <p:sldId id="1647" r:id="rId20"/>
    <p:sldId id="1570" r:id="rId21"/>
    <p:sldId id="1572" r:id="rId22"/>
    <p:sldId id="1574" r:id="rId23"/>
    <p:sldId id="1576" r:id="rId24"/>
    <p:sldId id="1578" r:id="rId25"/>
    <p:sldId id="1580" r:id="rId26"/>
    <p:sldId id="1582" r:id="rId27"/>
    <p:sldId id="1584" r:id="rId28"/>
    <p:sldId id="1586" r:id="rId29"/>
    <p:sldId id="1587" r:id="rId30"/>
    <p:sldId id="1589" r:id="rId31"/>
    <p:sldId id="1591" r:id="rId32"/>
    <p:sldId id="1593" r:id="rId33"/>
    <p:sldId id="1595" r:id="rId34"/>
    <p:sldId id="1597" r:id="rId35"/>
    <p:sldId id="1599" r:id="rId36"/>
    <p:sldId id="1601" r:id="rId37"/>
    <p:sldId id="1603" r:id="rId38"/>
    <p:sldId id="1605" r:id="rId39"/>
    <p:sldId id="1607" r:id="rId40"/>
    <p:sldId id="1609" r:id="rId41"/>
    <p:sldId id="1611" r:id="rId42"/>
    <p:sldId id="1613" r:id="rId43"/>
    <p:sldId id="1614" r:id="rId44"/>
    <p:sldId id="1615" r:id="rId45"/>
    <p:sldId id="1616" r:id="rId46"/>
    <p:sldId id="1617" r:id="rId47"/>
    <p:sldId id="1618" r:id="rId48"/>
    <p:sldId id="1619" r:id="rId49"/>
    <p:sldId id="1620" r:id="rId50"/>
    <p:sldId id="1621" r:id="rId51"/>
    <p:sldId id="1622" r:id="rId52"/>
    <p:sldId id="1623" r:id="rId53"/>
    <p:sldId id="1624" r:id="rId54"/>
    <p:sldId id="1625" r:id="rId55"/>
    <p:sldId id="1626" r:id="rId56"/>
    <p:sldId id="1627" r:id="rId57"/>
    <p:sldId id="1628" r:id="rId58"/>
    <p:sldId id="1629" r:id="rId59"/>
    <p:sldId id="1630" r:id="rId60"/>
    <p:sldId id="1631" r:id="rId61"/>
    <p:sldId id="1632" r:id="rId62"/>
    <p:sldId id="1633" r:id="rId63"/>
    <p:sldId id="1634" r:id="rId64"/>
    <p:sldId id="1635" r:id="rId65"/>
    <p:sldId id="1636" r:id="rId66"/>
    <p:sldId id="1637" r:id="rId67"/>
    <p:sldId id="1638" r:id="rId68"/>
    <p:sldId id="1648" r:id="rId69"/>
    <p:sldId id="1650" r:id="rId70"/>
    <p:sldId id="1782" r:id="rId71"/>
    <p:sldId id="1784" r:id="rId72"/>
    <p:sldId id="1783" r:id="rId73"/>
    <p:sldId id="1785" r:id="rId74"/>
    <p:sldId id="1786" r:id="rId75"/>
    <p:sldId id="1787" r:id="rId76"/>
    <p:sldId id="1666" r:id="rId77"/>
    <p:sldId id="1667" r:id="rId78"/>
    <p:sldId id="1668" r:id="rId79"/>
    <p:sldId id="1717" r:id="rId80"/>
    <p:sldId id="1719" r:id="rId81"/>
    <p:sldId id="1720" r:id="rId82"/>
    <p:sldId id="1651" r:id="rId83"/>
    <p:sldId id="1721" r:id="rId84"/>
    <p:sldId id="1723" r:id="rId85"/>
    <p:sldId id="1724" r:id="rId86"/>
    <p:sldId id="1737" r:id="rId87"/>
    <p:sldId id="1738" r:id="rId88"/>
    <p:sldId id="1739" r:id="rId89"/>
    <p:sldId id="1740" r:id="rId90"/>
    <p:sldId id="1747" r:id="rId91"/>
    <p:sldId id="1748" r:id="rId92"/>
    <p:sldId id="1749" r:id="rId93"/>
    <p:sldId id="1725" r:id="rId94"/>
    <p:sldId id="1726" r:id="rId95"/>
    <p:sldId id="1727" r:id="rId96"/>
    <p:sldId id="1728" r:id="rId97"/>
    <p:sldId id="1730" r:id="rId98"/>
    <p:sldId id="1729" r:id="rId99"/>
    <p:sldId id="1731" r:id="rId100"/>
    <p:sldId id="1732" r:id="rId101"/>
    <p:sldId id="1733" r:id="rId102"/>
    <p:sldId id="1734" r:id="rId103"/>
    <p:sldId id="1735" r:id="rId104"/>
    <p:sldId id="1736" r:id="rId105"/>
    <p:sldId id="1750" r:id="rId106"/>
    <p:sldId id="1656" r:id="rId107"/>
    <p:sldId id="1657" r:id="rId108"/>
    <p:sldId id="1658" r:id="rId109"/>
    <p:sldId id="1659" r:id="rId110"/>
    <p:sldId id="1660" r:id="rId111"/>
    <p:sldId id="1664" r:id="rId112"/>
    <p:sldId id="1663" r:id="rId113"/>
    <p:sldId id="1665" r:id="rId114"/>
    <p:sldId id="1773" r:id="rId115"/>
    <p:sldId id="1753" r:id="rId116"/>
    <p:sldId id="1755" r:id="rId117"/>
    <p:sldId id="1760" r:id="rId118"/>
    <p:sldId id="1761" r:id="rId119"/>
    <p:sldId id="1762" r:id="rId120"/>
    <p:sldId id="1766" r:id="rId121"/>
    <p:sldId id="1763" r:id="rId122"/>
    <p:sldId id="1765" r:id="rId123"/>
    <p:sldId id="1767" r:id="rId124"/>
    <p:sldId id="1768" r:id="rId125"/>
    <p:sldId id="1770" r:id="rId126"/>
    <p:sldId id="1769" r:id="rId127"/>
    <p:sldId id="1771" r:id="rId128"/>
    <p:sldId id="1772" r:id="rId129"/>
    <p:sldId id="1788" r:id="rId130"/>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D5011"/>
    <a:srgbClr val="30599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05" d="100"/>
          <a:sy n="105" d="100"/>
        </p:scale>
        <p:origin x="192" y="10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viewProps" Target="viewProps.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13" Type="http://schemas.openxmlformats.org/officeDocument/2006/relationships/slide" Target="slides/slide112.xml"/><Relationship Id="rId118" Type="http://schemas.openxmlformats.org/officeDocument/2006/relationships/slide" Target="slides/slide117.xml"/><Relationship Id="rId126" Type="http://schemas.openxmlformats.org/officeDocument/2006/relationships/slide" Target="slides/slide125.xml"/><Relationship Id="rId134"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slide" Target="slides/slide115.xml"/><Relationship Id="rId124" Type="http://schemas.openxmlformats.org/officeDocument/2006/relationships/slide" Target="slides/slide123.xml"/><Relationship Id="rId129" Type="http://schemas.openxmlformats.org/officeDocument/2006/relationships/slide" Target="slides/slide128.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32"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30" Type="http://schemas.openxmlformats.org/officeDocument/2006/relationships/slide" Target="slides/slide129.xml"/><Relationship Id="rId135"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notesMaster" Target="notesMasters/notesMaster1.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77D6C31-89FF-4DF3-B9D9-27A7852CC2EC}" type="datetimeFigureOut">
              <a:rPr lang="fr-FR" smtClean="0"/>
              <a:t>27/04/2022</a:t>
            </a:fld>
            <a:endParaRPr lang="fr-FR"/>
          </a:p>
        </p:txBody>
      </p:sp>
      <p:sp>
        <p:nvSpPr>
          <p:cNvPr id="4" name="Espace réservé de l'image des diapositives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not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7E27913-31E2-4D6D-AAFC-57BF28F6A674}" type="slidenum">
              <a:rPr lang="fr-FR" smtClean="0"/>
              <a:t>‹N°›</a:t>
            </a:fld>
            <a:endParaRPr lang="fr-FR"/>
          </a:p>
        </p:txBody>
      </p:sp>
    </p:spTree>
    <p:extLst>
      <p:ext uri="{BB962C8B-B14F-4D97-AF65-F5344CB8AC3E}">
        <p14:creationId xmlns:p14="http://schemas.microsoft.com/office/powerpoint/2010/main" val="402187240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07E27913-31E2-4D6D-AAFC-57BF28F6A674}" type="slidenum">
              <a:rPr lang="fr-FR" smtClean="0"/>
              <a:t>3</a:t>
            </a:fld>
            <a:endParaRPr lang="fr-FR"/>
          </a:p>
        </p:txBody>
      </p:sp>
    </p:spTree>
    <p:extLst>
      <p:ext uri="{BB962C8B-B14F-4D97-AF65-F5344CB8AC3E}">
        <p14:creationId xmlns:p14="http://schemas.microsoft.com/office/powerpoint/2010/main" val="324115993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07E27913-31E2-4D6D-AAFC-57BF28F6A674}" type="slidenum">
              <a:rPr lang="fr-FR" smtClean="0"/>
              <a:t>12</a:t>
            </a:fld>
            <a:endParaRPr lang="fr-FR"/>
          </a:p>
        </p:txBody>
      </p:sp>
    </p:spTree>
    <p:extLst>
      <p:ext uri="{BB962C8B-B14F-4D97-AF65-F5344CB8AC3E}">
        <p14:creationId xmlns:p14="http://schemas.microsoft.com/office/powerpoint/2010/main" val="122422311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07E27913-31E2-4D6D-AAFC-57BF28F6A674}" type="slidenum">
              <a:rPr lang="fr-FR" smtClean="0"/>
              <a:t>13</a:t>
            </a:fld>
            <a:endParaRPr lang="fr-FR"/>
          </a:p>
        </p:txBody>
      </p:sp>
    </p:spTree>
    <p:extLst>
      <p:ext uri="{BB962C8B-B14F-4D97-AF65-F5344CB8AC3E}">
        <p14:creationId xmlns:p14="http://schemas.microsoft.com/office/powerpoint/2010/main" val="29111184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07E27913-31E2-4D6D-AAFC-57BF28F6A674}" type="slidenum">
              <a:rPr lang="fr-FR" smtClean="0"/>
              <a:t>14</a:t>
            </a:fld>
            <a:endParaRPr lang="fr-FR"/>
          </a:p>
        </p:txBody>
      </p:sp>
    </p:spTree>
    <p:extLst>
      <p:ext uri="{BB962C8B-B14F-4D97-AF65-F5344CB8AC3E}">
        <p14:creationId xmlns:p14="http://schemas.microsoft.com/office/powerpoint/2010/main" val="145683007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07E27913-31E2-4D6D-AAFC-57BF28F6A674}" type="slidenum">
              <a:rPr lang="fr-FR" smtClean="0"/>
              <a:t>15</a:t>
            </a:fld>
            <a:endParaRPr lang="fr-FR"/>
          </a:p>
        </p:txBody>
      </p:sp>
    </p:spTree>
    <p:extLst>
      <p:ext uri="{BB962C8B-B14F-4D97-AF65-F5344CB8AC3E}">
        <p14:creationId xmlns:p14="http://schemas.microsoft.com/office/powerpoint/2010/main" val="362598765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07E27913-31E2-4D6D-AAFC-57BF28F6A674}" type="slidenum">
              <a:rPr lang="fr-FR" smtClean="0"/>
              <a:t>16</a:t>
            </a:fld>
            <a:endParaRPr lang="fr-FR"/>
          </a:p>
        </p:txBody>
      </p:sp>
    </p:spTree>
    <p:extLst>
      <p:ext uri="{BB962C8B-B14F-4D97-AF65-F5344CB8AC3E}">
        <p14:creationId xmlns:p14="http://schemas.microsoft.com/office/powerpoint/2010/main" val="416823188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07E27913-31E2-4D6D-AAFC-57BF28F6A674}" type="slidenum">
              <a:rPr lang="fr-FR" smtClean="0"/>
              <a:t>18</a:t>
            </a:fld>
            <a:endParaRPr lang="fr-FR"/>
          </a:p>
        </p:txBody>
      </p:sp>
    </p:spTree>
    <p:extLst>
      <p:ext uri="{BB962C8B-B14F-4D97-AF65-F5344CB8AC3E}">
        <p14:creationId xmlns:p14="http://schemas.microsoft.com/office/powerpoint/2010/main" val="405788850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07E27913-31E2-4D6D-AAFC-57BF28F6A674}" type="slidenum">
              <a:rPr lang="fr-FR" smtClean="0"/>
              <a:t>19</a:t>
            </a:fld>
            <a:endParaRPr lang="fr-FR"/>
          </a:p>
        </p:txBody>
      </p:sp>
    </p:spTree>
    <p:extLst>
      <p:ext uri="{BB962C8B-B14F-4D97-AF65-F5344CB8AC3E}">
        <p14:creationId xmlns:p14="http://schemas.microsoft.com/office/powerpoint/2010/main" val="219457500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07E27913-31E2-4D6D-AAFC-57BF28F6A674}" type="slidenum">
              <a:rPr lang="fr-FR" smtClean="0"/>
              <a:t>27</a:t>
            </a:fld>
            <a:endParaRPr lang="fr-FR"/>
          </a:p>
        </p:txBody>
      </p:sp>
    </p:spTree>
    <p:extLst>
      <p:ext uri="{BB962C8B-B14F-4D97-AF65-F5344CB8AC3E}">
        <p14:creationId xmlns:p14="http://schemas.microsoft.com/office/powerpoint/2010/main" val="397955907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07E27913-31E2-4D6D-AAFC-57BF28F6A674}" type="slidenum">
              <a:rPr lang="fr-FR" smtClean="0"/>
              <a:t>28</a:t>
            </a:fld>
            <a:endParaRPr lang="fr-FR"/>
          </a:p>
        </p:txBody>
      </p:sp>
    </p:spTree>
    <p:extLst>
      <p:ext uri="{BB962C8B-B14F-4D97-AF65-F5344CB8AC3E}">
        <p14:creationId xmlns:p14="http://schemas.microsoft.com/office/powerpoint/2010/main" val="105864778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07E27913-31E2-4D6D-AAFC-57BF28F6A674}" type="slidenum">
              <a:rPr lang="fr-FR" smtClean="0"/>
              <a:t>68</a:t>
            </a:fld>
            <a:endParaRPr lang="fr-FR"/>
          </a:p>
        </p:txBody>
      </p:sp>
    </p:spTree>
    <p:extLst>
      <p:ext uri="{BB962C8B-B14F-4D97-AF65-F5344CB8AC3E}">
        <p14:creationId xmlns:p14="http://schemas.microsoft.com/office/powerpoint/2010/main" val="337399655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07E27913-31E2-4D6D-AAFC-57BF28F6A674}" type="slidenum">
              <a:rPr lang="fr-FR" smtClean="0"/>
              <a:t>4</a:t>
            </a:fld>
            <a:endParaRPr lang="fr-FR"/>
          </a:p>
        </p:txBody>
      </p:sp>
    </p:spTree>
    <p:extLst>
      <p:ext uri="{BB962C8B-B14F-4D97-AF65-F5344CB8AC3E}">
        <p14:creationId xmlns:p14="http://schemas.microsoft.com/office/powerpoint/2010/main" val="277011970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07E27913-31E2-4D6D-AAFC-57BF28F6A674}" type="slidenum">
              <a:rPr lang="fr-FR" smtClean="0"/>
              <a:t>69</a:t>
            </a:fld>
            <a:endParaRPr lang="fr-FR"/>
          </a:p>
        </p:txBody>
      </p:sp>
    </p:spTree>
    <p:extLst>
      <p:ext uri="{BB962C8B-B14F-4D97-AF65-F5344CB8AC3E}">
        <p14:creationId xmlns:p14="http://schemas.microsoft.com/office/powerpoint/2010/main" val="120384451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07E27913-31E2-4D6D-AAFC-57BF28F6A674}" type="slidenum">
              <a:rPr lang="fr-FR" smtClean="0"/>
              <a:t>77</a:t>
            </a:fld>
            <a:endParaRPr lang="fr-FR"/>
          </a:p>
        </p:txBody>
      </p:sp>
    </p:spTree>
    <p:extLst>
      <p:ext uri="{BB962C8B-B14F-4D97-AF65-F5344CB8AC3E}">
        <p14:creationId xmlns:p14="http://schemas.microsoft.com/office/powerpoint/2010/main" val="43328109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07E27913-31E2-4D6D-AAFC-57BF28F6A674}" type="slidenum">
              <a:rPr lang="fr-FR" smtClean="0"/>
              <a:t>78</a:t>
            </a:fld>
            <a:endParaRPr lang="fr-FR"/>
          </a:p>
        </p:txBody>
      </p:sp>
    </p:spTree>
    <p:extLst>
      <p:ext uri="{BB962C8B-B14F-4D97-AF65-F5344CB8AC3E}">
        <p14:creationId xmlns:p14="http://schemas.microsoft.com/office/powerpoint/2010/main" val="152368448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07E27913-31E2-4D6D-AAFC-57BF28F6A674}" type="slidenum">
              <a:rPr lang="fr-FR" smtClean="0"/>
              <a:t>79</a:t>
            </a:fld>
            <a:endParaRPr lang="fr-FR"/>
          </a:p>
        </p:txBody>
      </p:sp>
    </p:spTree>
    <p:extLst>
      <p:ext uri="{BB962C8B-B14F-4D97-AF65-F5344CB8AC3E}">
        <p14:creationId xmlns:p14="http://schemas.microsoft.com/office/powerpoint/2010/main" val="14115642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07E27913-31E2-4D6D-AAFC-57BF28F6A674}" type="slidenum">
              <a:rPr lang="fr-FR" smtClean="0"/>
              <a:t>80</a:t>
            </a:fld>
            <a:endParaRPr lang="fr-FR"/>
          </a:p>
        </p:txBody>
      </p:sp>
    </p:spTree>
    <p:extLst>
      <p:ext uri="{BB962C8B-B14F-4D97-AF65-F5344CB8AC3E}">
        <p14:creationId xmlns:p14="http://schemas.microsoft.com/office/powerpoint/2010/main" val="185117340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07E27913-31E2-4D6D-AAFC-57BF28F6A674}" type="slidenum">
              <a:rPr lang="fr-FR" smtClean="0"/>
              <a:t>81</a:t>
            </a:fld>
            <a:endParaRPr lang="fr-FR"/>
          </a:p>
        </p:txBody>
      </p:sp>
    </p:spTree>
    <p:extLst>
      <p:ext uri="{BB962C8B-B14F-4D97-AF65-F5344CB8AC3E}">
        <p14:creationId xmlns:p14="http://schemas.microsoft.com/office/powerpoint/2010/main" val="137797847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07E27913-31E2-4D6D-AAFC-57BF28F6A674}" type="slidenum">
              <a:rPr lang="fr-FR" smtClean="0"/>
              <a:t>82</a:t>
            </a:fld>
            <a:endParaRPr lang="fr-FR"/>
          </a:p>
        </p:txBody>
      </p:sp>
    </p:spTree>
    <p:extLst>
      <p:ext uri="{BB962C8B-B14F-4D97-AF65-F5344CB8AC3E}">
        <p14:creationId xmlns:p14="http://schemas.microsoft.com/office/powerpoint/2010/main" val="386172468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07E27913-31E2-4D6D-AAFC-57BF28F6A674}" type="slidenum">
              <a:rPr lang="fr-FR" smtClean="0"/>
              <a:t>83</a:t>
            </a:fld>
            <a:endParaRPr lang="fr-FR"/>
          </a:p>
        </p:txBody>
      </p:sp>
    </p:spTree>
    <p:extLst>
      <p:ext uri="{BB962C8B-B14F-4D97-AF65-F5344CB8AC3E}">
        <p14:creationId xmlns:p14="http://schemas.microsoft.com/office/powerpoint/2010/main" val="417083061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07E27913-31E2-4D6D-AAFC-57BF28F6A674}" type="slidenum">
              <a:rPr lang="fr-FR" smtClean="0"/>
              <a:t>84</a:t>
            </a:fld>
            <a:endParaRPr lang="fr-FR"/>
          </a:p>
        </p:txBody>
      </p:sp>
    </p:spTree>
    <p:extLst>
      <p:ext uri="{BB962C8B-B14F-4D97-AF65-F5344CB8AC3E}">
        <p14:creationId xmlns:p14="http://schemas.microsoft.com/office/powerpoint/2010/main" val="233208659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07E27913-31E2-4D6D-AAFC-57BF28F6A674}" type="slidenum">
              <a:rPr lang="fr-FR" smtClean="0"/>
              <a:t>85</a:t>
            </a:fld>
            <a:endParaRPr lang="fr-FR"/>
          </a:p>
        </p:txBody>
      </p:sp>
    </p:spTree>
    <p:extLst>
      <p:ext uri="{BB962C8B-B14F-4D97-AF65-F5344CB8AC3E}">
        <p14:creationId xmlns:p14="http://schemas.microsoft.com/office/powerpoint/2010/main" val="405455025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07E27913-31E2-4D6D-AAFC-57BF28F6A674}" type="slidenum">
              <a:rPr lang="fr-FR" smtClean="0"/>
              <a:t>5</a:t>
            </a:fld>
            <a:endParaRPr lang="fr-FR"/>
          </a:p>
        </p:txBody>
      </p:sp>
    </p:spTree>
    <p:extLst>
      <p:ext uri="{BB962C8B-B14F-4D97-AF65-F5344CB8AC3E}">
        <p14:creationId xmlns:p14="http://schemas.microsoft.com/office/powerpoint/2010/main" val="172274388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07E27913-31E2-4D6D-AAFC-57BF28F6A674}" type="slidenum">
              <a:rPr lang="fr-FR" smtClean="0"/>
              <a:t>87</a:t>
            </a:fld>
            <a:endParaRPr lang="fr-FR"/>
          </a:p>
        </p:txBody>
      </p:sp>
    </p:spTree>
    <p:extLst>
      <p:ext uri="{BB962C8B-B14F-4D97-AF65-F5344CB8AC3E}">
        <p14:creationId xmlns:p14="http://schemas.microsoft.com/office/powerpoint/2010/main" val="102564658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07E27913-31E2-4D6D-AAFC-57BF28F6A674}" type="slidenum">
              <a:rPr lang="fr-FR" smtClean="0"/>
              <a:t>88</a:t>
            </a:fld>
            <a:endParaRPr lang="fr-FR"/>
          </a:p>
        </p:txBody>
      </p:sp>
    </p:spTree>
    <p:extLst>
      <p:ext uri="{BB962C8B-B14F-4D97-AF65-F5344CB8AC3E}">
        <p14:creationId xmlns:p14="http://schemas.microsoft.com/office/powerpoint/2010/main" val="241043936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07E27913-31E2-4D6D-AAFC-57BF28F6A674}" type="slidenum">
              <a:rPr lang="fr-FR" smtClean="0"/>
              <a:t>89</a:t>
            </a:fld>
            <a:endParaRPr lang="fr-FR"/>
          </a:p>
        </p:txBody>
      </p:sp>
    </p:spTree>
    <p:extLst>
      <p:ext uri="{BB962C8B-B14F-4D97-AF65-F5344CB8AC3E}">
        <p14:creationId xmlns:p14="http://schemas.microsoft.com/office/powerpoint/2010/main" val="316829016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07E27913-31E2-4D6D-AAFC-57BF28F6A674}" type="slidenum">
              <a:rPr lang="fr-FR" smtClean="0"/>
              <a:t>90</a:t>
            </a:fld>
            <a:endParaRPr lang="fr-FR"/>
          </a:p>
        </p:txBody>
      </p:sp>
    </p:spTree>
    <p:extLst>
      <p:ext uri="{BB962C8B-B14F-4D97-AF65-F5344CB8AC3E}">
        <p14:creationId xmlns:p14="http://schemas.microsoft.com/office/powerpoint/2010/main" val="100148221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07E27913-31E2-4D6D-AAFC-57BF28F6A674}" type="slidenum">
              <a:rPr lang="fr-FR" smtClean="0"/>
              <a:t>91</a:t>
            </a:fld>
            <a:endParaRPr lang="fr-FR"/>
          </a:p>
        </p:txBody>
      </p:sp>
    </p:spTree>
    <p:extLst>
      <p:ext uri="{BB962C8B-B14F-4D97-AF65-F5344CB8AC3E}">
        <p14:creationId xmlns:p14="http://schemas.microsoft.com/office/powerpoint/2010/main" val="424016944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07E27913-31E2-4D6D-AAFC-57BF28F6A674}" type="slidenum">
              <a:rPr lang="fr-FR" smtClean="0"/>
              <a:t>92</a:t>
            </a:fld>
            <a:endParaRPr lang="fr-FR"/>
          </a:p>
        </p:txBody>
      </p:sp>
    </p:spTree>
    <p:extLst>
      <p:ext uri="{BB962C8B-B14F-4D97-AF65-F5344CB8AC3E}">
        <p14:creationId xmlns:p14="http://schemas.microsoft.com/office/powerpoint/2010/main" val="190104988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07E27913-31E2-4D6D-AAFC-57BF28F6A674}" type="slidenum">
              <a:rPr lang="fr-FR" smtClean="0"/>
              <a:t>93</a:t>
            </a:fld>
            <a:endParaRPr lang="fr-FR"/>
          </a:p>
        </p:txBody>
      </p:sp>
    </p:spTree>
    <p:extLst>
      <p:ext uri="{BB962C8B-B14F-4D97-AF65-F5344CB8AC3E}">
        <p14:creationId xmlns:p14="http://schemas.microsoft.com/office/powerpoint/2010/main" val="52490100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07E27913-31E2-4D6D-AAFC-57BF28F6A674}" type="slidenum">
              <a:rPr lang="fr-FR" smtClean="0"/>
              <a:t>94</a:t>
            </a:fld>
            <a:endParaRPr lang="fr-FR"/>
          </a:p>
        </p:txBody>
      </p:sp>
    </p:spTree>
    <p:extLst>
      <p:ext uri="{BB962C8B-B14F-4D97-AF65-F5344CB8AC3E}">
        <p14:creationId xmlns:p14="http://schemas.microsoft.com/office/powerpoint/2010/main" val="216331100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07E27913-31E2-4D6D-AAFC-57BF28F6A674}" type="slidenum">
              <a:rPr lang="fr-FR" smtClean="0"/>
              <a:t>95</a:t>
            </a:fld>
            <a:endParaRPr lang="fr-FR"/>
          </a:p>
        </p:txBody>
      </p:sp>
    </p:spTree>
    <p:extLst>
      <p:ext uri="{BB962C8B-B14F-4D97-AF65-F5344CB8AC3E}">
        <p14:creationId xmlns:p14="http://schemas.microsoft.com/office/powerpoint/2010/main" val="383301058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07E27913-31E2-4D6D-AAFC-57BF28F6A674}" type="slidenum">
              <a:rPr lang="fr-FR" smtClean="0"/>
              <a:t>96</a:t>
            </a:fld>
            <a:endParaRPr lang="fr-FR"/>
          </a:p>
        </p:txBody>
      </p:sp>
    </p:spTree>
    <p:extLst>
      <p:ext uri="{BB962C8B-B14F-4D97-AF65-F5344CB8AC3E}">
        <p14:creationId xmlns:p14="http://schemas.microsoft.com/office/powerpoint/2010/main" val="419576326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07E27913-31E2-4D6D-AAFC-57BF28F6A674}" type="slidenum">
              <a:rPr lang="fr-FR" smtClean="0"/>
              <a:t>6</a:t>
            </a:fld>
            <a:endParaRPr lang="fr-FR"/>
          </a:p>
        </p:txBody>
      </p:sp>
    </p:spTree>
    <p:extLst>
      <p:ext uri="{BB962C8B-B14F-4D97-AF65-F5344CB8AC3E}">
        <p14:creationId xmlns:p14="http://schemas.microsoft.com/office/powerpoint/2010/main" val="18332386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07E27913-31E2-4D6D-AAFC-57BF28F6A674}" type="slidenum">
              <a:rPr lang="fr-FR" smtClean="0"/>
              <a:t>97</a:t>
            </a:fld>
            <a:endParaRPr lang="fr-FR"/>
          </a:p>
        </p:txBody>
      </p:sp>
    </p:spTree>
    <p:extLst>
      <p:ext uri="{BB962C8B-B14F-4D97-AF65-F5344CB8AC3E}">
        <p14:creationId xmlns:p14="http://schemas.microsoft.com/office/powerpoint/2010/main" val="165711799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07E27913-31E2-4D6D-AAFC-57BF28F6A674}" type="slidenum">
              <a:rPr lang="fr-FR" smtClean="0"/>
              <a:t>98</a:t>
            </a:fld>
            <a:endParaRPr lang="fr-FR"/>
          </a:p>
        </p:txBody>
      </p:sp>
    </p:spTree>
    <p:extLst>
      <p:ext uri="{BB962C8B-B14F-4D97-AF65-F5344CB8AC3E}">
        <p14:creationId xmlns:p14="http://schemas.microsoft.com/office/powerpoint/2010/main" val="162251881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07E27913-31E2-4D6D-AAFC-57BF28F6A674}" type="slidenum">
              <a:rPr lang="fr-FR" smtClean="0"/>
              <a:t>99</a:t>
            </a:fld>
            <a:endParaRPr lang="fr-FR"/>
          </a:p>
        </p:txBody>
      </p:sp>
    </p:spTree>
    <p:extLst>
      <p:ext uri="{BB962C8B-B14F-4D97-AF65-F5344CB8AC3E}">
        <p14:creationId xmlns:p14="http://schemas.microsoft.com/office/powerpoint/2010/main" val="944074245"/>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07E27913-31E2-4D6D-AAFC-57BF28F6A674}" type="slidenum">
              <a:rPr lang="fr-FR" smtClean="0"/>
              <a:t>100</a:t>
            </a:fld>
            <a:endParaRPr lang="fr-FR"/>
          </a:p>
        </p:txBody>
      </p:sp>
    </p:spTree>
    <p:extLst>
      <p:ext uri="{BB962C8B-B14F-4D97-AF65-F5344CB8AC3E}">
        <p14:creationId xmlns:p14="http://schemas.microsoft.com/office/powerpoint/2010/main" val="3247218512"/>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07E27913-31E2-4D6D-AAFC-57BF28F6A674}" type="slidenum">
              <a:rPr lang="fr-FR" smtClean="0"/>
              <a:t>101</a:t>
            </a:fld>
            <a:endParaRPr lang="fr-FR"/>
          </a:p>
        </p:txBody>
      </p:sp>
    </p:spTree>
    <p:extLst>
      <p:ext uri="{BB962C8B-B14F-4D97-AF65-F5344CB8AC3E}">
        <p14:creationId xmlns:p14="http://schemas.microsoft.com/office/powerpoint/2010/main" val="426308467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07E27913-31E2-4D6D-AAFC-57BF28F6A674}" type="slidenum">
              <a:rPr lang="fr-FR" smtClean="0"/>
              <a:t>102</a:t>
            </a:fld>
            <a:endParaRPr lang="fr-FR"/>
          </a:p>
        </p:txBody>
      </p:sp>
    </p:spTree>
    <p:extLst>
      <p:ext uri="{BB962C8B-B14F-4D97-AF65-F5344CB8AC3E}">
        <p14:creationId xmlns:p14="http://schemas.microsoft.com/office/powerpoint/2010/main" val="919194869"/>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07E27913-31E2-4D6D-AAFC-57BF28F6A674}" type="slidenum">
              <a:rPr lang="fr-FR" smtClean="0"/>
              <a:t>103</a:t>
            </a:fld>
            <a:endParaRPr lang="fr-FR"/>
          </a:p>
        </p:txBody>
      </p:sp>
    </p:spTree>
    <p:extLst>
      <p:ext uri="{BB962C8B-B14F-4D97-AF65-F5344CB8AC3E}">
        <p14:creationId xmlns:p14="http://schemas.microsoft.com/office/powerpoint/2010/main" val="1101591073"/>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07E27913-31E2-4D6D-AAFC-57BF28F6A674}" type="slidenum">
              <a:rPr lang="fr-FR" smtClean="0"/>
              <a:t>104</a:t>
            </a:fld>
            <a:endParaRPr lang="fr-FR"/>
          </a:p>
        </p:txBody>
      </p:sp>
    </p:spTree>
    <p:extLst>
      <p:ext uri="{BB962C8B-B14F-4D97-AF65-F5344CB8AC3E}">
        <p14:creationId xmlns:p14="http://schemas.microsoft.com/office/powerpoint/2010/main" val="1102124847"/>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07E27913-31E2-4D6D-AAFC-57BF28F6A674}" type="slidenum">
              <a:rPr lang="fr-FR" smtClean="0"/>
              <a:t>105</a:t>
            </a:fld>
            <a:endParaRPr lang="fr-FR"/>
          </a:p>
        </p:txBody>
      </p:sp>
    </p:spTree>
    <p:extLst>
      <p:ext uri="{BB962C8B-B14F-4D97-AF65-F5344CB8AC3E}">
        <p14:creationId xmlns:p14="http://schemas.microsoft.com/office/powerpoint/2010/main" val="4159114364"/>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07E27913-31E2-4D6D-AAFC-57BF28F6A674}" type="slidenum">
              <a:rPr lang="fr-FR" smtClean="0"/>
              <a:t>107</a:t>
            </a:fld>
            <a:endParaRPr lang="fr-FR"/>
          </a:p>
        </p:txBody>
      </p:sp>
    </p:spTree>
    <p:extLst>
      <p:ext uri="{BB962C8B-B14F-4D97-AF65-F5344CB8AC3E}">
        <p14:creationId xmlns:p14="http://schemas.microsoft.com/office/powerpoint/2010/main" val="677122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07E27913-31E2-4D6D-AAFC-57BF28F6A674}" type="slidenum">
              <a:rPr lang="fr-FR" smtClean="0"/>
              <a:t>7</a:t>
            </a:fld>
            <a:endParaRPr lang="fr-FR"/>
          </a:p>
        </p:txBody>
      </p:sp>
    </p:spTree>
    <p:extLst>
      <p:ext uri="{BB962C8B-B14F-4D97-AF65-F5344CB8AC3E}">
        <p14:creationId xmlns:p14="http://schemas.microsoft.com/office/powerpoint/2010/main" val="3678971296"/>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07E27913-31E2-4D6D-AAFC-57BF28F6A674}" type="slidenum">
              <a:rPr lang="fr-FR" smtClean="0"/>
              <a:t>108</a:t>
            </a:fld>
            <a:endParaRPr lang="fr-FR"/>
          </a:p>
        </p:txBody>
      </p:sp>
    </p:spTree>
    <p:extLst>
      <p:ext uri="{BB962C8B-B14F-4D97-AF65-F5344CB8AC3E}">
        <p14:creationId xmlns:p14="http://schemas.microsoft.com/office/powerpoint/2010/main" val="2017856685"/>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07E27913-31E2-4D6D-AAFC-57BF28F6A674}" type="slidenum">
              <a:rPr lang="fr-FR" smtClean="0"/>
              <a:t>109</a:t>
            </a:fld>
            <a:endParaRPr lang="fr-FR"/>
          </a:p>
        </p:txBody>
      </p:sp>
    </p:spTree>
    <p:extLst>
      <p:ext uri="{BB962C8B-B14F-4D97-AF65-F5344CB8AC3E}">
        <p14:creationId xmlns:p14="http://schemas.microsoft.com/office/powerpoint/2010/main" val="721300335"/>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07E27913-31E2-4D6D-AAFC-57BF28F6A674}" type="slidenum">
              <a:rPr lang="fr-FR" smtClean="0"/>
              <a:t>110</a:t>
            </a:fld>
            <a:endParaRPr lang="fr-FR"/>
          </a:p>
        </p:txBody>
      </p:sp>
    </p:spTree>
    <p:extLst>
      <p:ext uri="{BB962C8B-B14F-4D97-AF65-F5344CB8AC3E}">
        <p14:creationId xmlns:p14="http://schemas.microsoft.com/office/powerpoint/2010/main" val="942813192"/>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07E27913-31E2-4D6D-AAFC-57BF28F6A674}" type="slidenum">
              <a:rPr lang="fr-FR" smtClean="0"/>
              <a:t>111</a:t>
            </a:fld>
            <a:endParaRPr lang="fr-FR"/>
          </a:p>
        </p:txBody>
      </p:sp>
    </p:spTree>
    <p:extLst>
      <p:ext uri="{BB962C8B-B14F-4D97-AF65-F5344CB8AC3E}">
        <p14:creationId xmlns:p14="http://schemas.microsoft.com/office/powerpoint/2010/main" val="869440521"/>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07E27913-31E2-4D6D-AAFC-57BF28F6A674}" type="slidenum">
              <a:rPr lang="fr-FR" smtClean="0"/>
              <a:t>112</a:t>
            </a:fld>
            <a:endParaRPr lang="fr-FR"/>
          </a:p>
        </p:txBody>
      </p:sp>
    </p:spTree>
    <p:extLst>
      <p:ext uri="{BB962C8B-B14F-4D97-AF65-F5344CB8AC3E}">
        <p14:creationId xmlns:p14="http://schemas.microsoft.com/office/powerpoint/2010/main" val="3845175272"/>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07E27913-31E2-4D6D-AAFC-57BF28F6A674}" type="slidenum">
              <a:rPr lang="fr-FR" smtClean="0"/>
              <a:t>113</a:t>
            </a:fld>
            <a:endParaRPr lang="fr-FR"/>
          </a:p>
        </p:txBody>
      </p:sp>
    </p:spTree>
    <p:extLst>
      <p:ext uri="{BB962C8B-B14F-4D97-AF65-F5344CB8AC3E}">
        <p14:creationId xmlns:p14="http://schemas.microsoft.com/office/powerpoint/2010/main" val="4120693581"/>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07E27913-31E2-4D6D-AAFC-57BF28F6A674}" type="slidenum">
              <a:rPr lang="fr-FR" smtClean="0"/>
              <a:t>114</a:t>
            </a:fld>
            <a:endParaRPr lang="fr-FR"/>
          </a:p>
        </p:txBody>
      </p:sp>
    </p:spTree>
    <p:extLst>
      <p:ext uri="{BB962C8B-B14F-4D97-AF65-F5344CB8AC3E}">
        <p14:creationId xmlns:p14="http://schemas.microsoft.com/office/powerpoint/2010/main" val="890598887"/>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07E27913-31E2-4D6D-AAFC-57BF28F6A674}" type="slidenum">
              <a:rPr lang="fr-FR" smtClean="0"/>
              <a:t>115</a:t>
            </a:fld>
            <a:endParaRPr lang="fr-FR"/>
          </a:p>
        </p:txBody>
      </p:sp>
    </p:spTree>
    <p:extLst>
      <p:ext uri="{BB962C8B-B14F-4D97-AF65-F5344CB8AC3E}">
        <p14:creationId xmlns:p14="http://schemas.microsoft.com/office/powerpoint/2010/main" val="2384187851"/>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07E27913-31E2-4D6D-AAFC-57BF28F6A674}" type="slidenum">
              <a:rPr lang="fr-FR" smtClean="0"/>
              <a:t>116</a:t>
            </a:fld>
            <a:endParaRPr lang="fr-FR"/>
          </a:p>
        </p:txBody>
      </p:sp>
    </p:spTree>
    <p:extLst>
      <p:ext uri="{BB962C8B-B14F-4D97-AF65-F5344CB8AC3E}">
        <p14:creationId xmlns:p14="http://schemas.microsoft.com/office/powerpoint/2010/main" val="2696286474"/>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07E27913-31E2-4D6D-AAFC-57BF28F6A674}" type="slidenum">
              <a:rPr lang="fr-FR" smtClean="0"/>
              <a:t>117</a:t>
            </a:fld>
            <a:endParaRPr lang="fr-FR"/>
          </a:p>
        </p:txBody>
      </p:sp>
    </p:spTree>
    <p:extLst>
      <p:ext uri="{BB962C8B-B14F-4D97-AF65-F5344CB8AC3E}">
        <p14:creationId xmlns:p14="http://schemas.microsoft.com/office/powerpoint/2010/main" val="93318643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07E27913-31E2-4D6D-AAFC-57BF28F6A674}" type="slidenum">
              <a:rPr lang="fr-FR" smtClean="0"/>
              <a:t>8</a:t>
            </a:fld>
            <a:endParaRPr lang="fr-FR"/>
          </a:p>
        </p:txBody>
      </p:sp>
    </p:spTree>
    <p:extLst>
      <p:ext uri="{BB962C8B-B14F-4D97-AF65-F5344CB8AC3E}">
        <p14:creationId xmlns:p14="http://schemas.microsoft.com/office/powerpoint/2010/main" val="1382638550"/>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07E27913-31E2-4D6D-AAFC-57BF28F6A674}" type="slidenum">
              <a:rPr lang="fr-FR" smtClean="0"/>
              <a:t>118</a:t>
            </a:fld>
            <a:endParaRPr lang="fr-FR"/>
          </a:p>
        </p:txBody>
      </p:sp>
    </p:spTree>
    <p:extLst>
      <p:ext uri="{BB962C8B-B14F-4D97-AF65-F5344CB8AC3E}">
        <p14:creationId xmlns:p14="http://schemas.microsoft.com/office/powerpoint/2010/main" val="1906584806"/>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07E27913-31E2-4D6D-AAFC-57BF28F6A674}" type="slidenum">
              <a:rPr lang="fr-FR" smtClean="0"/>
              <a:t>119</a:t>
            </a:fld>
            <a:endParaRPr lang="fr-FR"/>
          </a:p>
        </p:txBody>
      </p:sp>
    </p:spTree>
    <p:extLst>
      <p:ext uri="{BB962C8B-B14F-4D97-AF65-F5344CB8AC3E}">
        <p14:creationId xmlns:p14="http://schemas.microsoft.com/office/powerpoint/2010/main" val="404030167"/>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07E27913-31E2-4D6D-AAFC-57BF28F6A674}" type="slidenum">
              <a:rPr lang="fr-FR" smtClean="0"/>
              <a:t>120</a:t>
            </a:fld>
            <a:endParaRPr lang="fr-FR"/>
          </a:p>
        </p:txBody>
      </p:sp>
    </p:spTree>
    <p:extLst>
      <p:ext uri="{BB962C8B-B14F-4D97-AF65-F5344CB8AC3E}">
        <p14:creationId xmlns:p14="http://schemas.microsoft.com/office/powerpoint/2010/main" val="1268773548"/>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07E27913-31E2-4D6D-AAFC-57BF28F6A674}" type="slidenum">
              <a:rPr lang="fr-FR" smtClean="0"/>
              <a:t>121</a:t>
            </a:fld>
            <a:endParaRPr lang="fr-FR"/>
          </a:p>
        </p:txBody>
      </p:sp>
    </p:spTree>
    <p:extLst>
      <p:ext uri="{BB962C8B-B14F-4D97-AF65-F5344CB8AC3E}">
        <p14:creationId xmlns:p14="http://schemas.microsoft.com/office/powerpoint/2010/main" val="1179059502"/>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07E27913-31E2-4D6D-AAFC-57BF28F6A674}" type="slidenum">
              <a:rPr lang="fr-FR" smtClean="0"/>
              <a:t>122</a:t>
            </a:fld>
            <a:endParaRPr lang="fr-FR"/>
          </a:p>
        </p:txBody>
      </p:sp>
    </p:spTree>
    <p:extLst>
      <p:ext uri="{BB962C8B-B14F-4D97-AF65-F5344CB8AC3E}">
        <p14:creationId xmlns:p14="http://schemas.microsoft.com/office/powerpoint/2010/main" val="1785922177"/>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07E27913-31E2-4D6D-AAFC-57BF28F6A674}" type="slidenum">
              <a:rPr lang="fr-FR" smtClean="0"/>
              <a:t>123</a:t>
            </a:fld>
            <a:endParaRPr lang="fr-FR"/>
          </a:p>
        </p:txBody>
      </p:sp>
    </p:spTree>
    <p:extLst>
      <p:ext uri="{BB962C8B-B14F-4D97-AF65-F5344CB8AC3E}">
        <p14:creationId xmlns:p14="http://schemas.microsoft.com/office/powerpoint/2010/main" val="1094045538"/>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07E27913-31E2-4D6D-AAFC-57BF28F6A674}" type="slidenum">
              <a:rPr lang="fr-FR" smtClean="0"/>
              <a:t>124</a:t>
            </a:fld>
            <a:endParaRPr lang="fr-FR"/>
          </a:p>
        </p:txBody>
      </p:sp>
    </p:spTree>
    <p:extLst>
      <p:ext uri="{BB962C8B-B14F-4D97-AF65-F5344CB8AC3E}">
        <p14:creationId xmlns:p14="http://schemas.microsoft.com/office/powerpoint/2010/main" val="356243357"/>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07E27913-31E2-4D6D-AAFC-57BF28F6A674}" type="slidenum">
              <a:rPr lang="fr-FR" smtClean="0"/>
              <a:t>125</a:t>
            </a:fld>
            <a:endParaRPr lang="fr-FR"/>
          </a:p>
        </p:txBody>
      </p:sp>
    </p:spTree>
    <p:extLst>
      <p:ext uri="{BB962C8B-B14F-4D97-AF65-F5344CB8AC3E}">
        <p14:creationId xmlns:p14="http://schemas.microsoft.com/office/powerpoint/2010/main" val="1769869672"/>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07E27913-31E2-4D6D-AAFC-57BF28F6A674}" type="slidenum">
              <a:rPr lang="fr-FR" smtClean="0"/>
              <a:t>126</a:t>
            </a:fld>
            <a:endParaRPr lang="fr-FR"/>
          </a:p>
        </p:txBody>
      </p:sp>
    </p:spTree>
    <p:extLst>
      <p:ext uri="{BB962C8B-B14F-4D97-AF65-F5344CB8AC3E}">
        <p14:creationId xmlns:p14="http://schemas.microsoft.com/office/powerpoint/2010/main" val="2492853244"/>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07E27913-31E2-4D6D-AAFC-57BF28F6A674}" type="slidenum">
              <a:rPr lang="fr-FR" smtClean="0"/>
              <a:t>127</a:t>
            </a:fld>
            <a:endParaRPr lang="fr-FR"/>
          </a:p>
        </p:txBody>
      </p:sp>
    </p:spTree>
    <p:extLst>
      <p:ext uri="{BB962C8B-B14F-4D97-AF65-F5344CB8AC3E}">
        <p14:creationId xmlns:p14="http://schemas.microsoft.com/office/powerpoint/2010/main" val="357973959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07E27913-31E2-4D6D-AAFC-57BF28F6A674}" type="slidenum">
              <a:rPr lang="fr-FR" smtClean="0"/>
              <a:t>9</a:t>
            </a:fld>
            <a:endParaRPr lang="fr-FR"/>
          </a:p>
        </p:txBody>
      </p:sp>
    </p:spTree>
    <p:extLst>
      <p:ext uri="{BB962C8B-B14F-4D97-AF65-F5344CB8AC3E}">
        <p14:creationId xmlns:p14="http://schemas.microsoft.com/office/powerpoint/2010/main" val="79502821"/>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07E27913-31E2-4D6D-AAFC-57BF28F6A674}" type="slidenum">
              <a:rPr lang="fr-FR" smtClean="0"/>
              <a:t>128</a:t>
            </a:fld>
            <a:endParaRPr lang="fr-FR"/>
          </a:p>
        </p:txBody>
      </p:sp>
    </p:spTree>
    <p:extLst>
      <p:ext uri="{BB962C8B-B14F-4D97-AF65-F5344CB8AC3E}">
        <p14:creationId xmlns:p14="http://schemas.microsoft.com/office/powerpoint/2010/main" val="917178237"/>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07E27913-31E2-4D6D-AAFC-57BF28F6A674}" type="slidenum">
              <a:rPr lang="fr-FR" smtClean="0"/>
              <a:t>129</a:t>
            </a:fld>
            <a:endParaRPr lang="fr-FR"/>
          </a:p>
        </p:txBody>
      </p:sp>
    </p:spTree>
    <p:extLst>
      <p:ext uri="{BB962C8B-B14F-4D97-AF65-F5344CB8AC3E}">
        <p14:creationId xmlns:p14="http://schemas.microsoft.com/office/powerpoint/2010/main" val="21334048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07E27913-31E2-4D6D-AAFC-57BF28F6A674}" type="slidenum">
              <a:rPr lang="fr-FR" smtClean="0"/>
              <a:t>10</a:t>
            </a:fld>
            <a:endParaRPr lang="fr-FR"/>
          </a:p>
        </p:txBody>
      </p:sp>
    </p:spTree>
    <p:extLst>
      <p:ext uri="{BB962C8B-B14F-4D97-AF65-F5344CB8AC3E}">
        <p14:creationId xmlns:p14="http://schemas.microsoft.com/office/powerpoint/2010/main" val="266011944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07E27913-31E2-4D6D-AAFC-57BF28F6A674}" type="slidenum">
              <a:rPr lang="fr-FR" smtClean="0"/>
              <a:t>11</a:t>
            </a:fld>
            <a:endParaRPr lang="fr-FR"/>
          </a:p>
        </p:txBody>
      </p:sp>
    </p:spTree>
    <p:extLst>
      <p:ext uri="{BB962C8B-B14F-4D97-AF65-F5344CB8AC3E}">
        <p14:creationId xmlns:p14="http://schemas.microsoft.com/office/powerpoint/2010/main" val="31131926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le 1"/>
          <p:cNvSpPr>
            <a:spLocks noGrp="1"/>
          </p:cNvSpPr>
          <p:nvPr>
            <p:ph type="ctrTitle"/>
          </p:nvPr>
        </p:nvSpPr>
        <p:spPr>
          <a:xfrm>
            <a:off x="2209800" y="4464028"/>
            <a:ext cx="9144000" cy="1641490"/>
          </a:xfrm>
        </p:spPr>
        <p:txBody>
          <a:bodyPr wrap="none" anchor="t">
            <a:normAutofit/>
          </a:bodyPr>
          <a:lstStyle>
            <a:lvl1pPr algn="r">
              <a:defRPr sz="9600" b="0" spc="-300">
                <a:gradFill flip="none" rotWithShape="1">
                  <a:gsLst>
                    <a:gs pos="32000">
                      <a:schemeClr val="tx1">
                        <a:lumMod val="89000"/>
                      </a:schemeClr>
                    </a:gs>
                    <a:gs pos="0">
                      <a:schemeClr val="bg1">
                        <a:lumMod val="41000"/>
                        <a:lumOff val="59000"/>
                      </a:schemeClr>
                    </a:gs>
                    <a:gs pos="100000">
                      <a:schemeClr val="tx2">
                        <a:lumMod val="0"/>
                        <a:lumOff val="100000"/>
                      </a:schemeClr>
                    </a:gs>
                  </a:gsLst>
                  <a:lin ang="8100000" scaled="1"/>
                  <a:tileRect/>
                </a:gradFill>
                <a:effectLst>
                  <a:outerShdw blurRad="469900" dist="342900" dir="5400000" sy="-20000" rotWithShape="0">
                    <a:prstClr val="black">
                      <a:alpha val="66000"/>
                    </a:prstClr>
                  </a:outerShdw>
                </a:effectLst>
                <a:latin typeface="+mj-lt"/>
              </a:defRPr>
            </a:lvl1pPr>
          </a:lstStyle>
          <a:p>
            <a:r>
              <a:rPr lang="fr-FR"/>
              <a:t>Modifiez le style du titre</a:t>
            </a:r>
            <a:endParaRPr lang="en-US" dirty="0"/>
          </a:p>
        </p:txBody>
      </p:sp>
      <p:sp>
        <p:nvSpPr>
          <p:cNvPr id="3" name="Subtitle 2"/>
          <p:cNvSpPr>
            <a:spLocks noGrp="1"/>
          </p:cNvSpPr>
          <p:nvPr>
            <p:ph type="subTitle" idx="1"/>
          </p:nvPr>
        </p:nvSpPr>
        <p:spPr>
          <a:xfrm>
            <a:off x="2209799" y="3694375"/>
            <a:ext cx="9144000" cy="754025"/>
          </a:xfrm>
        </p:spPr>
        <p:txBody>
          <a:bodyPr anchor="b">
            <a:normAutofit/>
          </a:bodyPr>
          <a:lstStyle>
            <a:lvl1pPr marL="0" indent="0" algn="r">
              <a:buNone/>
              <a:defRPr sz="3200" b="0">
                <a:gradFill flip="none" rotWithShape="1">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tileRect/>
                </a:gradFill>
                <a:latin typeface="+mj-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endParaRPr lang="en-US" dirty="0"/>
          </a:p>
        </p:txBody>
      </p:sp>
      <p:sp>
        <p:nvSpPr>
          <p:cNvPr id="7" name="Date Placeholder 6"/>
          <p:cNvSpPr>
            <a:spLocks noGrp="1"/>
          </p:cNvSpPr>
          <p:nvPr>
            <p:ph type="dt" sz="half" idx="10"/>
          </p:nvPr>
        </p:nvSpPr>
        <p:spPr/>
        <p:txBody>
          <a:bodyPr/>
          <a:lstStyle/>
          <a:p>
            <a:fld id="{DE9E5FBB-AEEF-4E2A-B414-2FFC89D56111}" type="datetimeFigureOut">
              <a:rPr lang="fr-FR" smtClean="0"/>
              <a:t>27/04/2022</a:t>
            </a:fld>
            <a:endParaRPr lang="fr-FR"/>
          </a:p>
        </p:txBody>
      </p:sp>
      <p:sp>
        <p:nvSpPr>
          <p:cNvPr id="8" name="Footer Placeholder 7"/>
          <p:cNvSpPr>
            <a:spLocks noGrp="1"/>
          </p:cNvSpPr>
          <p:nvPr>
            <p:ph type="ftr" sz="quarter" idx="11"/>
          </p:nvPr>
        </p:nvSpPr>
        <p:spPr/>
        <p:txBody>
          <a:bodyPr/>
          <a:lstStyle/>
          <a:p>
            <a:endParaRPr lang="fr-FR"/>
          </a:p>
        </p:txBody>
      </p:sp>
      <p:sp>
        <p:nvSpPr>
          <p:cNvPr id="9" name="Slide Number Placeholder 8"/>
          <p:cNvSpPr>
            <a:spLocks noGrp="1"/>
          </p:cNvSpPr>
          <p:nvPr>
            <p:ph type="sldNum" sz="quarter" idx="12"/>
          </p:nvPr>
        </p:nvSpPr>
        <p:spPr/>
        <p:txBody>
          <a:bodyPr/>
          <a:lstStyle/>
          <a:p>
            <a:fld id="{EDDA9840-67D5-4B48-945B-75E1BD3DB23F}" type="slidenum">
              <a:rPr lang="fr-FR" smtClean="0"/>
              <a:t>‹N°›</a:t>
            </a:fld>
            <a:endParaRPr lang="fr-FR"/>
          </a:p>
        </p:txBody>
      </p:sp>
    </p:spTree>
    <p:extLst>
      <p:ext uri="{BB962C8B-B14F-4D97-AF65-F5344CB8AC3E}">
        <p14:creationId xmlns:p14="http://schemas.microsoft.com/office/powerpoint/2010/main" val="135972306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Image panoramique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839788" y="4367160"/>
            <a:ext cx="10515600" cy="819355"/>
          </a:xfrm>
        </p:spPr>
        <p:txBody>
          <a:bodyPr anchor="b"/>
          <a:lstStyle>
            <a:lvl1pPr>
              <a:defRPr sz="3200"/>
            </a:lvl1pPr>
          </a:lstStyle>
          <a:p>
            <a:r>
              <a:rPr lang="fr-FR"/>
              <a:t>Modifiez le style du titre</a:t>
            </a:r>
            <a:endParaRPr lang="en-US" dirty="0"/>
          </a:p>
        </p:txBody>
      </p:sp>
      <p:sp>
        <p:nvSpPr>
          <p:cNvPr id="3" name="Picture Placeholder 2"/>
          <p:cNvSpPr>
            <a:spLocks noGrp="1" noChangeAspect="1"/>
          </p:cNvSpPr>
          <p:nvPr>
            <p:ph type="pic" idx="1"/>
          </p:nvPr>
        </p:nvSpPr>
        <p:spPr>
          <a:xfrm>
            <a:off x="839788" y="987425"/>
            <a:ext cx="10515600" cy="337973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fr-FR"/>
              <a:t>Cliquez sur l'icône pour ajouter une image</a:t>
            </a:r>
            <a:endParaRPr lang="en-US" dirty="0"/>
          </a:p>
        </p:txBody>
      </p:sp>
      <p:sp>
        <p:nvSpPr>
          <p:cNvPr id="4" name="Text Placeholder 3"/>
          <p:cNvSpPr>
            <a:spLocks noGrp="1"/>
          </p:cNvSpPr>
          <p:nvPr>
            <p:ph type="body" sz="half" idx="2"/>
          </p:nvPr>
        </p:nvSpPr>
        <p:spPr>
          <a:xfrm>
            <a:off x="839788" y="5186516"/>
            <a:ext cx="10514012" cy="682472"/>
          </a:xfrm>
        </p:spPr>
        <p:txBody>
          <a:bodyPr/>
          <a:lstStyle>
            <a:lvl1pPr marL="0" indent="0">
              <a:buNone/>
              <a:defRPr sz="1600">
                <a:gradFill>
                  <a:gsLst>
                    <a:gs pos="15000">
                      <a:schemeClr val="tx2"/>
                    </a:gs>
                    <a:gs pos="73000">
                      <a:schemeClr val="tx2">
                        <a:lumMod val="60000"/>
                        <a:lumOff val="40000"/>
                      </a:schemeClr>
                    </a:gs>
                    <a:gs pos="0">
                      <a:schemeClr val="tx1"/>
                    </a:gs>
                    <a:gs pos="100000">
                      <a:schemeClr val="tx2">
                        <a:lumMod val="0"/>
                        <a:lumOff val="100000"/>
                      </a:schemeClr>
                    </a:gs>
                  </a:gsLst>
                  <a:lin ang="16200000" scaled="1"/>
                </a:gra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Modifier les styles du texte du masque</a:t>
            </a:r>
          </a:p>
        </p:txBody>
      </p:sp>
      <p:sp>
        <p:nvSpPr>
          <p:cNvPr id="5" name="Date Placeholder 4"/>
          <p:cNvSpPr>
            <a:spLocks noGrp="1"/>
          </p:cNvSpPr>
          <p:nvPr>
            <p:ph type="dt" sz="half" idx="10"/>
          </p:nvPr>
        </p:nvSpPr>
        <p:spPr/>
        <p:txBody>
          <a:bodyPr/>
          <a:lstStyle/>
          <a:p>
            <a:fld id="{DE9E5FBB-AEEF-4E2A-B414-2FFC89D56111}" type="datetimeFigureOut">
              <a:rPr lang="fr-FR" smtClean="0"/>
              <a:t>27/04/2022</a:t>
            </a:fld>
            <a:endParaRPr lang="fr-FR"/>
          </a:p>
        </p:txBody>
      </p:sp>
      <p:sp>
        <p:nvSpPr>
          <p:cNvPr id="6" name="Footer Placeholder 5"/>
          <p:cNvSpPr>
            <a:spLocks noGrp="1"/>
          </p:cNvSpPr>
          <p:nvPr>
            <p:ph type="ftr" sz="quarter" idx="11"/>
          </p:nvPr>
        </p:nvSpPr>
        <p:spPr/>
        <p:txBody>
          <a:bodyPr/>
          <a:lstStyle/>
          <a:p>
            <a:endParaRPr lang="fr-FR"/>
          </a:p>
        </p:txBody>
      </p:sp>
      <p:sp>
        <p:nvSpPr>
          <p:cNvPr id="7" name="Slide Number Placeholder 6"/>
          <p:cNvSpPr>
            <a:spLocks noGrp="1"/>
          </p:cNvSpPr>
          <p:nvPr>
            <p:ph type="sldNum" sz="quarter" idx="12"/>
          </p:nvPr>
        </p:nvSpPr>
        <p:spPr/>
        <p:txBody>
          <a:bodyPr/>
          <a:lstStyle/>
          <a:p>
            <a:fld id="{EDDA9840-67D5-4B48-945B-75E1BD3DB23F}" type="slidenum">
              <a:rPr lang="fr-FR" smtClean="0"/>
              <a:t>‹N°›</a:t>
            </a:fld>
            <a:endParaRPr lang="fr-FR"/>
          </a:p>
        </p:txBody>
      </p:sp>
    </p:spTree>
    <p:extLst>
      <p:ext uri="{BB962C8B-B14F-4D97-AF65-F5344CB8AC3E}">
        <p14:creationId xmlns:p14="http://schemas.microsoft.com/office/powerpoint/2010/main" val="410163960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re et légende">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3534344"/>
          </a:xfrm>
        </p:spPr>
        <p:txBody>
          <a:bodyPr anchor="ctr"/>
          <a:lstStyle>
            <a:lvl1pPr>
              <a:defRPr sz="3200"/>
            </a:lvl1pPr>
          </a:lstStyle>
          <a:p>
            <a:r>
              <a:rPr lang="fr-FR"/>
              <a:t>Modifiez le style du titre</a:t>
            </a:r>
            <a:endParaRPr lang="en-US" dirty="0"/>
          </a:p>
        </p:txBody>
      </p:sp>
      <p:sp>
        <p:nvSpPr>
          <p:cNvPr id="4" name="Text Placeholder 3"/>
          <p:cNvSpPr>
            <a:spLocks noGrp="1"/>
          </p:cNvSpPr>
          <p:nvPr>
            <p:ph type="body" sz="half" idx="2"/>
          </p:nvPr>
        </p:nvSpPr>
        <p:spPr>
          <a:xfrm>
            <a:off x="839788" y="4489399"/>
            <a:ext cx="10514012" cy="1501826"/>
          </a:xfrm>
        </p:spPr>
        <p:txBody>
          <a:bodyPr anchor="ct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Modifier les styles du texte du masque</a:t>
            </a:r>
          </a:p>
        </p:txBody>
      </p:sp>
      <p:sp>
        <p:nvSpPr>
          <p:cNvPr id="5" name="Date Placeholder 4"/>
          <p:cNvSpPr>
            <a:spLocks noGrp="1"/>
          </p:cNvSpPr>
          <p:nvPr>
            <p:ph type="dt" sz="half" idx="10"/>
          </p:nvPr>
        </p:nvSpPr>
        <p:spPr/>
        <p:txBody>
          <a:bodyPr/>
          <a:lstStyle/>
          <a:p>
            <a:fld id="{DE9E5FBB-AEEF-4E2A-B414-2FFC89D56111}" type="datetimeFigureOut">
              <a:rPr lang="fr-FR" smtClean="0"/>
              <a:t>27/04/2022</a:t>
            </a:fld>
            <a:endParaRPr lang="fr-FR"/>
          </a:p>
        </p:txBody>
      </p:sp>
      <p:sp>
        <p:nvSpPr>
          <p:cNvPr id="6" name="Footer Placeholder 5"/>
          <p:cNvSpPr>
            <a:spLocks noGrp="1"/>
          </p:cNvSpPr>
          <p:nvPr>
            <p:ph type="ftr" sz="quarter" idx="11"/>
          </p:nvPr>
        </p:nvSpPr>
        <p:spPr/>
        <p:txBody>
          <a:bodyPr/>
          <a:lstStyle/>
          <a:p>
            <a:endParaRPr lang="fr-FR"/>
          </a:p>
        </p:txBody>
      </p:sp>
      <p:sp>
        <p:nvSpPr>
          <p:cNvPr id="7" name="Slide Number Placeholder 6"/>
          <p:cNvSpPr>
            <a:spLocks noGrp="1"/>
          </p:cNvSpPr>
          <p:nvPr>
            <p:ph type="sldNum" sz="quarter" idx="12"/>
          </p:nvPr>
        </p:nvSpPr>
        <p:spPr/>
        <p:txBody>
          <a:bodyPr/>
          <a:lstStyle/>
          <a:p>
            <a:fld id="{EDDA9840-67D5-4B48-945B-75E1BD3DB23F}" type="slidenum">
              <a:rPr lang="fr-FR" smtClean="0"/>
              <a:t>‹N°›</a:t>
            </a:fld>
            <a:endParaRPr lang="fr-FR"/>
          </a:p>
        </p:txBody>
      </p:sp>
    </p:spTree>
    <p:extLst>
      <p:ext uri="{BB962C8B-B14F-4D97-AF65-F5344CB8AC3E}">
        <p14:creationId xmlns:p14="http://schemas.microsoft.com/office/powerpoint/2010/main" val="122488015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Citation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1446212" y="365125"/>
            <a:ext cx="9302752" cy="2992904"/>
          </a:xfrm>
        </p:spPr>
        <p:txBody>
          <a:bodyPr anchor="ctr"/>
          <a:lstStyle>
            <a:lvl1pPr>
              <a:defRPr sz="4400"/>
            </a:lvl1pPr>
          </a:lstStyle>
          <a:p>
            <a:r>
              <a:rPr lang="fr-FR"/>
              <a:t>Modifiez le style du titre</a:t>
            </a:r>
            <a:endParaRPr lang="en-US" dirty="0"/>
          </a:p>
        </p:txBody>
      </p:sp>
      <p:sp>
        <p:nvSpPr>
          <p:cNvPr id="12" name="Text Placeholder 3"/>
          <p:cNvSpPr>
            <a:spLocks noGrp="1"/>
          </p:cNvSpPr>
          <p:nvPr>
            <p:ph type="body" sz="half" idx="13"/>
          </p:nvPr>
        </p:nvSpPr>
        <p:spPr>
          <a:xfrm>
            <a:off x="1720644" y="3365557"/>
            <a:ext cx="8752299" cy="548968"/>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Modifier les styles du texte du masque</a:t>
            </a:r>
          </a:p>
        </p:txBody>
      </p:sp>
      <p:sp>
        <p:nvSpPr>
          <p:cNvPr id="4" name="Text Placeholder 3"/>
          <p:cNvSpPr>
            <a:spLocks noGrp="1"/>
          </p:cNvSpPr>
          <p:nvPr>
            <p:ph type="body" sz="half" idx="2"/>
          </p:nvPr>
        </p:nvSpPr>
        <p:spPr>
          <a:xfrm>
            <a:off x="838200" y="4501729"/>
            <a:ext cx="10512424" cy="1489496"/>
          </a:xfrm>
        </p:spPr>
        <p:txBody>
          <a:bodyPr anchor="ctr">
            <a:norm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Modifier les styles du texte du masque</a:t>
            </a:r>
          </a:p>
        </p:txBody>
      </p:sp>
      <p:sp>
        <p:nvSpPr>
          <p:cNvPr id="5" name="Date Placeholder 4"/>
          <p:cNvSpPr>
            <a:spLocks noGrp="1"/>
          </p:cNvSpPr>
          <p:nvPr>
            <p:ph type="dt" sz="half" idx="10"/>
          </p:nvPr>
        </p:nvSpPr>
        <p:spPr/>
        <p:txBody>
          <a:bodyPr/>
          <a:lstStyle/>
          <a:p>
            <a:fld id="{DE9E5FBB-AEEF-4E2A-B414-2FFC89D56111}" type="datetimeFigureOut">
              <a:rPr lang="fr-FR" smtClean="0"/>
              <a:t>27/04/2022</a:t>
            </a:fld>
            <a:endParaRPr lang="fr-FR"/>
          </a:p>
        </p:txBody>
      </p:sp>
      <p:sp>
        <p:nvSpPr>
          <p:cNvPr id="6" name="Footer Placeholder 5"/>
          <p:cNvSpPr>
            <a:spLocks noGrp="1"/>
          </p:cNvSpPr>
          <p:nvPr>
            <p:ph type="ftr" sz="quarter" idx="11"/>
          </p:nvPr>
        </p:nvSpPr>
        <p:spPr/>
        <p:txBody>
          <a:bodyPr/>
          <a:lstStyle/>
          <a:p>
            <a:endParaRPr lang="fr-FR"/>
          </a:p>
        </p:txBody>
      </p:sp>
      <p:sp>
        <p:nvSpPr>
          <p:cNvPr id="7" name="Slide Number Placeholder 6"/>
          <p:cNvSpPr>
            <a:spLocks noGrp="1"/>
          </p:cNvSpPr>
          <p:nvPr>
            <p:ph type="sldNum" sz="quarter" idx="12"/>
          </p:nvPr>
        </p:nvSpPr>
        <p:spPr/>
        <p:txBody>
          <a:bodyPr/>
          <a:lstStyle/>
          <a:p>
            <a:fld id="{EDDA9840-67D5-4B48-945B-75E1BD3DB23F}" type="slidenum">
              <a:rPr lang="fr-FR" smtClean="0"/>
              <a:t>‹N°›</a:t>
            </a:fld>
            <a:endParaRPr lang="fr-FR"/>
          </a:p>
        </p:txBody>
      </p:sp>
      <p:sp>
        <p:nvSpPr>
          <p:cNvPr id="9" name="TextBox 8"/>
          <p:cNvSpPr txBox="1"/>
          <p:nvPr/>
        </p:nvSpPr>
        <p:spPr>
          <a:xfrm>
            <a:off x="1111044" y="786824"/>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0" name="TextBox 9"/>
          <p:cNvSpPr txBox="1"/>
          <p:nvPr/>
        </p:nvSpPr>
        <p:spPr>
          <a:xfrm>
            <a:off x="10437812" y="2743200"/>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extLst>
      <p:ext uri="{BB962C8B-B14F-4D97-AF65-F5344CB8AC3E}">
        <p14:creationId xmlns:p14="http://schemas.microsoft.com/office/powerpoint/2010/main" val="165940336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Carte nom">
    <p:spTree>
      <p:nvGrpSpPr>
        <p:cNvPr id="1" name=""/>
        <p:cNvGrpSpPr/>
        <p:nvPr/>
      </p:nvGrpSpPr>
      <p:grpSpPr>
        <a:xfrm>
          <a:off x="0" y="0"/>
          <a:ext cx="0" cy="0"/>
          <a:chOff x="0" y="0"/>
          <a:chExt cx="0" cy="0"/>
        </a:xfrm>
      </p:grpSpPr>
      <p:sp>
        <p:nvSpPr>
          <p:cNvPr id="2" name="Title 1"/>
          <p:cNvSpPr>
            <a:spLocks noGrp="1"/>
          </p:cNvSpPr>
          <p:nvPr>
            <p:ph type="title"/>
          </p:nvPr>
        </p:nvSpPr>
        <p:spPr>
          <a:xfrm>
            <a:off x="839788" y="2326967"/>
            <a:ext cx="10515600" cy="2511835"/>
          </a:xfrm>
        </p:spPr>
        <p:txBody>
          <a:bodyPr anchor="b">
            <a:normAutofit/>
          </a:bodyPr>
          <a:lstStyle>
            <a:lvl1pPr>
              <a:defRPr sz="5400"/>
            </a:lvl1pPr>
          </a:lstStyle>
          <a:p>
            <a:r>
              <a:rPr lang="fr-FR"/>
              <a:t>Modifiez le style du titre</a:t>
            </a:r>
            <a:endParaRPr lang="en-US" dirty="0"/>
          </a:p>
        </p:txBody>
      </p:sp>
      <p:sp>
        <p:nvSpPr>
          <p:cNvPr id="4" name="Text Placeholder 3"/>
          <p:cNvSpPr>
            <a:spLocks noGrp="1"/>
          </p:cNvSpPr>
          <p:nvPr>
            <p:ph type="body" sz="half" idx="2"/>
          </p:nvPr>
        </p:nvSpPr>
        <p:spPr>
          <a:xfrm>
            <a:off x="839788" y="4850581"/>
            <a:ext cx="10514012" cy="1140644"/>
          </a:xfrm>
        </p:spPr>
        <p:txBody>
          <a:bodyPr anchor="t"/>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Modifier les styles du texte du masque</a:t>
            </a:r>
          </a:p>
        </p:txBody>
      </p:sp>
      <p:sp>
        <p:nvSpPr>
          <p:cNvPr id="5" name="Date Placeholder 4"/>
          <p:cNvSpPr>
            <a:spLocks noGrp="1"/>
          </p:cNvSpPr>
          <p:nvPr>
            <p:ph type="dt" sz="half" idx="10"/>
          </p:nvPr>
        </p:nvSpPr>
        <p:spPr/>
        <p:txBody>
          <a:bodyPr/>
          <a:lstStyle/>
          <a:p>
            <a:fld id="{DE9E5FBB-AEEF-4E2A-B414-2FFC89D56111}" type="datetimeFigureOut">
              <a:rPr lang="fr-FR" smtClean="0"/>
              <a:t>27/04/2022</a:t>
            </a:fld>
            <a:endParaRPr lang="fr-FR"/>
          </a:p>
        </p:txBody>
      </p:sp>
      <p:sp>
        <p:nvSpPr>
          <p:cNvPr id="6" name="Footer Placeholder 5"/>
          <p:cNvSpPr>
            <a:spLocks noGrp="1"/>
          </p:cNvSpPr>
          <p:nvPr>
            <p:ph type="ftr" sz="quarter" idx="11"/>
          </p:nvPr>
        </p:nvSpPr>
        <p:spPr/>
        <p:txBody>
          <a:bodyPr/>
          <a:lstStyle/>
          <a:p>
            <a:endParaRPr lang="fr-FR"/>
          </a:p>
        </p:txBody>
      </p:sp>
      <p:sp>
        <p:nvSpPr>
          <p:cNvPr id="7" name="Slide Number Placeholder 6"/>
          <p:cNvSpPr>
            <a:spLocks noGrp="1"/>
          </p:cNvSpPr>
          <p:nvPr>
            <p:ph type="sldNum" sz="quarter" idx="12"/>
          </p:nvPr>
        </p:nvSpPr>
        <p:spPr/>
        <p:txBody>
          <a:bodyPr/>
          <a:lstStyle/>
          <a:p>
            <a:fld id="{EDDA9840-67D5-4B48-945B-75E1BD3DB23F}" type="slidenum">
              <a:rPr lang="fr-FR" smtClean="0"/>
              <a:t>‹N°›</a:t>
            </a:fld>
            <a:endParaRPr lang="fr-FR"/>
          </a:p>
        </p:txBody>
      </p:sp>
    </p:spTree>
    <p:extLst>
      <p:ext uri="{BB962C8B-B14F-4D97-AF65-F5344CB8AC3E}">
        <p14:creationId xmlns:p14="http://schemas.microsoft.com/office/powerpoint/2010/main" val="175201029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onnes">
    <p:spTree>
      <p:nvGrpSpPr>
        <p:cNvPr id="1" name=""/>
        <p:cNvGrpSpPr/>
        <p:nvPr/>
      </p:nvGrpSpPr>
      <p:grpSpPr>
        <a:xfrm>
          <a:off x="0" y="0"/>
          <a:ext cx="0" cy="0"/>
          <a:chOff x="0" y="0"/>
          <a:chExt cx="0" cy="0"/>
        </a:xfrm>
      </p:grpSpPr>
      <p:sp>
        <p:nvSpPr>
          <p:cNvPr id="15" name="Title 1"/>
          <p:cNvSpPr>
            <a:spLocks noGrp="1"/>
          </p:cNvSpPr>
          <p:nvPr>
            <p:ph type="title"/>
          </p:nvPr>
        </p:nvSpPr>
        <p:spPr>
          <a:xfrm>
            <a:off x="838200" y="365125"/>
            <a:ext cx="10515600" cy="1325563"/>
          </a:xfrm>
        </p:spPr>
        <p:txBody>
          <a:bodyPr/>
          <a:lstStyle/>
          <a:p>
            <a:r>
              <a:rPr lang="fr-FR"/>
              <a:t>Modifiez le style du titre</a:t>
            </a:r>
            <a:endParaRPr lang="en-US" dirty="0"/>
          </a:p>
        </p:txBody>
      </p:sp>
      <p:sp>
        <p:nvSpPr>
          <p:cNvPr id="7" name="Text Placeholder 2"/>
          <p:cNvSpPr>
            <a:spLocks noGrp="1"/>
          </p:cNvSpPr>
          <p:nvPr>
            <p:ph type="body" idx="1"/>
          </p:nvPr>
        </p:nvSpPr>
        <p:spPr>
          <a:xfrm>
            <a:off x="1337282" y="1885950"/>
            <a:ext cx="2946866" cy="576262"/>
          </a:xfrm>
        </p:spPr>
        <p:txBody>
          <a:bodyPr anchor="b">
            <a:noAutofit/>
          </a:bodyPr>
          <a:lstStyle>
            <a:lvl1pPr marL="0" indent="0">
              <a:buNone/>
              <a:defRPr sz="24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Modifier les styles du texte du masque</a:t>
            </a:r>
          </a:p>
        </p:txBody>
      </p:sp>
      <p:sp>
        <p:nvSpPr>
          <p:cNvPr id="8" name="Text Placeholder 3"/>
          <p:cNvSpPr>
            <a:spLocks noGrp="1"/>
          </p:cNvSpPr>
          <p:nvPr>
            <p:ph type="body" sz="half" idx="15"/>
          </p:nvPr>
        </p:nvSpPr>
        <p:spPr>
          <a:xfrm>
            <a:off x="1356798" y="2571750"/>
            <a:ext cx="2927350"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Modifier les styles du texte du masque</a:t>
            </a:r>
          </a:p>
        </p:txBody>
      </p:sp>
      <p:sp>
        <p:nvSpPr>
          <p:cNvPr id="9" name="Text Placeholder 4"/>
          <p:cNvSpPr>
            <a:spLocks noGrp="1"/>
          </p:cNvSpPr>
          <p:nvPr>
            <p:ph type="body" sz="quarter" idx="3"/>
          </p:nvPr>
        </p:nvSpPr>
        <p:spPr>
          <a:xfrm>
            <a:off x="4587994" y="1885950"/>
            <a:ext cx="2936241" cy="576262"/>
          </a:xfrm>
        </p:spPr>
        <p:txBody>
          <a:bodyPr vert="horz" lIns="91440" tIns="45720" rIns="91440" bIns="45720" rtlCol="0" anchor="b">
            <a:noAutofit/>
          </a:bodyPr>
          <a:lstStyle>
            <a:lvl1pPr>
              <a:buNone/>
              <a:defRPr lang="en-US" sz="24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stStyle>
          <a:p>
            <a:pPr marL="0" lvl="0" indent="0">
              <a:buNone/>
            </a:pPr>
            <a:r>
              <a:rPr lang="fr-FR"/>
              <a:t>Modifier les styles du texte du masque</a:t>
            </a:r>
          </a:p>
        </p:txBody>
      </p:sp>
      <p:sp>
        <p:nvSpPr>
          <p:cNvPr id="10" name="Text Placeholder 3"/>
          <p:cNvSpPr>
            <a:spLocks noGrp="1"/>
          </p:cNvSpPr>
          <p:nvPr>
            <p:ph type="body" sz="half" idx="16"/>
          </p:nvPr>
        </p:nvSpPr>
        <p:spPr>
          <a:xfrm>
            <a:off x="4577441" y="2571750"/>
            <a:ext cx="2946794"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Modifier les styles du texte du masque</a:t>
            </a:r>
          </a:p>
        </p:txBody>
      </p:sp>
      <p:sp>
        <p:nvSpPr>
          <p:cNvPr id="11" name="Text Placeholder 4"/>
          <p:cNvSpPr>
            <a:spLocks noGrp="1"/>
          </p:cNvSpPr>
          <p:nvPr>
            <p:ph type="body" sz="quarter" idx="13"/>
          </p:nvPr>
        </p:nvSpPr>
        <p:spPr>
          <a:xfrm>
            <a:off x="7829035" y="1885950"/>
            <a:ext cx="2932113" cy="576262"/>
          </a:xfrm>
        </p:spPr>
        <p:txBody>
          <a:bodyPr vert="horz" lIns="91440" tIns="45720" rIns="91440" bIns="45720" rtlCol="0" anchor="b">
            <a:noAutofit/>
          </a:bodyPr>
          <a:lstStyle>
            <a:lvl1pPr>
              <a:buNone/>
              <a:defRPr lang="en-US" sz="2400" b="0" dirty="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stStyle>
          <a:p>
            <a:pPr marL="0" lvl="0" indent="0">
              <a:buNone/>
            </a:pPr>
            <a:r>
              <a:rPr lang="fr-FR"/>
              <a:t>Modifier les styles du texte du masque</a:t>
            </a:r>
          </a:p>
        </p:txBody>
      </p:sp>
      <p:sp>
        <p:nvSpPr>
          <p:cNvPr id="12" name="Text Placeholder 3"/>
          <p:cNvSpPr>
            <a:spLocks noGrp="1"/>
          </p:cNvSpPr>
          <p:nvPr>
            <p:ph type="body" sz="half" idx="17"/>
          </p:nvPr>
        </p:nvSpPr>
        <p:spPr>
          <a:xfrm>
            <a:off x="7829035" y="2571750"/>
            <a:ext cx="2932113"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Modifier les styles du texte du masque</a:t>
            </a:r>
          </a:p>
        </p:txBody>
      </p:sp>
      <p:sp>
        <p:nvSpPr>
          <p:cNvPr id="3" name="Date Placeholder 2"/>
          <p:cNvSpPr>
            <a:spLocks noGrp="1"/>
          </p:cNvSpPr>
          <p:nvPr>
            <p:ph type="dt" sz="half" idx="10"/>
          </p:nvPr>
        </p:nvSpPr>
        <p:spPr/>
        <p:txBody>
          <a:bodyPr/>
          <a:lstStyle/>
          <a:p>
            <a:fld id="{DE9E5FBB-AEEF-4E2A-B414-2FFC89D56111}" type="datetimeFigureOut">
              <a:rPr lang="fr-FR" smtClean="0"/>
              <a:t>27/04/2022</a:t>
            </a:fld>
            <a:endParaRPr lang="fr-FR"/>
          </a:p>
        </p:txBody>
      </p:sp>
      <p:sp>
        <p:nvSpPr>
          <p:cNvPr id="4" name="Footer Placeholder 3"/>
          <p:cNvSpPr>
            <a:spLocks noGrp="1"/>
          </p:cNvSpPr>
          <p:nvPr>
            <p:ph type="ftr" sz="quarter" idx="11"/>
          </p:nvPr>
        </p:nvSpPr>
        <p:spPr/>
        <p:txBody>
          <a:bodyPr/>
          <a:lstStyle/>
          <a:p>
            <a:endParaRPr lang="fr-FR"/>
          </a:p>
        </p:txBody>
      </p:sp>
      <p:sp>
        <p:nvSpPr>
          <p:cNvPr id="5" name="Slide Number Placeholder 4"/>
          <p:cNvSpPr>
            <a:spLocks noGrp="1"/>
          </p:cNvSpPr>
          <p:nvPr>
            <p:ph type="sldNum" sz="quarter" idx="12"/>
          </p:nvPr>
        </p:nvSpPr>
        <p:spPr/>
        <p:txBody>
          <a:bodyPr/>
          <a:lstStyle/>
          <a:p>
            <a:fld id="{EDDA9840-67D5-4B48-945B-75E1BD3DB23F}" type="slidenum">
              <a:rPr lang="fr-FR" smtClean="0"/>
              <a:t>‹N°›</a:t>
            </a:fld>
            <a:endParaRPr lang="fr-FR"/>
          </a:p>
        </p:txBody>
      </p:sp>
    </p:spTree>
    <p:extLst>
      <p:ext uri="{BB962C8B-B14F-4D97-AF65-F5344CB8AC3E}">
        <p14:creationId xmlns:p14="http://schemas.microsoft.com/office/powerpoint/2010/main" val="341845357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colonnes d’image">
    <p:spTree>
      <p:nvGrpSpPr>
        <p:cNvPr id="1" name=""/>
        <p:cNvGrpSpPr/>
        <p:nvPr/>
      </p:nvGrpSpPr>
      <p:grpSpPr>
        <a:xfrm>
          <a:off x="0" y="0"/>
          <a:ext cx="0" cy="0"/>
          <a:chOff x="0" y="0"/>
          <a:chExt cx="0" cy="0"/>
        </a:xfrm>
      </p:grpSpPr>
      <p:sp>
        <p:nvSpPr>
          <p:cNvPr id="30" name="Title 1"/>
          <p:cNvSpPr>
            <a:spLocks noGrp="1"/>
          </p:cNvSpPr>
          <p:nvPr>
            <p:ph type="title"/>
          </p:nvPr>
        </p:nvSpPr>
        <p:spPr>
          <a:xfrm>
            <a:off x="838200" y="365125"/>
            <a:ext cx="10515600" cy="1325563"/>
          </a:xfrm>
        </p:spPr>
        <p:txBody>
          <a:bodyPr/>
          <a:lstStyle/>
          <a:p>
            <a:r>
              <a:rPr lang="fr-FR"/>
              <a:t>Modifiez le style du titre</a:t>
            </a:r>
            <a:endParaRPr lang="en-US" dirty="0"/>
          </a:p>
        </p:txBody>
      </p:sp>
      <p:sp>
        <p:nvSpPr>
          <p:cNvPr id="19" name="Text Placeholder 2"/>
          <p:cNvSpPr>
            <a:spLocks noGrp="1"/>
          </p:cNvSpPr>
          <p:nvPr>
            <p:ph type="body" idx="1"/>
          </p:nvPr>
        </p:nvSpPr>
        <p:spPr>
          <a:xfrm>
            <a:off x="1332085" y="4297503"/>
            <a:ext cx="2940050" cy="576262"/>
          </a:xfrm>
        </p:spPr>
        <p:txBody>
          <a:bodyPr anchor="b">
            <a:noAutofit/>
          </a:bodyPr>
          <a:lstStyle>
            <a:lvl1pPr marL="0" indent="0">
              <a:buNone/>
              <a:defRPr sz="2400" b="0">
                <a:gradFill>
                  <a:gsLst>
                    <a:gs pos="34000">
                      <a:schemeClr val="tx1">
                        <a:lumMod val="93000"/>
                      </a:schemeClr>
                    </a:gs>
                    <a:gs pos="0">
                      <a:schemeClr val="bg1">
                        <a:lumMod val="41000"/>
                        <a:lumOff val="59000"/>
                      </a:schemeClr>
                    </a:gs>
                    <a:gs pos="100000">
                      <a:schemeClr val="tx2">
                        <a:lumMod val="0"/>
                        <a:lumOff val="100000"/>
                      </a:schemeClr>
                    </a:gs>
                  </a:gsLst>
                  <a:lin ang="4800000" scaled="0"/>
                </a:gra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Modifier les styles du texte du masque</a:t>
            </a:r>
          </a:p>
        </p:txBody>
      </p:sp>
      <p:sp>
        <p:nvSpPr>
          <p:cNvPr id="20" name="Picture Placeholder 2"/>
          <p:cNvSpPr>
            <a:spLocks noGrp="1" noChangeAspect="1"/>
          </p:cNvSpPr>
          <p:nvPr>
            <p:ph type="pic" idx="15"/>
          </p:nvPr>
        </p:nvSpPr>
        <p:spPr>
          <a:xfrm>
            <a:off x="1332085" y="2256354"/>
            <a:ext cx="2940050"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fr-FR"/>
              <a:t>Cliquez sur l'icône pour ajouter une image</a:t>
            </a:r>
            <a:endParaRPr lang="en-US" dirty="0"/>
          </a:p>
        </p:txBody>
      </p:sp>
      <p:sp>
        <p:nvSpPr>
          <p:cNvPr id="21" name="Text Placeholder 3"/>
          <p:cNvSpPr>
            <a:spLocks noGrp="1"/>
          </p:cNvSpPr>
          <p:nvPr>
            <p:ph type="body" sz="half" idx="18"/>
          </p:nvPr>
        </p:nvSpPr>
        <p:spPr>
          <a:xfrm>
            <a:off x="1332085" y="4873765"/>
            <a:ext cx="2940050"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Modifier les styles du texte du masque</a:t>
            </a:r>
          </a:p>
        </p:txBody>
      </p:sp>
      <p:sp>
        <p:nvSpPr>
          <p:cNvPr id="22" name="Text Placeholder 4"/>
          <p:cNvSpPr>
            <a:spLocks noGrp="1"/>
          </p:cNvSpPr>
          <p:nvPr>
            <p:ph type="body" sz="quarter" idx="3"/>
          </p:nvPr>
        </p:nvSpPr>
        <p:spPr>
          <a:xfrm>
            <a:off x="4568997" y="4297503"/>
            <a:ext cx="2930525" cy="576262"/>
          </a:xfrm>
        </p:spPr>
        <p:txBody>
          <a:bodyPr anchor="b">
            <a:noAutofit/>
          </a:bodyPr>
          <a:lstStyle>
            <a:lvl1pPr marL="0" indent="0">
              <a:buNone/>
              <a:defRPr sz="2400" b="0">
                <a:gradFill>
                  <a:gsLst>
                    <a:gs pos="34000">
                      <a:schemeClr val="tx1">
                        <a:lumMod val="93000"/>
                      </a:schemeClr>
                    </a:gs>
                    <a:gs pos="0">
                      <a:schemeClr val="bg1">
                        <a:lumMod val="41000"/>
                        <a:lumOff val="59000"/>
                      </a:schemeClr>
                    </a:gs>
                    <a:gs pos="100000">
                      <a:schemeClr val="tx2">
                        <a:lumMod val="0"/>
                        <a:lumOff val="100000"/>
                      </a:schemeClr>
                    </a:gs>
                  </a:gsLst>
                  <a:lin ang="4800000" scaled="0"/>
                </a:gra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Modifier les styles du texte du masque</a:t>
            </a:r>
          </a:p>
        </p:txBody>
      </p:sp>
      <p:sp>
        <p:nvSpPr>
          <p:cNvPr id="23" name="Picture Placeholder 2"/>
          <p:cNvSpPr>
            <a:spLocks noGrp="1" noChangeAspect="1"/>
          </p:cNvSpPr>
          <p:nvPr>
            <p:ph type="pic" idx="21"/>
          </p:nvPr>
        </p:nvSpPr>
        <p:spPr>
          <a:xfrm>
            <a:off x="4568996" y="2256354"/>
            <a:ext cx="2930525"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fr-FR"/>
              <a:t>Cliquez sur l'icône pour ajouter une image</a:t>
            </a:r>
            <a:endParaRPr lang="en-US" dirty="0"/>
          </a:p>
        </p:txBody>
      </p:sp>
      <p:sp>
        <p:nvSpPr>
          <p:cNvPr id="24" name="Text Placeholder 3"/>
          <p:cNvSpPr>
            <a:spLocks noGrp="1"/>
          </p:cNvSpPr>
          <p:nvPr>
            <p:ph type="body" sz="half" idx="19"/>
          </p:nvPr>
        </p:nvSpPr>
        <p:spPr>
          <a:xfrm>
            <a:off x="4567644" y="4873764"/>
            <a:ext cx="2934406"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Modifier les styles du texte du masque</a:t>
            </a:r>
          </a:p>
        </p:txBody>
      </p:sp>
      <p:sp>
        <p:nvSpPr>
          <p:cNvPr id="25" name="Text Placeholder 4"/>
          <p:cNvSpPr>
            <a:spLocks noGrp="1"/>
          </p:cNvSpPr>
          <p:nvPr>
            <p:ph type="body" sz="quarter" idx="13"/>
          </p:nvPr>
        </p:nvSpPr>
        <p:spPr>
          <a:xfrm>
            <a:off x="7804322" y="4297503"/>
            <a:ext cx="2932113" cy="576262"/>
          </a:xfrm>
        </p:spPr>
        <p:txBody>
          <a:bodyPr anchor="b">
            <a:noAutofit/>
          </a:bodyPr>
          <a:lstStyle>
            <a:lvl1pPr marL="0" indent="0">
              <a:buNone/>
              <a:defRPr sz="2400" b="0">
                <a:gradFill>
                  <a:gsLst>
                    <a:gs pos="34000">
                      <a:schemeClr val="tx1">
                        <a:lumMod val="93000"/>
                      </a:schemeClr>
                    </a:gs>
                    <a:gs pos="0">
                      <a:schemeClr val="bg1">
                        <a:lumMod val="41000"/>
                        <a:lumOff val="59000"/>
                      </a:schemeClr>
                    </a:gs>
                    <a:gs pos="100000">
                      <a:schemeClr val="tx2">
                        <a:lumMod val="0"/>
                        <a:lumOff val="100000"/>
                      </a:schemeClr>
                    </a:gs>
                  </a:gsLst>
                  <a:lin ang="4800000" scaled="0"/>
                </a:gra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Modifier les styles du texte du masque</a:t>
            </a:r>
          </a:p>
        </p:txBody>
      </p:sp>
      <p:sp>
        <p:nvSpPr>
          <p:cNvPr id="26" name="Picture Placeholder 2"/>
          <p:cNvSpPr>
            <a:spLocks noGrp="1" noChangeAspect="1"/>
          </p:cNvSpPr>
          <p:nvPr>
            <p:ph type="pic" idx="22"/>
          </p:nvPr>
        </p:nvSpPr>
        <p:spPr>
          <a:xfrm>
            <a:off x="7804321" y="2256354"/>
            <a:ext cx="2932113"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fr-FR"/>
              <a:t>Cliquez sur l'icône pour ajouter une image</a:t>
            </a:r>
            <a:endParaRPr lang="en-US" dirty="0"/>
          </a:p>
        </p:txBody>
      </p:sp>
      <p:sp>
        <p:nvSpPr>
          <p:cNvPr id="27" name="Text Placeholder 3"/>
          <p:cNvSpPr>
            <a:spLocks noGrp="1"/>
          </p:cNvSpPr>
          <p:nvPr>
            <p:ph type="body" sz="half" idx="20"/>
          </p:nvPr>
        </p:nvSpPr>
        <p:spPr>
          <a:xfrm>
            <a:off x="7804197" y="4873762"/>
            <a:ext cx="2935997"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Modifier les styles du texte du masque</a:t>
            </a:r>
          </a:p>
        </p:txBody>
      </p:sp>
      <p:sp>
        <p:nvSpPr>
          <p:cNvPr id="3" name="Date Placeholder 2"/>
          <p:cNvSpPr>
            <a:spLocks noGrp="1"/>
          </p:cNvSpPr>
          <p:nvPr>
            <p:ph type="dt" sz="half" idx="10"/>
          </p:nvPr>
        </p:nvSpPr>
        <p:spPr/>
        <p:txBody>
          <a:bodyPr/>
          <a:lstStyle/>
          <a:p>
            <a:fld id="{DE9E5FBB-AEEF-4E2A-B414-2FFC89D56111}" type="datetimeFigureOut">
              <a:rPr lang="fr-FR" smtClean="0"/>
              <a:t>27/04/2022</a:t>
            </a:fld>
            <a:endParaRPr lang="fr-FR"/>
          </a:p>
        </p:txBody>
      </p:sp>
      <p:sp>
        <p:nvSpPr>
          <p:cNvPr id="4" name="Footer Placeholder 3"/>
          <p:cNvSpPr>
            <a:spLocks noGrp="1"/>
          </p:cNvSpPr>
          <p:nvPr>
            <p:ph type="ftr" sz="quarter" idx="11"/>
          </p:nvPr>
        </p:nvSpPr>
        <p:spPr/>
        <p:txBody>
          <a:bodyPr/>
          <a:lstStyle/>
          <a:p>
            <a:endParaRPr lang="fr-FR"/>
          </a:p>
        </p:txBody>
      </p:sp>
      <p:sp>
        <p:nvSpPr>
          <p:cNvPr id="5" name="Slide Number Placeholder 4"/>
          <p:cNvSpPr>
            <a:spLocks noGrp="1"/>
          </p:cNvSpPr>
          <p:nvPr>
            <p:ph type="sldNum" sz="quarter" idx="12"/>
          </p:nvPr>
        </p:nvSpPr>
        <p:spPr/>
        <p:txBody>
          <a:bodyPr/>
          <a:lstStyle/>
          <a:p>
            <a:fld id="{EDDA9840-67D5-4B48-945B-75E1BD3DB23F}" type="slidenum">
              <a:rPr lang="fr-FR" smtClean="0"/>
              <a:t>‹N°›</a:t>
            </a:fld>
            <a:endParaRPr lang="fr-FR"/>
          </a:p>
        </p:txBody>
      </p:sp>
    </p:spTree>
    <p:extLst>
      <p:ext uri="{BB962C8B-B14F-4D97-AF65-F5344CB8AC3E}">
        <p14:creationId xmlns:p14="http://schemas.microsoft.com/office/powerpoint/2010/main" val="294391963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dirty="0"/>
          </a:p>
        </p:txBody>
      </p:sp>
      <p:sp>
        <p:nvSpPr>
          <p:cNvPr id="3" name="Vertical Text Placeholder 2"/>
          <p:cNvSpPr>
            <a:spLocks noGrp="1"/>
          </p:cNvSpPr>
          <p:nvPr>
            <p:ph type="body" orient="vert" idx="1"/>
          </p:nvPr>
        </p:nvSpPr>
        <p:spPr/>
        <p:txBody>
          <a:bodyPr vert="eaVert"/>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10"/>
          </p:nvPr>
        </p:nvSpPr>
        <p:spPr/>
        <p:txBody>
          <a:bodyPr/>
          <a:lstStyle/>
          <a:p>
            <a:fld id="{DE9E5FBB-AEEF-4E2A-B414-2FFC89D56111}" type="datetimeFigureOut">
              <a:rPr lang="fr-FR" smtClean="0"/>
              <a:t>27/04/2022</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EDDA9840-67D5-4B48-945B-75E1BD3DB23F}" type="slidenum">
              <a:rPr lang="fr-FR" smtClean="0"/>
              <a:t>‹N°›</a:t>
            </a:fld>
            <a:endParaRPr lang="fr-FR"/>
          </a:p>
        </p:txBody>
      </p:sp>
    </p:spTree>
    <p:extLst>
      <p:ext uri="{BB962C8B-B14F-4D97-AF65-F5344CB8AC3E}">
        <p14:creationId xmlns:p14="http://schemas.microsoft.com/office/powerpoint/2010/main" val="376086998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fr-FR"/>
              <a:t>Modifiez le style du titre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10"/>
          </p:nvPr>
        </p:nvSpPr>
        <p:spPr/>
        <p:txBody>
          <a:bodyPr/>
          <a:lstStyle/>
          <a:p>
            <a:fld id="{DE9E5FBB-AEEF-4E2A-B414-2FFC89D56111}" type="datetimeFigureOut">
              <a:rPr lang="fr-FR" smtClean="0"/>
              <a:t>27/04/2022</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EDDA9840-67D5-4B48-945B-75E1BD3DB23F}" type="slidenum">
              <a:rPr lang="fr-FR" smtClean="0"/>
              <a:t>‹N°›</a:t>
            </a:fld>
            <a:endParaRPr lang="fr-FR"/>
          </a:p>
        </p:txBody>
      </p:sp>
    </p:spTree>
    <p:extLst>
      <p:ext uri="{BB962C8B-B14F-4D97-AF65-F5344CB8AC3E}">
        <p14:creationId xmlns:p14="http://schemas.microsoft.com/office/powerpoint/2010/main" val="13148640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8" name="Title 1"/>
          <p:cNvSpPr>
            <a:spLocks noGrp="1"/>
          </p:cNvSpPr>
          <p:nvPr>
            <p:ph type="title"/>
          </p:nvPr>
        </p:nvSpPr>
        <p:spPr/>
        <p:txBody>
          <a:bodyPr/>
          <a:lstStyle/>
          <a:p>
            <a:r>
              <a:rPr lang="fr-FR"/>
              <a:t>Modifiez le style du titre</a:t>
            </a:r>
            <a:endParaRPr lang="en-US" dirty="0"/>
          </a:p>
        </p:txBody>
      </p:sp>
      <p:sp>
        <p:nvSpPr>
          <p:cNvPr id="3" name="Content Placeholder 2"/>
          <p:cNvSpPr>
            <a:spLocks noGrp="1"/>
          </p:cNvSpPr>
          <p:nvPr>
            <p:ph idx="1"/>
          </p:nvPr>
        </p:nvSpPr>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10"/>
          </p:nvPr>
        </p:nvSpPr>
        <p:spPr/>
        <p:txBody>
          <a:bodyPr/>
          <a:lstStyle/>
          <a:p>
            <a:fld id="{DE9E5FBB-AEEF-4E2A-B414-2FFC89D56111}" type="datetimeFigureOut">
              <a:rPr lang="fr-FR" smtClean="0"/>
              <a:t>27/04/2022</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EDDA9840-67D5-4B48-945B-75E1BD3DB23F}" type="slidenum">
              <a:rPr lang="fr-FR" smtClean="0"/>
              <a:t>‹N°›</a:t>
            </a:fld>
            <a:endParaRPr lang="fr-FR"/>
          </a:p>
        </p:txBody>
      </p:sp>
    </p:spTree>
    <p:extLst>
      <p:ext uri="{BB962C8B-B14F-4D97-AF65-F5344CB8AC3E}">
        <p14:creationId xmlns:p14="http://schemas.microsoft.com/office/powerpoint/2010/main" val="6073130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7" name="Title 1"/>
          <p:cNvSpPr>
            <a:spLocks noGrp="1"/>
          </p:cNvSpPr>
          <p:nvPr>
            <p:ph type="ctrTitle"/>
          </p:nvPr>
        </p:nvSpPr>
        <p:spPr>
          <a:xfrm>
            <a:off x="854532" y="4464028"/>
            <a:ext cx="9144000" cy="1641490"/>
          </a:xfrm>
        </p:spPr>
        <p:txBody>
          <a:bodyPr wrap="none" anchor="t">
            <a:normAutofit/>
          </a:bodyPr>
          <a:lstStyle>
            <a:lvl1pPr algn="l">
              <a:defRPr sz="9600" b="0" spc="-300">
                <a:gradFill flip="none" rotWithShape="1">
                  <a:gsLst>
                    <a:gs pos="32000">
                      <a:schemeClr val="tx1">
                        <a:lumMod val="89000"/>
                      </a:schemeClr>
                    </a:gs>
                    <a:gs pos="0">
                      <a:schemeClr val="bg1">
                        <a:lumMod val="47000"/>
                        <a:lumOff val="53000"/>
                      </a:schemeClr>
                    </a:gs>
                    <a:gs pos="100000">
                      <a:schemeClr val="tx2">
                        <a:lumMod val="0"/>
                        <a:lumOff val="100000"/>
                      </a:schemeClr>
                    </a:gs>
                  </a:gsLst>
                  <a:lin ang="8100000" scaled="1"/>
                  <a:tileRect/>
                </a:gradFill>
                <a:effectLst>
                  <a:outerShdw blurRad="469900" dist="342900" dir="5400000" sy="-20000" rotWithShape="0">
                    <a:prstClr val="black">
                      <a:alpha val="66000"/>
                    </a:prstClr>
                  </a:outerShdw>
                </a:effectLst>
                <a:latin typeface="+mj-lt"/>
              </a:defRPr>
            </a:lvl1pPr>
          </a:lstStyle>
          <a:p>
            <a:r>
              <a:rPr lang="fr-FR"/>
              <a:t>Modifiez le style du titre</a:t>
            </a:r>
            <a:endParaRPr lang="en-US" dirty="0"/>
          </a:p>
        </p:txBody>
      </p:sp>
      <p:sp>
        <p:nvSpPr>
          <p:cNvPr id="8" name="Subtitle 2"/>
          <p:cNvSpPr>
            <a:spLocks noGrp="1"/>
          </p:cNvSpPr>
          <p:nvPr>
            <p:ph type="subTitle" idx="1"/>
          </p:nvPr>
        </p:nvSpPr>
        <p:spPr>
          <a:xfrm>
            <a:off x="854532" y="3693674"/>
            <a:ext cx="9144000" cy="754025"/>
          </a:xfrm>
        </p:spPr>
        <p:txBody>
          <a:bodyPr anchor="b">
            <a:normAutofit/>
          </a:bodyPr>
          <a:lstStyle>
            <a:lvl1pPr marL="0" indent="0" algn="l">
              <a:buNone/>
              <a:defRPr sz="3200" b="0">
                <a:gradFill flip="none" rotWithShape="1">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tileRect/>
                </a:gradFill>
                <a:latin typeface="+mj-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endParaRPr lang="en-US" dirty="0"/>
          </a:p>
        </p:txBody>
      </p:sp>
      <p:sp>
        <p:nvSpPr>
          <p:cNvPr id="4" name="Date Placeholder 3"/>
          <p:cNvSpPr>
            <a:spLocks noGrp="1"/>
          </p:cNvSpPr>
          <p:nvPr>
            <p:ph type="dt" sz="half" idx="10"/>
          </p:nvPr>
        </p:nvSpPr>
        <p:spPr/>
        <p:txBody>
          <a:bodyPr/>
          <a:lstStyle/>
          <a:p>
            <a:fld id="{DE9E5FBB-AEEF-4E2A-B414-2FFC89D56111}" type="datetimeFigureOut">
              <a:rPr lang="fr-FR" smtClean="0"/>
              <a:t>27/04/2022</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EDDA9840-67D5-4B48-945B-75E1BD3DB23F}" type="slidenum">
              <a:rPr lang="fr-FR" smtClean="0"/>
              <a:t>‹N°›</a:t>
            </a:fld>
            <a:endParaRPr lang="fr-FR"/>
          </a:p>
        </p:txBody>
      </p:sp>
    </p:spTree>
    <p:extLst>
      <p:ext uri="{BB962C8B-B14F-4D97-AF65-F5344CB8AC3E}">
        <p14:creationId xmlns:p14="http://schemas.microsoft.com/office/powerpoint/2010/main" val="384421625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dirty="0"/>
          </a:p>
        </p:txBody>
      </p:sp>
      <p:sp>
        <p:nvSpPr>
          <p:cNvPr id="3" name="Content Placeholder 2"/>
          <p:cNvSpPr>
            <a:spLocks noGrp="1"/>
          </p:cNvSpPr>
          <p:nvPr>
            <p:ph sz="half" idx="1"/>
          </p:nvPr>
        </p:nvSpPr>
        <p:spPr>
          <a:xfrm>
            <a:off x="1120000" y="1825625"/>
            <a:ext cx="5025216" cy="4351338"/>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Content Placeholder 3"/>
          <p:cNvSpPr>
            <a:spLocks noGrp="1"/>
          </p:cNvSpPr>
          <p:nvPr>
            <p:ph sz="half" idx="2"/>
          </p:nvPr>
        </p:nvSpPr>
        <p:spPr>
          <a:xfrm>
            <a:off x="6319840" y="1825625"/>
            <a:ext cx="5033960" cy="4351338"/>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5" name="Date Placeholder 4"/>
          <p:cNvSpPr>
            <a:spLocks noGrp="1"/>
          </p:cNvSpPr>
          <p:nvPr>
            <p:ph type="dt" sz="half" idx="10"/>
          </p:nvPr>
        </p:nvSpPr>
        <p:spPr/>
        <p:txBody>
          <a:bodyPr/>
          <a:lstStyle/>
          <a:p>
            <a:fld id="{DE9E5FBB-AEEF-4E2A-B414-2FFC89D56111}" type="datetimeFigureOut">
              <a:rPr lang="fr-FR" smtClean="0"/>
              <a:t>27/04/2022</a:t>
            </a:fld>
            <a:endParaRPr lang="fr-FR"/>
          </a:p>
        </p:txBody>
      </p:sp>
      <p:sp>
        <p:nvSpPr>
          <p:cNvPr id="6" name="Footer Placeholder 5"/>
          <p:cNvSpPr>
            <a:spLocks noGrp="1"/>
          </p:cNvSpPr>
          <p:nvPr>
            <p:ph type="ftr" sz="quarter" idx="11"/>
          </p:nvPr>
        </p:nvSpPr>
        <p:spPr/>
        <p:txBody>
          <a:bodyPr/>
          <a:lstStyle/>
          <a:p>
            <a:endParaRPr lang="fr-FR"/>
          </a:p>
        </p:txBody>
      </p:sp>
      <p:sp>
        <p:nvSpPr>
          <p:cNvPr id="7" name="Slide Number Placeholder 6"/>
          <p:cNvSpPr>
            <a:spLocks noGrp="1"/>
          </p:cNvSpPr>
          <p:nvPr>
            <p:ph type="sldNum" sz="quarter" idx="12"/>
          </p:nvPr>
        </p:nvSpPr>
        <p:spPr/>
        <p:txBody>
          <a:bodyPr/>
          <a:lstStyle/>
          <a:p>
            <a:fld id="{EDDA9840-67D5-4B48-945B-75E1BD3DB23F}" type="slidenum">
              <a:rPr lang="fr-FR" smtClean="0"/>
              <a:t>‹N°›</a:t>
            </a:fld>
            <a:endParaRPr lang="fr-FR"/>
          </a:p>
        </p:txBody>
      </p:sp>
    </p:spTree>
    <p:extLst>
      <p:ext uri="{BB962C8B-B14F-4D97-AF65-F5344CB8AC3E}">
        <p14:creationId xmlns:p14="http://schemas.microsoft.com/office/powerpoint/2010/main" val="325100552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fr-FR"/>
              <a:t>Modifiez le style du titre</a:t>
            </a:r>
            <a:endParaRPr lang="en-US" dirty="0"/>
          </a:p>
        </p:txBody>
      </p:sp>
      <p:sp>
        <p:nvSpPr>
          <p:cNvPr id="3" name="Text Placeholder 2"/>
          <p:cNvSpPr>
            <a:spLocks noGrp="1"/>
          </p:cNvSpPr>
          <p:nvPr>
            <p:ph type="body" idx="1"/>
          </p:nvPr>
        </p:nvSpPr>
        <p:spPr>
          <a:xfrm>
            <a:off x="1120000" y="1681163"/>
            <a:ext cx="5025216" cy="823912"/>
          </a:xfrm>
        </p:spPr>
        <p:txBody>
          <a:bodyPr anchor="b"/>
          <a:lstStyle>
            <a:lvl1pPr marL="0" indent="0">
              <a:buNone/>
              <a:defRPr sz="24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Modifier les styles du texte du masque</a:t>
            </a:r>
          </a:p>
        </p:txBody>
      </p:sp>
      <p:sp>
        <p:nvSpPr>
          <p:cNvPr id="4" name="Content Placeholder 3"/>
          <p:cNvSpPr>
            <a:spLocks noGrp="1"/>
          </p:cNvSpPr>
          <p:nvPr>
            <p:ph sz="half" idx="2"/>
          </p:nvPr>
        </p:nvSpPr>
        <p:spPr>
          <a:xfrm>
            <a:off x="1120000" y="2505075"/>
            <a:ext cx="5025216" cy="3684588"/>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5" name="Text Placeholder 4"/>
          <p:cNvSpPr>
            <a:spLocks noGrp="1"/>
          </p:cNvSpPr>
          <p:nvPr>
            <p:ph type="body" sz="quarter" idx="3"/>
          </p:nvPr>
        </p:nvSpPr>
        <p:spPr>
          <a:xfrm>
            <a:off x="6319840" y="1681163"/>
            <a:ext cx="5035548" cy="823912"/>
          </a:xfrm>
        </p:spPr>
        <p:txBody>
          <a:bodyPr vert="horz" lIns="91440" tIns="45720" rIns="91440" bIns="45720" rtlCol="0" anchor="b">
            <a:normAutofit/>
          </a:bodyPr>
          <a:lstStyle>
            <a:lvl1pPr>
              <a:buNone/>
              <a:defRPr lang="en-US" sz="24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stStyle>
          <a:p>
            <a:pPr marL="0" lvl="0" indent="0">
              <a:buNone/>
            </a:pPr>
            <a:r>
              <a:rPr lang="fr-FR"/>
              <a:t>Modifier les styles du texte du masque</a:t>
            </a:r>
          </a:p>
        </p:txBody>
      </p:sp>
      <p:sp>
        <p:nvSpPr>
          <p:cNvPr id="6" name="Content Placeholder 5"/>
          <p:cNvSpPr>
            <a:spLocks noGrp="1"/>
          </p:cNvSpPr>
          <p:nvPr>
            <p:ph sz="quarter" idx="4"/>
          </p:nvPr>
        </p:nvSpPr>
        <p:spPr>
          <a:xfrm>
            <a:off x="6319840" y="2505075"/>
            <a:ext cx="5035548" cy="3684588"/>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7" name="Date Placeholder 6"/>
          <p:cNvSpPr>
            <a:spLocks noGrp="1"/>
          </p:cNvSpPr>
          <p:nvPr>
            <p:ph type="dt" sz="half" idx="10"/>
          </p:nvPr>
        </p:nvSpPr>
        <p:spPr/>
        <p:txBody>
          <a:bodyPr/>
          <a:lstStyle/>
          <a:p>
            <a:fld id="{DE9E5FBB-AEEF-4E2A-B414-2FFC89D56111}" type="datetimeFigureOut">
              <a:rPr lang="fr-FR" smtClean="0"/>
              <a:t>27/04/2022</a:t>
            </a:fld>
            <a:endParaRPr lang="fr-FR"/>
          </a:p>
        </p:txBody>
      </p:sp>
      <p:sp>
        <p:nvSpPr>
          <p:cNvPr id="8" name="Footer Placeholder 7"/>
          <p:cNvSpPr>
            <a:spLocks noGrp="1"/>
          </p:cNvSpPr>
          <p:nvPr>
            <p:ph type="ftr" sz="quarter" idx="11"/>
          </p:nvPr>
        </p:nvSpPr>
        <p:spPr/>
        <p:txBody>
          <a:bodyPr/>
          <a:lstStyle/>
          <a:p>
            <a:endParaRPr lang="fr-FR"/>
          </a:p>
        </p:txBody>
      </p:sp>
      <p:sp>
        <p:nvSpPr>
          <p:cNvPr id="9" name="Slide Number Placeholder 8"/>
          <p:cNvSpPr>
            <a:spLocks noGrp="1"/>
          </p:cNvSpPr>
          <p:nvPr>
            <p:ph type="sldNum" sz="quarter" idx="12"/>
          </p:nvPr>
        </p:nvSpPr>
        <p:spPr/>
        <p:txBody>
          <a:bodyPr/>
          <a:lstStyle/>
          <a:p>
            <a:fld id="{EDDA9840-67D5-4B48-945B-75E1BD3DB23F}" type="slidenum">
              <a:rPr lang="fr-FR" smtClean="0"/>
              <a:t>‹N°›</a:t>
            </a:fld>
            <a:endParaRPr lang="fr-FR"/>
          </a:p>
        </p:txBody>
      </p:sp>
    </p:spTree>
    <p:extLst>
      <p:ext uri="{BB962C8B-B14F-4D97-AF65-F5344CB8AC3E}">
        <p14:creationId xmlns:p14="http://schemas.microsoft.com/office/powerpoint/2010/main" val="226477844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dirty="0"/>
          </a:p>
        </p:txBody>
      </p:sp>
      <p:sp>
        <p:nvSpPr>
          <p:cNvPr id="3" name="Date Placeholder 2"/>
          <p:cNvSpPr>
            <a:spLocks noGrp="1"/>
          </p:cNvSpPr>
          <p:nvPr>
            <p:ph type="dt" sz="half" idx="10"/>
          </p:nvPr>
        </p:nvSpPr>
        <p:spPr/>
        <p:txBody>
          <a:bodyPr/>
          <a:lstStyle/>
          <a:p>
            <a:fld id="{DE9E5FBB-AEEF-4E2A-B414-2FFC89D56111}" type="datetimeFigureOut">
              <a:rPr lang="fr-FR" smtClean="0"/>
              <a:t>27/04/2022</a:t>
            </a:fld>
            <a:endParaRPr lang="fr-FR"/>
          </a:p>
        </p:txBody>
      </p:sp>
      <p:sp>
        <p:nvSpPr>
          <p:cNvPr id="4" name="Footer Placeholder 3"/>
          <p:cNvSpPr>
            <a:spLocks noGrp="1"/>
          </p:cNvSpPr>
          <p:nvPr>
            <p:ph type="ftr" sz="quarter" idx="11"/>
          </p:nvPr>
        </p:nvSpPr>
        <p:spPr/>
        <p:txBody>
          <a:bodyPr/>
          <a:lstStyle/>
          <a:p>
            <a:endParaRPr lang="fr-FR"/>
          </a:p>
        </p:txBody>
      </p:sp>
      <p:sp>
        <p:nvSpPr>
          <p:cNvPr id="5" name="Slide Number Placeholder 4"/>
          <p:cNvSpPr>
            <a:spLocks noGrp="1"/>
          </p:cNvSpPr>
          <p:nvPr>
            <p:ph type="sldNum" sz="quarter" idx="12"/>
          </p:nvPr>
        </p:nvSpPr>
        <p:spPr/>
        <p:txBody>
          <a:bodyPr/>
          <a:lstStyle/>
          <a:p>
            <a:fld id="{EDDA9840-67D5-4B48-945B-75E1BD3DB23F}" type="slidenum">
              <a:rPr lang="fr-FR" smtClean="0"/>
              <a:t>‹N°›</a:t>
            </a:fld>
            <a:endParaRPr lang="fr-FR"/>
          </a:p>
        </p:txBody>
      </p:sp>
    </p:spTree>
    <p:extLst>
      <p:ext uri="{BB962C8B-B14F-4D97-AF65-F5344CB8AC3E}">
        <p14:creationId xmlns:p14="http://schemas.microsoft.com/office/powerpoint/2010/main" val="371462972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E9E5FBB-AEEF-4E2A-B414-2FFC89D56111}" type="datetimeFigureOut">
              <a:rPr lang="fr-FR" smtClean="0"/>
              <a:t>27/04/2022</a:t>
            </a:fld>
            <a:endParaRPr lang="fr-FR"/>
          </a:p>
        </p:txBody>
      </p:sp>
      <p:sp>
        <p:nvSpPr>
          <p:cNvPr id="3" name="Footer Placeholder 2"/>
          <p:cNvSpPr>
            <a:spLocks noGrp="1"/>
          </p:cNvSpPr>
          <p:nvPr>
            <p:ph type="ftr" sz="quarter" idx="11"/>
          </p:nvPr>
        </p:nvSpPr>
        <p:spPr/>
        <p:txBody>
          <a:bodyPr/>
          <a:lstStyle/>
          <a:p>
            <a:endParaRPr lang="fr-FR"/>
          </a:p>
        </p:txBody>
      </p:sp>
      <p:sp>
        <p:nvSpPr>
          <p:cNvPr id="4" name="Slide Number Placeholder 3"/>
          <p:cNvSpPr>
            <a:spLocks noGrp="1"/>
          </p:cNvSpPr>
          <p:nvPr>
            <p:ph type="sldNum" sz="quarter" idx="12"/>
          </p:nvPr>
        </p:nvSpPr>
        <p:spPr/>
        <p:txBody>
          <a:bodyPr/>
          <a:lstStyle/>
          <a:p>
            <a:fld id="{EDDA9840-67D5-4B48-945B-75E1BD3DB23F}" type="slidenum">
              <a:rPr lang="fr-FR" smtClean="0"/>
              <a:t>‹N°›</a:t>
            </a:fld>
            <a:endParaRPr lang="fr-FR"/>
          </a:p>
        </p:txBody>
      </p:sp>
    </p:spTree>
    <p:extLst>
      <p:ext uri="{BB962C8B-B14F-4D97-AF65-F5344CB8AC3E}">
        <p14:creationId xmlns:p14="http://schemas.microsoft.com/office/powerpoint/2010/main" val="181100944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fr-FR"/>
              <a:t>Modifiez le style du titre</a:t>
            </a:r>
            <a:endParaRPr lang="en-US" dirty="0"/>
          </a:p>
        </p:txBody>
      </p:sp>
      <p:sp>
        <p:nvSpPr>
          <p:cNvPr id="3" name="Content Placeholder 2"/>
          <p:cNvSpPr>
            <a:spLocks noGrp="1"/>
          </p:cNvSpPr>
          <p:nvPr>
            <p:ph idx="1"/>
          </p:nvPr>
        </p:nvSpPr>
        <p:spPr>
          <a:xfrm>
            <a:off x="5183188" y="987425"/>
            <a:ext cx="6172200" cy="4873625"/>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Text Placeholder 3"/>
          <p:cNvSpPr>
            <a:spLocks noGrp="1"/>
          </p:cNvSpPr>
          <p:nvPr>
            <p:ph type="body" sz="half" idx="2"/>
          </p:nvPr>
        </p:nvSpPr>
        <p:spPr>
          <a:xfrm>
            <a:off x="1120000" y="2057400"/>
            <a:ext cx="3652025" cy="3811588"/>
          </a:xfrm>
        </p:spPr>
        <p:txBody>
          <a:bodyPr/>
          <a:lstStyle>
            <a:lvl1pPr marL="0" indent="0">
              <a:buNone/>
              <a:defRPr sz="1600">
                <a:gradFill>
                  <a:gsLst>
                    <a:gs pos="15000">
                      <a:schemeClr val="tx2"/>
                    </a:gs>
                    <a:gs pos="73000">
                      <a:schemeClr val="tx2">
                        <a:lumMod val="60000"/>
                        <a:lumOff val="40000"/>
                      </a:schemeClr>
                    </a:gs>
                    <a:gs pos="0">
                      <a:schemeClr val="tx1"/>
                    </a:gs>
                    <a:gs pos="100000">
                      <a:schemeClr val="tx2">
                        <a:lumMod val="0"/>
                        <a:lumOff val="100000"/>
                      </a:schemeClr>
                    </a:gs>
                  </a:gsLst>
                  <a:lin ang="16200000" scaled="1"/>
                </a:gra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Modifier les styles du texte du masque</a:t>
            </a:r>
          </a:p>
        </p:txBody>
      </p:sp>
      <p:sp>
        <p:nvSpPr>
          <p:cNvPr id="5" name="Date Placeholder 4"/>
          <p:cNvSpPr>
            <a:spLocks noGrp="1"/>
          </p:cNvSpPr>
          <p:nvPr>
            <p:ph type="dt" sz="half" idx="10"/>
          </p:nvPr>
        </p:nvSpPr>
        <p:spPr/>
        <p:txBody>
          <a:bodyPr/>
          <a:lstStyle/>
          <a:p>
            <a:fld id="{DE9E5FBB-AEEF-4E2A-B414-2FFC89D56111}" type="datetimeFigureOut">
              <a:rPr lang="fr-FR" smtClean="0"/>
              <a:t>27/04/2022</a:t>
            </a:fld>
            <a:endParaRPr lang="fr-FR"/>
          </a:p>
        </p:txBody>
      </p:sp>
      <p:sp>
        <p:nvSpPr>
          <p:cNvPr id="6" name="Footer Placeholder 5"/>
          <p:cNvSpPr>
            <a:spLocks noGrp="1"/>
          </p:cNvSpPr>
          <p:nvPr>
            <p:ph type="ftr" sz="quarter" idx="11"/>
          </p:nvPr>
        </p:nvSpPr>
        <p:spPr/>
        <p:txBody>
          <a:bodyPr/>
          <a:lstStyle/>
          <a:p>
            <a:endParaRPr lang="fr-FR"/>
          </a:p>
        </p:txBody>
      </p:sp>
      <p:sp>
        <p:nvSpPr>
          <p:cNvPr id="7" name="Slide Number Placeholder 6"/>
          <p:cNvSpPr>
            <a:spLocks noGrp="1"/>
          </p:cNvSpPr>
          <p:nvPr>
            <p:ph type="sldNum" sz="quarter" idx="12"/>
          </p:nvPr>
        </p:nvSpPr>
        <p:spPr/>
        <p:txBody>
          <a:bodyPr/>
          <a:lstStyle/>
          <a:p>
            <a:fld id="{EDDA9840-67D5-4B48-945B-75E1BD3DB23F}" type="slidenum">
              <a:rPr lang="fr-FR" smtClean="0"/>
              <a:t>‹N°›</a:t>
            </a:fld>
            <a:endParaRPr lang="fr-FR"/>
          </a:p>
        </p:txBody>
      </p:sp>
    </p:spTree>
    <p:extLst>
      <p:ext uri="{BB962C8B-B14F-4D97-AF65-F5344CB8AC3E}">
        <p14:creationId xmlns:p14="http://schemas.microsoft.com/office/powerpoint/2010/main" val="276515453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fr-FR"/>
              <a:t>Modifiez le style du titre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fr-FR"/>
              <a:t>Cliquez sur l'icône pour ajouter une image</a:t>
            </a:r>
            <a:endParaRPr lang="en-US" dirty="0"/>
          </a:p>
        </p:txBody>
      </p:sp>
      <p:sp>
        <p:nvSpPr>
          <p:cNvPr id="4" name="Text Placeholder 3"/>
          <p:cNvSpPr>
            <a:spLocks noGrp="1"/>
          </p:cNvSpPr>
          <p:nvPr>
            <p:ph type="body" sz="half" idx="2"/>
          </p:nvPr>
        </p:nvSpPr>
        <p:spPr>
          <a:xfrm>
            <a:off x="1120000" y="2057400"/>
            <a:ext cx="3652025" cy="3811588"/>
          </a:xfrm>
        </p:spPr>
        <p:txBody>
          <a:bodyPr/>
          <a:lstStyle>
            <a:lvl1pPr marL="0" indent="0">
              <a:buNone/>
              <a:defRPr sz="1600">
                <a:gradFill>
                  <a:gsLst>
                    <a:gs pos="15000">
                      <a:schemeClr val="tx2"/>
                    </a:gs>
                    <a:gs pos="73000">
                      <a:schemeClr val="tx2">
                        <a:lumMod val="60000"/>
                        <a:lumOff val="40000"/>
                      </a:schemeClr>
                    </a:gs>
                    <a:gs pos="0">
                      <a:schemeClr val="tx1"/>
                    </a:gs>
                    <a:gs pos="100000">
                      <a:schemeClr val="tx2">
                        <a:lumMod val="0"/>
                        <a:lumOff val="100000"/>
                      </a:schemeClr>
                    </a:gs>
                  </a:gsLst>
                  <a:lin ang="16200000" scaled="1"/>
                </a:gra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Modifier les styles du texte du masque</a:t>
            </a:r>
          </a:p>
        </p:txBody>
      </p:sp>
      <p:sp>
        <p:nvSpPr>
          <p:cNvPr id="5" name="Date Placeholder 4"/>
          <p:cNvSpPr>
            <a:spLocks noGrp="1"/>
          </p:cNvSpPr>
          <p:nvPr>
            <p:ph type="dt" sz="half" idx="10"/>
          </p:nvPr>
        </p:nvSpPr>
        <p:spPr/>
        <p:txBody>
          <a:bodyPr/>
          <a:lstStyle/>
          <a:p>
            <a:fld id="{DE9E5FBB-AEEF-4E2A-B414-2FFC89D56111}" type="datetimeFigureOut">
              <a:rPr lang="fr-FR" smtClean="0"/>
              <a:t>27/04/2022</a:t>
            </a:fld>
            <a:endParaRPr lang="fr-FR"/>
          </a:p>
        </p:txBody>
      </p:sp>
      <p:sp>
        <p:nvSpPr>
          <p:cNvPr id="6" name="Footer Placeholder 5"/>
          <p:cNvSpPr>
            <a:spLocks noGrp="1"/>
          </p:cNvSpPr>
          <p:nvPr>
            <p:ph type="ftr" sz="quarter" idx="11"/>
          </p:nvPr>
        </p:nvSpPr>
        <p:spPr/>
        <p:txBody>
          <a:bodyPr/>
          <a:lstStyle/>
          <a:p>
            <a:endParaRPr lang="fr-FR"/>
          </a:p>
        </p:txBody>
      </p:sp>
      <p:sp>
        <p:nvSpPr>
          <p:cNvPr id="7" name="Slide Number Placeholder 6"/>
          <p:cNvSpPr>
            <a:spLocks noGrp="1"/>
          </p:cNvSpPr>
          <p:nvPr>
            <p:ph type="sldNum" sz="quarter" idx="12"/>
          </p:nvPr>
        </p:nvSpPr>
        <p:spPr/>
        <p:txBody>
          <a:bodyPr/>
          <a:lstStyle/>
          <a:p>
            <a:fld id="{EDDA9840-67D5-4B48-945B-75E1BD3DB23F}" type="slidenum">
              <a:rPr lang="fr-FR" smtClean="0"/>
              <a:t>‹N°›</a:t>
            </a:fld>
            <a:endParaRPr lang="fr-FR"/>
          </a:p>
        </p:txBody>
      </p:sp>
    </p:spTree>
    <p:extLst>
      <p:ext uri="{BB962C8B-B14F-4D97-AF65-F5344CB8AC3E}">
        <p14:creationId xmlns:p14="http://schemas.microsoft.com/office/powerpoint/2010/main" val="392644385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9">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fr-FR"/>
              <a:t>Modifiez le style du titre</a:t>
            </a:r>
            <a:endParaRPr lang="en-US" dirty="0"/>
          </a:p>
        </p:txBody>
      </p:sp>
      <p:sp>
        <p:nvSpPr>
          <p:cNvPr id="3" name="Text Placeholder 2"/>
          <p:cNvSpPr>
            <a:spLocks noGrp="1"/>
          </p:cNvSpPr>
          <p:nvPr>
            <p:ph type="body" idx="1"/>
          </p:nvPr>
        </p:nvSpPr>
        <p:spPr>
          <a:xfrm>
            <a:off x="1120000" y="1825625"/>
            <a:ext cx="10233800" cy="4351338"/>
          </a:xfrm>
          <a:prstGeom prst="rect">
            <a:avLst/>
          </a:prstGeom>
        </p:spPr>
        <p:txBody>
          <a:bodyPr vert="horz" lIns="91440" tIns="45720" rIns="91440" bIns="45720" rtlCol="0">
            <a:normAutofit/>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gradFill flip="none" rotWithShape="1">
                  <a:gsLst>
                    <a:gs pos="28000">
                      <a:schemeClr val="tx1">
                        <a:lumMod val="93000"/>
                      </a:schemeClr>
                    </a:gs>
                    <a:gs pos="0">
                      <a:schemeClr val="bg1">
                        <a:lumMod val="38000"/>
                        <a:lumOff val="62000"/>
                      </a:schemeClr>
                    </a:gs>
                    <a:gs pos="100000">
                      <a:schemeClr val="tx2">
                        <a:lumMod val="0"/>
                        <a:lumOff val="100000"/>
                      </a:schemeClr>
                    </a:gs>
                  </a:gsLst>
                  <a:lin ang="5400000" scaled="1"/>
                  <a:tileRect/>
                </a:gradFill>
              </a:defRPr>
            </a:lvl1pPr>
          </a:lstStyle>
          <a:p>
            <a:fld id="{DE9E5FBB-AEEF-4E2A-B414-2FFC89D56111}" type="datetimeFigureOut">
              <a:rPr lang="fr-FR" smtClean="0"/>
              <a:t>27/04/2022</a:t>
            </a:fld>
            <a:endParaRPr lang="fr-F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gradFill flip="none" rotWithShape="1">
                  <a:gsLst>
                    <a:gs pos="28000">
                      <a:schemeClr val="tx1">
                        <a:lumMod val="93000"/>
                      </a:schemeClr>
                    </a:gs>
                    <a:gs pos="0">
                      <a:schemeClr val="bg1">
                        <a:lumMod val="38000"/>
                        <a:lumOff val="62000"/>
                      </a:schemeClr>
                    </a:gs>
                    <a:gs pos="100000">
                      <a:schemeClr val="tx2">
                        <a:lumMod val="0"/>
                        <a:lumOff val="100000"/>
                      </a:schemeClr>
                    </a:gs>
                  </a:gsLst>
                  <a:lin ang="5400000" scaled="1"/>
                  <a:tileRect/>
                </a:gradFill>
              </a:defRPr>
            </a:lvl1pPr>
          </a:lstStyle>
          <a:p>
            <a:endParaRPr lang="fr-F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gradFill flip="none" rotWithShape="1">
                  <a:gsLst>
                    <a:gs pos="28000">
                      <a:schemeClr val="tx1">
                        <a:lumMod val="93000"/>
                      </a:schemeClr>
                    </a:gs>
                    <a:gs pos="0">
                      <a:schemeClr val="bg1">
                        <a:lumMod val="38000"/>
                        <a:lumOff val="62000"/>
                      </a:schemeClr>
                    </a:gs>
                    <a:gs pos="100000">
                      <a:schemeClr val="tx2">
                        <a:lumMod val="0"/>
                        <a:lumOff val="100000"/>
                      </a:schemeClr>
                    </a:gs>
                  </a:gsLst>
                  <a:lin ang="5400000" scaled="1"/>
                  <a:tileRect/>
                </a:gradFill>
              </a:defRPr>
            </a:lvl1pPr>
          </a:lstStyle>
          <a:p>
            <a:fld id="{EDDA9840-67D5-4B48-945B-75E1BD3DB23F}" type="slidenum">
              <a:rPr lang="fr-FR" smtClean="0"/>
              <a:t>‹N°›</a:t>
            </a:fld>
            <a:endParaRPr lang="fr-FR"/>
          </a:p>
        </p:txBody>
      </p:sp>
    </p:spTree>
    <p:extLst>
      <p:ext uri="{BB962C8B-B14F-4D97-AF65-F5344CB8AC3E}">
        <p14:creationId xmlns:p14="http://schemas.microsoft.com/office/powerpoint/2010/main" val="1942689864"/>
      </p:ext>
    </p:extLst>
  </p:cSld>
  <p:clrMap bg1="dk1" tx1="lt1" bg2="dk2" tx2="lt2" accent1="accent1" accent2="accent2" accent3="accent3" accent4="accent4" accent5="accent5" accent6="accent6" hlink="hlink" folHlink="folHlink"/>
  <p:sldLayoutIdLst>
    <p:sldLayoutId id="2147483931" r:id="rId1"/>
    <p:sldLayoutId id="2147483932" r:id="rId2"/>
    <p:sldLayoutId id="2147483933" r:id="rId3"/>
    <p:sldLayoutId id="2147483934" r:id="rId4"/>
    <p:sldLayoutId id="2147483935" r:id="rId5"/>
    <p:sldLayoutId id="2147483936" r:id="rId6"/>
    <p:sldLayoutId id="2147483937" r:id="rId7"/>
    <p:sldLayoutId id="2147483938" r:id="rId8"/>
    <p:sldLayoutId id="2147483939" r:id="rId9"/>
    <p:sldLayoutId id="2147483940" r:id="rId10"/>
    <p:sldLayoutId id="2147483941" r:id="rId11"/>
    <p:sldLayoutId id="2147483942" r:id="rId12"/>
    <p:sldLayoutId id="2147483943" r:id="rId13"/>
    <p:sldLayoutId id="2147483944" r:id="rId14"/>
    <p:sldLayoutId id="2147483945" r:id="rId15"/>
    <p:sldLayoutId id="2147483946" r:id="rId16"/>
    <p:sldLayoutId id="2147483947" r:id="rId17"/>
  </p:sldLayoutIdLst>
  <p:txStyles>
    <p:titleStyle>
      <a:lvl1pPr algn="l" defTabSz="914400" rtl="0" eaLnBrk="1" latinLnBrk="0" hangingPunct="1">
        <a:lnSpc>
          <a:spcPct val="90000"/>
        </a:lnSpc>
        <a:spcBef>
          <a:spcPct val="0"/>
        </a:spcBef>
        <a:buNone/>
        <a:defRPr sz="5400" b="0" kern="1200">
          <a:gradFill flip="none" rotWithShape="1">
            <a:gsLst>
              <a:gs pos="28000">
                <a:schemeClr val="tx1">
                  <a:lumMod val="93000"/>
                </a:schemeClr>
              </a:gs>
              <a:gs pos="0">
                <a:schemeClr val="bg1">
                  <a:lumMod val="25000"/>
                  <a:lumOff val="75000"/>
                </a:schemeClr>
              </a:gs>
              <a:gs pos="100000">
                <a:schemeClr val="tx2">
                  <a:lumMod val="0"/>
                  <a:lumOff val="100000"/>
                </a:schemeClr>
              </a:gs>
            </a:gsLst>
            <a:lin ang="4800000" scaled="0"/>
            <a:tileRect/>
          </a:gra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51.xml"/><Relationship Id="rId1" Type="http://schemas.openxmlformats.org/officeDocument/2006/relationships/slideLayout" Target="../slideLayouts/slideLayout2.xml"/><Relationship Id="rId4" Type="http://schemas.openxmlformats.org/officeDocument/2006/relationships/image" Target="../media/image76.png"/></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52.xml"/><Relationship Id="rId1" Type="http://schemas.openxmlformats.org/officeDocument/2006/relationships/slideLayout" Target="../slideLayouts/slideLayout2.xml"/><Relationship Id="rId4" Type="http://schemas.openxmlformats.org/officeDocument/2006/relationships/image" Target="../media/image78.png"/></Relationships>
</file>

<file path=ppt/slides/_rels/slide111.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53.xml"/><Relationship Id="rId1" Type="http://schemas.openxmlformats.org/officeDocument/2006/relationships/slideLayout" Target="../slideLayouts/slideLayout2.xml"/><Relationship Id="rId4" Type="http://schemas.openxmlformats.org/officeDocument/2006/relationships/image" Target="../media/image77.png"/></Relationships>
</file>

<file path=ppt/slides/_rels/slide112.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54.xml"/><Relationship Id="rId1" Type="http://schemas.openxmlformats.org/officeDocument/2006/relationships/slideLayout" Target="../slideLayouts/slideLayout2.xml"/><Relationship Id="rId4" Type="http://schemas.openxmlformats.org/officeDocument/2006/relationships/image" Target="../media/image77.png"/></Relationships>
</file>

<file path=ppt/slides/_rels/slide113.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3" Type="http://schemas.openxmlformats.org/officeDocument/2006/relationships/image" Target="../media/image79.emf"/><Relationship Id="rId2" Type="http://schemas.openxmlformats.org/officeDocument/2006/relationships/notesSlide" Target="../notesSlides/notesSlide60.xml"/><Relationship Id="rId1" Type="http://schemas.openxmlformats.org/officeDocument/2006/relationships/slideLayout" Target="../slideLayouts/slideLayout2.xml"/><Relationship Id="rId5" Type="http://schemas.openxmlformats.org/officeDocument/2006/relationships/image" Target="../media/image81.emf"/><Relationship Id="rId4" Type="http://schemas.openxmlformats.org/officeDocument/2006/relationships/image" Target="../media/image80.emf"/></Relationships>
</file>

<file path=ppt/slides/_rels/slide119.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notesSlide" Target="../notesSlides/notesSlide70.xml"/><Relationship Id="rId1" Type="http://schemas.openxmlformats.org/officeDocument/2006/relationships/slideLayout" Target="../slideLayouts/slideLayout2.xml"/><Relationship Id="rId5" Type="http://schemas.openxmlformats.org/officeDocument/2006/relationships/image" Target="../media/image88.png"/><Relationship Id="rId4" Type="http://schemas.openxmlformats.org/officeDocument/2006/relationships/image" Target="../media/image87.png"/></Relationships>
</file>

<file path=ppt/slides/_rels/slide129.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image" Target="../media/image9.jp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image" Target="../media/image11.jp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image" Target="../media/image13.jp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image" Target="../media/image15.jp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image" Target="../media/image17.jp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image" Target="../media/image19.jp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image" Target="../media/image21.jp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17.xml"/><Relationship Id="rId1" Type="http://schemas.openxmlformats.org/officeDocument/2006/relationships/slideLayout" Target="../slideLayouts/slideLayout7.xml"/><Relationship Id="rId4" Type="http://schemas.openxmlformats.org/officeDocument/2006/relationships/image" Target="../media/image24.jpg"/></Relationships>
</file>

<file path=ppt/slides/_rels/slide28.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18.xml"/><Relationship Id="rId1" Type="http://schemas.openxmlformats.org/officeDocument/2006/relationships/slideLayout" Target="../slideLayouts/slideLayout7.xml"/><Relationship Id="rId4" Type="http://schemas.openxmlformats.org/officeDocument/2006/relationships/image" Target="../media/image26.jpg"/></Relationships>
</file>

<file path=ppt/slides/_rels/slide29.xml.rels><?xml version="1.0" encoding="UTF-8" standalone="yes"?>
<Relationships xmlns="http://schemas.openxmlformats.org/package/2006/relationships"><Relationship Id="rId2" Type="http://schemas.openxmlformats.org/officeDocument/2006/relationships/image" Target="../media/image27.jp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8.jp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29.jp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30.jp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31.jp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32.jp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33.jp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34.jp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35.jp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image" Target="../media/image36.jp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image" Target="../media/image37.jp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38.jp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image" Target="../media/image39.jp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image" Target="../media/image40.jp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image" Target="../media/image41.jp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image" Target="../media/image42.jp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image" Target="../media/image43.jp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image" Target="../media/image44.jp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image" Target="../media/image45.jp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image" Target="../media/image46.jp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image" Target="../media/image47.jp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48.jpg"/><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image" Target="../media/image49.jpg"/><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2" Type="http://schemas.openxmlformats.org/officeDocument/2006/relationships/image" Target="../media/image50.jpg"/><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2" Type="http://schemas.openxmlformats.org/officeDocument/2006/relationships/image" Target="../media/image51.jpg"/><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2" Type="http://schemas.openxmlformats.org/officeDocument/2006/relationships/image" Target="../media/image52.jpg"/><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2" Type="http://schemas.openxmlformats.org/officeDocument/2006/relationships/image" Target="../media/image53.jpg"/><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2" Type="http://schemas.openxmlformats.org/officeDocument/2006/relationships/image" Target="../media/image54.jpg"/><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2" Type="http://schemas.openxmlformats.org/officeDocument/2006/relationships/image" Target="../media/image55.jpg"/><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2" Type="http://schemas.openxmlformats.org/officeDocument/2006/relationships/image" Target="../media/image56.jpg"/><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2" Type="http://schemas.openxmlformats.org/officeDocument/2006/relationships/image" Target="../media/image57.jp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58.jpg"/><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2" Type="http://schemas.openxmlformats.org/officeDocument/2006/relationships/image" Target="../media/image59.jpg"/><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2" Type="http://schemas.openxmlformats.org/officeDocument/2006/relationships/image" Target="../media/image60.jpg"/><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2" Type="http://schemas.openxmlformats.org/officeDocument/2006/relationships/image" Target="../media/image61.jpg"/><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2" Type="http://schemas.openxmlformats.org/officeDocument/2006/relationships/image" Target="../media/image62.jpg"/><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2" Type="http://schemas.openxmlformats.org/officeDocument/2006/relationships/image" Target="../media/image63.jpg"/><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2" Type="http://schemas.openxmlformats.org/officeDocument/2006/relationships/image" Target="../media/image64.jpg"/><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2" Type="http://schemas.openxmlformats.org/officeDocument/2006/relationships/image" Target="../media/image65.jpg"/><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3" Type="http://schemas.openxmlformats.org/officeDocument/2006/relationships/image" Target="../media/image61.jp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64.jpg"/></Relationships>
</file>

<file path=ppt/slides/_rels/slide69.xml.rels><?xml version="1.0" encoding="UTF-8" standalone="yes"?>
<Relationships xmlns="http://schemas.openxmlformats.org/package/2006/relationships"><Relationship Id="rId3" Type="http://schemas.openxmlformats.org/officeDocument/2006/relationships/image" Target="../media/image61.jp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64.jp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image" Target="../media/image66.png"/><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23.xml"/><Relationship Id="rId1" Type="http://schemas.openxmlformats.org/officeDocument/2006/relationships/slideLayout" Target="../slideLayouts/slideLayout2.xml"/><Relationship Id="rId5" Type="http://schemas.openxmlformats.org/officeDocument/2006/relationships/image" Target="../media/image70.png"/><Relationship Id="rId4" Type="http://schemas.openxmlformats.org/officeDocument/2006/relationships/image" Target="../media/image69.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5D86BD8-23C1-40B0-8CB8-AF4959130A40}"/>
              </a:ext>
            </a:extLst>
          </p:cNvPr>
          <p:cNvSpPr>
            <a:spLocks noGrp="1"/>
          </p:cNvSpPr>
          <p:nvPr>
            <p:ph type="ctrTitle"/>
          </p:nvPr>
        </p:nvSpPr>
        <p:spPr>
          <a:xfrm>
            <a:off x="1712311" y="1288582"/>
            <a:ext cx="9144000" cy="2486130"/>
          </a:xfrm>
        </p:spPr>
        <p:txBody>
          <a:bodyPr>
            <a:normAutofit/>
          </a:bodyPr>
          <a:lstStyle/>
          <a:p>
            <a:pPr algn="ctr"/>
            <a:r>
              <a:rPr lang="fr-FR" sz="5400" dirty="0">
                <a:solidFill>
                  <a:schemeClr val="tx1">
                    <a:lumMod val="95000"/>
                  </a:schemeClr>
                </a:solidFill>
                <a:latin typeface="Calibri" panose="020F0502020204030204" pitchFamily="34" charset="0"/>
                <a:cs typeface="Calibri" panose="020F0502020204030204" pitchFamily="34" charset="0"/>
              </a:rPr>
              <a:t>Neuro-imagerie</a:t>
            </a:r>
          </a:p>
        </p:txBody>
      </p:sp>
      <p:sp>
        <p:nvSpPr>
          <p:cNvPr id="3" name="Sous-titre 2">
            <a:extLst>
              <a:ext uri="{FF2B5EF4-FFF2-40B4-BE49-F238E27FC236}">
                <a16:creationId xmlns:a16="http://schemas.microsoft.com/office/drawing/2014/main" id="{CCB91E89-2732-45F5-ACC2-B03B2F533544}"/>
              </a:ext>
            </a:extLst>
          </p:cNvPr>
          <p:cNvSpPr>
            <a:spLocks noGrp="1"/>
          </p:cNvSpPr>
          <p:nvPr>
            <p:ph type="subTitle" idx="1"/>
          </p:nvPr>
        </p:nvSpPr>
        <p:spPr>
          <a:xfrm>
            <a:off x="7227794" y="5569418"/>
            <a:ext cx="4062433" cy="820886"/>
          </a:xfrm>
        </p:spPr>
        <p:txBody>
          <a:bodyPr>
            <a:noAutofit/>
          </a:bodyPr>
          <a:lstStyle/>
          <a:p>
            <a:pPr algn="ctr">
              <a:lnSpc>
                <a:spcPct val="100000"/>
              </a:lnSpc>
            </a:pPr>
            <a:r>
              <a:rPr lang="fr-FR" sz="2000" dirty="0">
                <a:solidFill>
                  <a:schemeClr val="accent1">
                    <a:lumMod val="20000"/>
                    <a:lumOff val="80000"/>
                  </a:schemeClr>
                </a:solidFill>
                <a:latin typeface="Calibri" panose="020F0502020204030204" pitchFamily="34" charset="0"/>
                <a:cs typeface="Calibri" panose="020F0502020204030204" pitchFamily="34" charset="0"/>
              </a:rPr>
              <a:t>C. </a:t>
            </a:r>
            <a:r>
              <a:rPr lang="fr-FR" sz="2000" dirty="0" err="1">
                <a:solidFill>
                  <a:schemeClr val="accent1">
                    <a:lumMod val="20000"/>
                    <a:lumOff val="80000"/>
                  </a:schemeClr>
                </a:solidFill>
                <a:latin typeface="Calibri" panose="020F0502020204030204" pitchFamily="34" charset="0"/>
                <a:cs typeface="Calibri" panose="020F0502020204030204" pitchFamily="34" charset="0"/>
              </a:rPr>
              <a:t>Koumako</a:t>
            </a:r>
            <a:endParaRPr lang="fr-FR" sz="2000" dirty="0">
              <a:solidFill>
                <a:schemeClr val="accent1">
                  <a:lumMod val="20000"/>
                  <a:lumOff val="80000"/>
                </a:schemeClr>
              </a:solidFill>
              <a:latin typeface="Calibri" panose="020F0502020204030204" pitchFamily="34" charset="0"/>
              <a:cs typeface="Calibri" panose="020F0502020204030204" pitchFamily="34" charset="0"/>
            </a:endParaRPr>
          </a:p>
          <a:p>
            <a:pPr algn="ctr">
              <a:lnSpc>
                <a:spcPct val="100000"/>
              </a:lnSpc>
            </a:pPr>
            <a:r>
              <a:rPr lang="fr-FR" sz="2000" dirty="0">
                <a:solidFill>
                  <a:schemeClr val="accent1">
                    <a:lumMod val="20000"/>
                    <a:lumOff val="80000"/>
                  </a:schemeClr>
                </a:solidFill>
                <a:latin typeface="Calibri" panose="020F0502020204030204" pitchFamily="34" charset="0"/>
                <a:cs typeface="Calibri" panose="020F0502020204030204" pitchFamily="34" charset="0"/>
              </a:rPr>
              <a:t>Imagerie médicale St Antoine, 2022</a:t>
            </a:r>
          </a:p>
        </p:txBody>
      </p:sp>
      <p:pic>
        <p:nvPicPr>
          <p:cNvPr id="1028" name="Picture 4" descr="Saint-Antoine, hôpital de référence de l'est parisien - AP-HP">
            <a:extLst>
              <a:ext uri="{FF2B5EF4-FFF2-40B4-BE49-F238E27FC236}">
                <a16:creationId xmlns:a16="http://schemas.microsoft.com/office/drawing/2014/main" id="{0A48D9A4-AD98-4DE7-A5CE-F252B85B292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2210" y="5205046"/>
            <a:ext cx="4693536" cy="159288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5280266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CEF4F5E-B1C0-4B46-8521-1935FFD5C62C}"/>
              </a:ext>
            </a:extLst>
          </p:cNvPr>
          <p:cNvSpPr>
            <a:spLocks noGrp="1"/>
          </p:cNvSpPr>
          <p:nvPr>
            <p:ph type="title"/>
          </p:nvPr>
        </p:nvSpPr>
        <p:spPr/>
        <p:txBody>
          <a:bodyPr>
            <a:normAutofit/>
          </a:bodyPr>
          <a:lstStyle/>
          <a:p>
            <a:r>
              <a:rPr lang="fr-FR" sz="4800" dirty="0" err="1">
                <a:latin typeface="Calibri" panose="020F0502020204030204" pitchFamily="34" charset="0"/>
                <a:cs typeface="Calibri" panose="020F0502020204030204" pitchFamily="34" charset="0"/>
              </a:rPr>
              <a:t>Fazekas</a:t>
            </a:r>
            <a:r>
              <a:rPr lang="fr-FR" sz="4800" dirty="0">
                <a:latin typeface="Calibri" panose="020F0502020204030204" pitchFamily="34" charset="0"/>
                <a:cs typeface="Calibri" panose="020F0502020204030204" pitchFamily="34" charset="0"/>
              </a:rPr>
              <a:t> 1</a:t>
            </a:r>
          </a:p>
        </p:txBody>
      </p:sp>
      <p:sp>
        <p:nvSpPr>
          <p:cNvPr id="4" name="Espace réservé du contenu 2">
            <a:extLst>
              <a:ext uri="{FF2B5EF4-FFF2-40B4-BE49-F238E27FC236}">
                <a16:creationId xmlns:a16="http://schemas.microsoft.com/office/drawing/2014/main" id="{1DB1CE43-7527-46CE-BDAF-8C83D20FEA57}"/>
              </a:ext>
            </a:extLst>
          </p:cNvPr>
          <p:cNvSpPr>
            <a:spLocks noGrp="1"/>
          </p:cNvSpPr>
          <p:nvPr>
            <p:ph idx="1"/>
          </p:nvPr>
        </p:nvSpPr>
        <p:spPr>
          <a:xfrm>
            <a:off x="838200" y="4933949"/>
            <a:ext cx="10515600" cy="1249363"/>
          </a:xfrm>
        </p:spPr>
        <p:txBody>
          <a:bodyPr>
            <a:normAutofit/>
          </a:bodyPr>
          <a:lstStyle/>
          <a:p>
            <a:pPr marL="0" indent="0">
              <a:buNone/>
            </a:pPr>
            <a:r>
              <a:rPr lang="fr-FR" sz="2000" dirty="0"/>
              <a:t>• </a:t>
            </a:r>
            <a:r>
              <a:rPr lang="fr-FR" sz="2000" dirty="0" err="1"/>
              <a:t>périfrontales</a:t>
            </a:r>
            <a:r>
              <a:rPr lang="fr-FR" sz="2000" dirty="0"/>
              <a:t>, en bandes </a:t>
            </a:r>
          </a:p>
          <a:p>
            <a:pPr marL="0" indent="0">
              <a:buNone/>
            </a:pPr>
            <a:r>
              <a:rPr lang="fr-FR" sz="2000" dirty="0"/>
              <a:t>• peu évolutives </a:t>
            </a:r>
          </a:p>
          <a:p>
            <a:pPr marL="0" indent="0">
              <a:buNone/>
            </a:pPr>
            <a:r>
              <a:rPr lang="fr-FR" sz="2000" dirty="0">
                <a:solidFill>
                  <a:schemeClr val="tx1"/>
                </a:solidFill>
              </a:rPr>
              <a:t>• lésions solitaires &lt; 10 mm et/ou lésions groupées &lt; 20 mm de diamètre</a:t>
            </a:r>
            <a:endParaRPr lang="fr-FR" sz="2000" dirty="0">
              <a:solidFill>
                <a:schemeClr val="tx1"/>
              </a:solidFill>
              <a:latin typeface="Calibri" panose="020F0502020204030204" pitchFamily="34" charset="0"/>
              <a:cs typeface="Calibri" panose="020F0502020204030204" pitchFamily="34" charset="0"/>
            </a:endParaRPr>
          </a:p>
        </p:txBody>
      </p:sp>
      <p:pic>
        <p:nvPicPr>
          <p:cNvPr id="5" name="Image 4">
            <a:extLst>
              <a:ext uri="{FF2B5EF4-FFF2-40B4-BE49-F238E27FC236}">
                <a16:creationId xmlns:a16="http://schemas.microsoft.com/office/drawing/2014/main" id="{B004B184-DB67-499A-854E-BB2AD39C8D6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8200" y="1359568"/>
            <a:ext cx="10515600" cy="3510881"/>
          </a:xfrm>
          <a:prstGeom prst="rect">
            <a:avLst/>
          </a:prstGeom>
        </p:spPr>
      </p:pic>
    </p:spTree>
    <p:extLst>
      <p:ext uri="{BB962C8B-B14F-4D97-AF65-F5344CB8AC3E}">
        <p14:creationId xmlns:p14="http://schemas.microsoft.com/office/powerpoint/2010/main" val="3281421521"/>
      </p:ext>
    </p:extLst>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CEF4F5E-B1C0-4B46-8521-1935FFD5C62C}"/>
              </a:ext>
            </a:extLst>
          </p:cNvPr>
          <p:cNvSpPr>
            <a:spLocks noGrp="1"/>
          </p:cNvSpPr>
          <p:nvPr>
            <p:ph type="title"/>
          </p:nvPr>
        </p:nvSpPr>
        <p:spPr/>
        <p:txBody>
          <a:bodyPr>
            <a:normAutofit/>
          </a:bodyPr>
          <a:lstStyle/>
          <a:p>
            <a:r>
              <a:rPr lang="fr-FR" sz="4800" dirty="0">
                <a:latin typeface="Calibri" panose="020F0502020204030204" pitchFamily="34" charset="0"/>
                <a:cs typeface="Calibri" panose="020F0502020204030204" pitchFamily="34" charset="0"/>
              </a:rPr>
              <a:t>Céphalée progressive récente</a:t>
            </a:r>
          </a:p>
        </p:txBody>
      </p:sp>
      <p:sp>
        <p:nvSpPr>
          <p:cNvPr id="3" name="Espace réservé du contenu 2">
            <a:extLst>
              <a:ext uri="{FF2B5EF4-FFF2-40B4-BE49-F238E27FC236}">
                <a16:creationId xmlns:a16="http://schemas.microsoft.com/office/drawing/2014/main" id="{FF770F62-C877-45FF-9889-623B07B8F5D2}"/>
              </a:ext>
            </a:extLst>
          </p:cNvPr>
          <p:cNvSpPr>
            <a:spLocks noGrp="1"/>
          </p:cNvSpPr>
          <p:nvPr>
            <p:ph idx="1"/>
          </p:nvPr>
        </p:nvSpPr>
        <p:spPr/>
        <p:txBody>
          <a:bodyPr>
            <a:normAutofit/>
          </a:bodyPr>
          <a:lstStyle/>
          <a:p>
            <a:r>
              <a:rPr lang="fr-FR" sz="2400" dirty="0">
                <a:latin typeface="Calibri" panose="020F0502020204030204" pitchFamily="34" charset="0"/>
                <a:cs typeface="Calibri" panose="020F0502020204030204" pitchFamily="34" charset="0"/>
              </a:rPr>
              <a:t>Causes infectieuses</a:t>
            </a:r>
          </a:p>
          <a:p>
            <a:pPr lvl="1"/>
            <a:r>
              <a:rPr lang="fr-FR" sz="2000" dirty="0">
                <a:latin typeface="Calibri" panose="020F0502020204030204" pitchFamily="34" charset="0"/>
                <a:cs typeface="Calibri" panose="020F0502020204030204" pitchFamily="34" charset="0"/>
              </a:rPr>
              <a:t>Méningite/méningo-encéphalite</a:t>
            </a:r>
          </a:p>
          <a:p>
            <a:pPr lvl="1"/>
            <a:r>
              <a:rPr lang="fr-FR" sz="2000" dirty="0">
                <a:latin typeface="Calibri" panose="020F0502020204030204" pitchFamily="34" charset="0"/>
                <a:cs typeface="Calibri" panose="020F0502020204030204" pitchFamily="34" charset="0"/>
              </a:rPr>
              <a:t>Infection fébrile aiguë (grippe, covid, </a:t>
            </a:r>
            <a:r>
              <a:rPr lang="fr-FR" sz="2000" dirty="0" err="1">
                <a:latin typeface="Calibri" panose="020F0502020204030204" pitchFamily="34" charset="0"/>
                <a:cs typeface="Calibri" panose="020F0502020204030204" pitchFamily="34" charset="0"/>
              </a:rPr>
              <a:t>etc</a:t>
            </a:r>
            <a:r>
              <a:rPr lang="fr-FR" sz="2000" dirty="0">
                <a:latin typeface="Calibri" panose="020F0502020204030204" pitchFamily="34" charset="0"/>
                <a:cs typeface="Calibri" panose="020F0502020204030204" pitchFamily="34" charset="0"/>
              </a:rPr>
              <a:t>)</a:t>
            </a:r>
          </a:p>
          <a:p>
            <a:r>
              <a:rPr lang="fr-FR" sz="2400" dirty="0">
                <a:latin typeface="Calibri" panose="020F0502020204030204" pitchFamily="34" charset="0"/>
                <a:cs typeface="Calibri" panose="020F0502020204030204" pitchFamily="34" charset="0"/>
              </a:rPr>
              <a:t>HTIC aigue</a:t>
            </a:r>
          </a:p>
          <a:p>
            <a:pPr lvl="1"/>
            <a:r>
              <a:rPr lang="fr-FR" sz="2000" dirty="0">
                <a:latin typeface="Calibri" panose="020F0502020204030204" pitchFamily="34" charset="0"/>
                <a:cs typeface="Calibri" panose="020F0502020204030204" pitchFamily="34" charset="0"/>
              </a:rPr>
              <a:t>Hématome sous-dural, extra-dural, tumeur, abcès, hydrocéphalie</a:t>
            </a:r>
          </a:p>
          <a:p>
            <a:r>
              <a:rPr lang="fr-FR" sz="2400" dirty="0">
                <a:latin typeface="Calibri" panose="020F0502020204030204" pitchFamily="34" charset="0"/>
                <a:cs typeface="Calibri" panose="020F0502020204030204" pitchFamily="34" charset="0"/>
              </a:rPr>
              <a:t>Vasculaire </a:t>
            </a:r>
          </a:p>
          <a:p>
            <a:pPr lvl="1"/>
            <a:r>
              <a:rPr lang="fr-FR" sz="2000" dirty="0">
                <a:latin typeface="Calibri" panose="020F0502020204030204" pitchFamily="34" charset="0"/>
                <a:cs typeface="Calibri" panose="020F0502020204030204" pitchFamily="34" charset="0"/>
              </a:rPr>
              <a:t>Horton, AVC, Dissection, SVCR</a:t>
            </a:r>
          </a:p>
          <a:p>
            <a:r>
              <a:rPr lang="fr-FR" sz="2400" dirty="0">
                <a:latin typeface="Calibri" panose="020F0502020204030204" pitchFamily="34" charset="0"/>
                <a:cs typeface="Calibri" panose="020F0502020204030204" pitchFamily="34" charset="0"/>
              </a:rPr>
              <a:t>Sinusite</a:t>
            </a:r>
          </a:p>
          <a:p>
            <a:r>
              <a:rPr lang="fr-FR" sz="2400" dirty="0">
                <a:latin typeface="Calibri" panose="020F0502020204030204" pitchFamily="34" charset="0"/>
                <a:cs typeface="Calibri" panose="020F0502020204030204" pitchFamily="34" charset="0"/>
              </a:rPr>
              <a:t>HTIC idiopathique/hypotension du LCR</a:t>
            </a:r>
          </a:p>
          <a:p>
            <a:pPr marL="0" indent="0">
              <a:buNone/>
            </a:pPr>
            <a:endParaRPr lang="fr-FR" strike="sngStrike"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202849142"/>
      </p:ext>
    </p:extLst>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CEF4F5E-B1C0-4B46-8521-1935FFD5C62C}"/>
              </a:ext>
            </a:extLst>
          </p:cNvPr>
          <p:cNvSpPr>
            <a:spLocks noGrp="1"/>
          </p:cNvSpPr>
          <p:nvPr>
            <p:ph type="title"/>
          </p:nvPr>
        </p:nvSpPr>
        <p:spPr/>
        <p:txBody>
          <a:bodyPr>
            <a:normAutofit/>
          </a:bodyPr>
          <a:lstStyle/>
          <a:p>
            <a:r>
              <a:rPr lang="fr-FR" sz="4800" dirty="0">
                <a:latin typeface="Calibri" panose="020F0502020204030204" pitchFamily="34" charset="0"/>
                <a:cs typeface="Calibri" panose="020F0502020204030204" pitchFamily="34" charset="0"/>
              </a:rPr>
              <a:t>Céphalée progressive récente</a:t>
            </a:r>
          </a:p>
        </p:txBody>
      </p:sp>
      <p:sp>
        <p:nvSpPr>
          <p:cNvPr id="3" name="Espace réservé du contenu 2">
            <a:extLst>
              <a:ext uri="{FF2B5EF4-FFF2-40B4-BE49-F238E27FC236}">
                <a16:creationId xmlns:a16="http://schemas.microsoft.com/office/drawing/2014/main" id="{FF770F62-C877-45FF-9889-623B07B8F5D2}"/>
              </a:ext>
            </a:extLst>
          </p:cNvPr>
          <p:cNvSpPr>
            <a:spLocks noGrp="1"/>
          </p:cNvSpPr>
          <p:nvPr>
            <p:ph idx="1"/>
          </p:nvPr>
        </p:nvSpPr>
        <p:spPr/>
        <p:txBody>
          <a:bodyPr>
            <a:normAutofit/>
          </a:bodyPr>
          <a:lstStyle/>
          <a:p>
            <a:r>
              <a:rPr lang="fr-FR" sz="2400" dirty="0">
                <a:latin typeface="Calibri" panose="020F0502020204030204" pitchFamily="34" charset="0"/>
                <a:cs typeface="Calibri" panose="020F0502020204030204" pitchFamily="34" charset="0"/>
              </a:rPr>
              <a:t>En urgence </a:t>
            </a:r>
          </a:p>
          <a:p>
            <a:pPr lvl="1"/>
            <a:r>
              <a:rPr lang="fr-FR" sz="2000" dirty="0">
                <a:latin typeface="Calibri" panose="020F0502020204030204" pitchFamily="34" charset="0"/>
                <a:cs typeface="Calibri" panose="020F0502020204030204" pitchFamily="34" charset="0"/>
              </a:rPr>
              <a:t>TDM sans IV +/- </a:t>
            </a:r>
            <a:r>
              <a:rPr lang="fr-FR" sz="2000" dirty="0" err="1">
                <a:latin typeface="Calibri" panose="020F0502020204030204" pitchFamily="34" charset="0"/>
                <a:cs typeface="Calibri" panose="020F0502020204030204" pitchFamily="34" charset="0"/>
              </a:rPr>
              <a:t>Angio</a:t>
            </a:r>
            <a:r>
              <a:rPr lang="fr-FR" sz="2000" dirty="0">
                <a:latin typeface="Calibri" panose="020F0502020204030204" pitchFamily="34" charset="0"/>
                <a:cs typeface="Calibri" panose="020F0502020204030204" pitchFamily="34" charset="0"/>
              </a:rPr>
              <a:t> TDM artériel ou veineux</a:t>
            </a:r>
          </a:p>
          <a:p>
            <a:pPr lvl="1"/>
            <a:r>
              <a:rPr lang="fr-FR" sz="2000" dirty="0">
                <a:latin typeface="Calibri" panose="020F0502020204030204" pitchFamily="34" charset="0"/>
                <a:cs typeface="Calibri" panose="020F0502020204030204" pitchFamily="34" charset="0"/>
              </a:rPr>
              <a:t>PL avec PCR HSV</a:t>
            </a:r>
          </a:p>
          <a:p>
            <a:pPr lvl="1"/>
            <a:r>
              <a:rPr lang="fr-FR" sz="2000" dirty="0">
                <a:latin typeface="Calibri" panose="020F0502020204030204" pitchFamily="34" charset="0"/>
                <a:cs typeface="Calibri" panose="020F0502020204030204" pitchFamily="34" charset="0"/>
              </a:rPr>
              <a:t>IRM cérébrale +/- avec injection </a:t>
            </a:r>
            <a:endParaRPr lang="fr-FR" sz="2400" dirty="0">
              <a:latin typeface="Calibri" panose="020F0502020204030204" pitchFamily="34" charset="0"/>
              <a:cs typeface="Calibri" panose="020F0502020204030204" pitchFamily="34" charset="0"/>
            </a:endParaRPr>
          </a:p>
          <a:p>
            <a:pPr lvl="1"/>
            <a:endParaRPr lang="fr-FR" sz="20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371769136"/>
      </p:ext>
    </p:extLst>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CEF4F5E-B1C0-4B46-8521-1935FFD5C62C}"/>
              </a:ext>
            </a:extLst>
          </p:cNvPr>
          <p:cNvSpPr>
            <a:spLocks noGrp="1"/>
          </p:cNvSpPr>
          <p:nvPr>
            <p:ph type="title"/>
          </p:nvPr>
        </p:nvSpPr>
        <p:spPr/>
        <p:txBody>
          <a:bodyPr>
            <a:normAutofit/>
          </a:bodyPr>
          <a:lstStyle/>
          <a:p>
            <a:r>
              <a:rPr lang="fr-FR" sz="4800" dirty="0">
                <a:latin typeface="Calibri" panose="020F0502020204030204" pitchFamily="34" charset="0"/>
                <a:cs typeface="Calibri" panose="020F0502020204030204" pitchFamily="34" charset="0"/>
              </a:rPr>
              <a:t>Céphalée </a:t>
            </a:r>
            <a:r>
              <a:rPr lang="fr-FR" sz="4800" dirty="0">
                <a:latin typeface="Calibri" panose="020F0502020204030204" pitchFamily="34" charset="0"/>
                <a:cs typeface="Calibri" panose="020F0502020204030204" pitchFamily="34" charset="0"/>
              </a:rPr>
              <a:t>chroniques</a:t>
            </a:r>
            <a:endParaRPr lang="fr-FR" sz="4800" dirty="0">
              <a:latin typeface="Calibri" panose="020F0502020204030204" pitchFamily="34" charset="0"/>
              <a:cs typeface="Calibri" panose="020F0502020204030204" pitchFamily="34" charset="0"/>
            </a:endParaRPr>
          </a:p>
        </p:txBody>
      </p:sp>
      <p:sp>
        <p:nvSpPr>
          <p:cNvPr id="3" name="Espace réservé du contenu 2">
            <a:extLst>
              <a:ext uri="{FF2B5EF4-FFF2-40B4-BE49-F238E27FC236}">
                <a16:creationId xmlns:a16="http://schemas.microsoft.com/office/drawing/2014/main" id="{FF770F62-C877-45FF-9889-623B07B8F5D2}"/>
              </a:ext>
            </a:extLst>
          </p:cNvPr>
          <p:cNvSpPr>
            <a:spLocks noGrp="1"/>
          </p:cNvSpPr>
          <p:nvPr>
            <p:ph idx="1"/>
          </p:nvPr>
        </p:nvSpPr>
        <p:spPr/>
        <p:txBody>
          <a:bodyPr>
            <a:normAutofit/>
          </a:bodyPr>
          <a:lstStyle/>
          <a:p>
            <a:r>
              <a:rPr lang="fr-FR" sz="2400" dirty="0">
                <a:latin typeface="Calibri" panose="020F0502020204030204" pitchFamily="34" charset="0"/>
                <a:cs typeface="Calibri" panose="020F0502020204030204" pitchFamily="34" charset="0"/>
              </a:rPr>
              <a:t>Migraine avec/sans aura</a:t>
            </a:r>
          </a:p>
          <a:p>
            <a:r>
              <a:rPr lang="fr-FR" sz="2400" dirty="0">
                <a:latin typeface="Calibri" panose="020F0502020204030204" pitchFamily="34" charset="0"/>
                <a:cs typeface="Calibri" panose="020F0502020204030204" pitchFamily="34" charset="0"/>
              </a:rPr>
              <a:t>Algies de la face</a:t>
            </a:r>
          </a:p>
          <a:p>
            <a:r>
              <a:rPr lang="fr-FR" sz="2400" dirty="0">
                <a:latin typeface="Calibri" panose="020F0502020204030204" pitchFamily="34" charset="0"/>
                <a:cs typeface="Calibri" panose="020F0502020204030204" pitchFamily="34" charset="0"/>
              </a:rPr>
              <a:t>Céphalées de tension</a:t>
            </a:r>
          </a:p>
          <a:p>
            <a:r>
              <a:rPr lang="fr-FR" sz="2400" dirty="0">
                <a:latin typeface="Calibri" panose="020F0502020204030204" pitchFamily="34" charset="0"/>
                <a:cs typeface="Calibri" panose="020F0502020204030204" pitchFamily="34" charset="0"/>
              </a:rPr>
              <a:t>Névralgies</a:t>
            </a:r>
          </a:p>
          <a:p>
            <a:r>
              <a:rPr lang="fr-FR" sz="2400" dirty="0">
                <a:latin typeface="Calibri" panose="020F0502020204030204" pitchFamily="34" charset="0"/>
                <a:cs typeface="Calibri" panose="020F0502020204030204" pitchFamily="34" charset="0"/>
              </a:rPr>
              <a:t>Céphalées circonstancielles (toux, effort, acte sexuel)</a:t>
            </a:r>
          </a:p>
          <a:p>
            <a:pPr lvl="1"/>
            <a:endParaRPr lang="fr-FR" sz="20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585943513"/>
      </p:ext>
    </p:extLst>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CEF4F5E-B1C0-4B46-8521-1935FFD5C62C}"/>
              </a:ext>
            </a:extLst>
          </p:cNvPr>
          <p:cNvSpPr>
            <a:spLocks noGrp="1"/>
          </p:cNvSpPr>
          <p:nvPr>
            <p:ph type="title"/>
          </p:nvPr>
        </p:nvSpPr>
        <p:spPr/>
        <p:txBody>
          <a:bodyPr>
            <a:normAutofit/>
          </a:bodyPr>
          <a:lstStyle/>
          <a:p>
            <a:r>
              <a:rPr lang="fr-FR" sz="4800" dirty="0">
                <a:latin typeface="Calibri" panose="020F0502020204030204" pitchFamily="34" charset="0"/>
                <a:cs typeface="Calibri" panose="020F0502020204030204" pitchFamily="34" charset="0"/>
              </a:rPr>
              <a:t>Céphalées chroniques</a:t>
            </a:r>
          </a:p>
        </p:txBody>
      </p:sp>
      <p:sp>
        <p:nvSpPr>
          <p:cNvPr id="3" name="Espace réservé du contenu 2">
            <a:extLst>
              <a:ext uri="{FF2B5EF4-FFF2-40B4-BE49-F238E27FC236}">
                <a16:creationId xmlns:a16="http://schemas.microsoft.com/office/drawing/2014/main" id="{FF770F62-C877-45FF-9889-623B07B8F5D2}"/>
              </a:ext>
            </a:extLst>
          </p:cNvPr>
          <p:cNvSpPr>
            <a:spLocks noGrp="1"/>
          </p:cNvSpPr>
          <p:nvPr>
            <p:ph idx="1"/>
          </p:nvPr>
        </p:nvSpPr>
        <p:spPr/>
        <p:txBody>
          <a:bodyPr>
            <a:normAutofit lnSpcReduction="10000"/>
          </a:bodyPr>
          <a:lstStyle/>
          <a:p>
            <a:r>
              <a:rPr lang="fr-FR" sz="2400" dirty="0">
                <a:latin typeface="Calibri" panose="020F0502020204030204" pitchFamily="34" charset="0"/>
                <a:cs typeface="Calibri" panose="020F0502020204030204" pitchFamily="34" charset="0"/>
              </a:rPr>
              <a:t>Migraine avec/sans aura</a:t>
            </a:r>
          </a:p>
          <a:p>
            <a:r>
              <a:rPr lang="fr-FR" sz="2400" dirty="0">
                <a:latin typeface="Calibri" panose="020F0502020204030204" pitchFamily="34" charset="0"/>
                <a:cs typeface="Calibri" panose="020F0502020204030204" pitchFamily="34" charset="0"/>
              </a:rPr>
              <a:t>Algies de la face</a:t>
            </a:r>
          </a:p>
          <a:p>
            <a:r>
              <a:rPr lang="fr-FR" sz="2400" dirty="0">
                <a:latin typeface="Calibri" panose="020F0502020204030204" pitchFamily="34" charset="0"/>
                <a:cs typeface="Calibri" panose="020F0502020204030204" pitchFamily="34" charset="0"/>
              </a:rPr>
              <a:t>Céphalées de tension</a:t>
            </a:r>
          </a:p>
          <a:p>
            <a:r>
              <a:rPr lang="fr-FR" sz="2400" dirty="0">
                <a:latin typeface="Calibri" panose="020F0502020204030204" pitchFamily="34" charset="0"/>
                <a:cs typeface="Calibri" panose="020F0502020204030204" pitchFamily="34" charset="0"/>
              </a:rPr>
              <a:t>Névralgies</a:t>
            </a:r>
          </a:p>
          <a:p>
            <a:r>
              <a:rPr lang="fr-FR" sz="2400" dirty="0">
                <a:latin typeface="Calibri" panose="020F0502020204030204" pitchFamily="34" charset="0"/>
                <a:cs typeface="Calibri" panose="020F0502020204030204" pitchFamily="34" charset="0"/>
              </a:rPr>
              <a:t>Céphalées circonstancielles (toux, effort, acte sexuel)</a:t>
            </a:r>
          </a:p>
          <a:p>
            <a:endParaRPr lang="fr-FR" sz="2400" dirty="0">
              <a:latin typeface="Calibri" panose="020F0502020204030204" pitchFamily="34" charset="0"/>
              <a:cs typeface="Calibri" panose="020F0502020204030204" pitchFamily="34" charset="0"/>
            </a:endParaRPr>
          </a:p>
          <a:p>
            <a:r>
              <a:rPr lang="fr-FR" sz="2400" dirty="0">
                <a:latin typeface="Calibri" panose="020F0502020204030204" pitchFamily="34" charset="0"/>
                <a:cs typeface="Calibri" panose="020F0502020204030204" pitchFamily="34" charset="0"/>
                <a:sym typeface="Wingdings" panose="05000000000000000000" pitchFamily="2" charset="2"/>
              </a:rPr>
              <a:t> Pas d’imagerie en Urgence sauf si </a:t>
            </a:r>
          </a:p>
          <a:p>
            <a:pPr lvl="1"/>
            <a:r>
              <a:rPr lang="fr-FR" sz="2000" dirty="0">
                <a:latin typeface="Calibri" panose="020F0502020204030204" pitchFamily="34" charset="0"/>
                <a:cs typeface="Calibri" panose="020F0502020204030204" pitchFamily="34" charset="0"/>
                <a:sym typeface="Wingdings" panose="05000000000000000000" pitchFamily="2" charset="2"/>
              </a:rPr>
              <a:t>Modification récente des céphalées </a:t>
            </a:r>
          </a:p>
          <a:p>
            <a:pPr lvl="1"/>
            <a:r>
              <a:rPr lang="fr-FR" sz="2000" dirty="0">
                <a:latin typeface="Calibri" panose="020F0502020204030204" pitchFamily="34" charset="0"/>
                <a:cs typeface="Calibri" panose="020F0502020204030204" pitchFamily="34" charset="0"/>
                <a:sym typeface="Wingdings" panose="05000000000000000000" pitchFamily="2" charset="2"/>
              </a:rPr>
              <a:t>Atypie neurologique </a:t>
            </a:r>
          </a:p>
          <a:p>
            <a:pPr lvl="1"/>
            <a:r>
              <a:rPr lang="fr-FR" sz="2000" dirty="0">
                <a:latin typeface="Calibri" panose="020F0502020204030204" pitchFamily="34" charset="0"/>
                <a:cs typeface="Calibri" panose="020F0502020204030204" pitchFamily="34" charset="0"/>
                <a:sym typeface="Wingdings" panose="05000000000000000000" pitchFamily="2" charset="2"/>
              </a:rPr>
              <a:t>Aggravation au </a:t>
            </a:r>
            <a:r>
              <a:rPr lang="fr-FR" sz="2000" dirty="0" err="1">
                <a:latin typeface="Calibri" panose="020F0502020204030204" pitchFamily="34" charset="0"/>
                <a:cs typeface="Calibri" panose="020F0502020204030204" pitchFamily="34" charset="0"/>
                <a:sym typeface="Wingdings" panose="05000000000000000000" pitchFamily="2" charset="2"/>
              </a:rPr>
              <a:t>valsalva</a:t>
            </a:r>
            <a:r>
              <a:rPr lang="fr-FR" sz="2000" dirty="0">
                <a:latin typeface="Calibri" panose="020F0502020204030204" pitchFamily="34" charset="0"/>
                <a:cs typeface="Calibri" panose="020F0502020204030204" pitchFamily="34" charset="0"/>
                <a:sym typeface="Wingdings" panose="05000000000000000000" pitchFamily="2" charset="2"/>
              </a:rPr>
              <a:t> </a:t>
            </a:r>
          </a:p>
          <a:p>
            <a:pPr lvl="1"/>
            <a:r>
              <a:rPr lang="fr-FR" sz="2000" dirty="0">
                <a:latin typeface="Calibri" panose="020F0502020204030204" pitchFamily="34" charset="0"/>
                <a:cs typeface="Calibri" panose="020F0502020204030204" pitchFamily="34" charset="0"/>
              </a:rPr>
              <a:t>Terrain : immunodépression +++</a:t>
            </a:r>
          </a:p>
          <a:p>
            <a:pPr lvl="1"/>
            <a:endParaRPr lang="fr-FR" sz="20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568737473"/>
      </p:ext>
    </p:extLst>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CEF4F5E-B1C0-4B46-8521-1935FFD5C62C}"/>
              </a:ext>
            </a:extLst>
          </p:cNvPr>
          <p:cNvSpPr>
            <a:spLocks noGrp="1"/>
          </p:cNvSpPr>
          <p:nvPr>
            <p:ph type="title"/>
          </p:nvPr>
        </p:nvSpPr>
        <p:spPr/>
        <p:txBody>
          <a:bodyPr>
            <a:normAutofit/>
          </a:bodyPr>
          <a:lstStyle/>
          <a:p>
            <a:r>
              <a:rPr lang="fr-FR" sz="4800" dirty="0">
                <a:latin typeface="Calibri" panose="020F0502020204030204" pitchFamily="34" charset="0"/>
                <a:cs typeface="Calibri" panose="020F0502020204030204" pitchFamily="34" charset="0"/>
              </a:rPr>
              <a:t>Migraine</a:t>
            </a:r>
          </a:p>
        </p:txBody>
      </p:sp>
      <p:sp>
        <p:nvSpPr>
          <p:cNvPr id="3" name="Espace réservé du contenu 2">
            <a:extLst>
              <a:ext uri="{FF2B5EF4-FFF2-40B4-BE49-F238E27FC236}">
                <a16:creationId xmlns:a16="http://schemas.microsoft.com/office/drawing/2014/main" id="{FF770F62-C877-45FF-9889-623B07B8F5D2}"/>
              </a:ext>
            </a:extLst>
          </p:cNvPr>
          <p:cNvSpPr>
            <a:spLocks noGrp="1"/>
          </p:cNvSpPr>
          <p:nvPr>
            <p:ph idx="1"/>
          </p:nvPr>
        </p:nvSpPr>
        <p:spPr/>
        <p:txBody>
          <a:bodyPr>
            <a:normAutofit/>
          </a:bodyPr>
          <a:lstStyle/>
          <a:p>
            <a:r>
              <a:rPr lang="fr-FR" sz="2400" dirty="0">
                <a:latin typeface="Calibri" panose="020F0502020204030204" pitchFamily="34" charset="0"/>
                <a:cs typeface="Calibri" panose="020F0502020204030204" pitchFamily="34" charset="0"/>
              </a:rPr>
              <a:t>Début des migraines &gt; 50 ans </a:t>
            </a:r>
          </a:p>
          <a:p>
            <a:r>
              <a:rPr lang="fr-FR" sz="2400" dirty="0">
                <a:latin typeface="Calibri" panose="020F0502020204030204" pitchFamily="34" charset="0"/>
                <a:cs typeface="Calibri" panose="020F0502020204030204" pitchFamily="34" charset="0"/>
              </a:rPr>
              <a:t>Céphalée inhabituelle en coup de tonnerre ou récente progressive différente de la migraine</a:t>
            </a:r>
          </a:p>
          <a:p>
            <a:r>
              <a:rPr lang="fr-FR" sz="2400" dirty="0">
                <a:latin typeface="Calibri" panose="020F0502020204030204" pitchFamily="34" charset="0"/>
                <a:cs typeface="Calibri" panose="020F0502020204030204" pitchFamily="34" charset="0"/>
              </a:rPr>
              <a:t>Aura atypique : début brutal, prolongée, absence de troubles visuels </a:t>
            </a:r>
          </a:p>
          <a:p>
            <a:r>
              <a:rPr lang="fr-FR" sz="2400" dirty="0">
                <a:latin typeface="Calibri" panose="020F0502020204030204" pitchFamily="34" charset="0"/>
                <a:cs typeface="Calibri" panose="020F0502020204030204" pitchFamily="34" charset="0"/>
              </a:rPr>
              <a:t>Examen clinique anormal</a:t>
            </a:r>
            <a:endParaRPr lang="fr-FR" sz="2000" dirty="0">
              <a:latin typeface="Calibri" panose="020F0502020204030204" pitchFamily="34" charset="0"/>
              <a:cs typeface="Calibri" panose="020F0502020204030204" pitchFamily="34" charset="0"/>
            </a:endParaRPr>
          </a:p>
          <a:p>
            <a:endParaRPr lang="fr-FR" sz="2000" dirty="0">
              <a:latin typeface="Calibri" panose="020F0502020204030204" pitchFamily="34" charset="0"/>
              <a:cs typeface="Calibri" panose="020F0502020204030204" pitchFamily="34" charset="0"/>
            </a:endParaRPr>
          </a:p>
          <a:p>
            <a:pPr marL="0" indent="0">
              <a:buNone/>
            </a:pPr>
            <a:r>
              <a:rPr lang="fr-FR" sz="2400" dirty="0">
                <a:latin typeface="Calibri" panose="020F0502020204030204" pitchFamily="34" charset="0"/>
                <a:cs typeface="Calibri" panose="020F0502020204030204" pitchFamily="34" charset="0"/>
                <a:sym typeface="Wingdings" panose="05000000000000000000" pitchFamily="2" charset="2"/>
              </a:rPr>
              <a:t> </a:t>
            </a:r>
            <a:r>
              <a:rPr lang="fr-FR" sz="2400" dirty="0">
                <a:latin typeface="Calibri" panose="020F0502020204030204" pitchFamily="34" charset="0"/>
                <a:cs typeface="Calibri" panose="020F0502020204030204" pitchFamily="34" charset="0"/>
              </a:rPr>
              <a:t>IRM Encéphalique </a:t>
            </a:r>
          </a:p>
        </p:txBody>
      </p:sp>
    </p:spTree>
    <p:extLst>
      <p:ext uri="{BB962C8B-B14F-4D97-AF65-F5344CB8AC3E}">
        <p14:creationId xmlns:p14="http://schemas.microsoft.com/office/powerpoint/2010/main" val="2163155441"/>
      </p:ext>
    </p:extLst>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Espace réservé du contenu 4">
            <a:extLst>
              <a:ext uri="{FF2B5EF4-FFF2-40B4-BE49-F238E27FC236}">
                <a16:creationId xmlns:a16="http://schemas.microsoft.com/office/drawing/2014/main" id="{176AA4C2-A696-4DCE-9FF8-A9CD42EF4F35}"/>
              </a:ext>
            </a:extLst>
          </p:cNvPr>
          <p:cNvPicPr>
            <a:picLocks noGrp="1" noChangeAspect="1"/>
          </p:cNvPicPr>
          <p:nvPr>
            <p:ph idx="1"/>
          </p:nvPr>
        </p:nvPicPr>
        <p:blipFill>
          <a:blip r:embed="rId3"/>
          <a:stretch>
            <a:fillRect/>
          </a:stretch>
        </p:blipFill>
        <p:spPr>
          <a:xfrm>
            <a:off x="1923484" y="329640"/>
            <a:ext cx="8345031" cy="4351338"/>
          </a:xfrm>
        </p:spPr>
      </p:pic>
      <p:sp>
        <p:nvSpPr>
          <p:cNvPr id="6" name="Rectangle 5">
            <a:extLst>
              <a:ext uri="{FF2B5EF4-FFF2-40B4-BE49-F238E27FC236}">
                <a16:creationId xmlns:a16="http://schemas.microsoft.com/office/drawing/2014/main" id="{7BB3E623-73A9-46D7-A935-5FFE7E52B985}"/>
              </a:ext>
            </a:extLst>
          </p:cNvPr>
          <p:cNvSpPr/>
          <p:nvPr/>
        </p:nvSpPr>
        <p:spPr>
          <a:xfrm>
            <a:off x="9608115" y="3982477"/>
            <a:ext cx="660400" cy="698501"/>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1821079390"/>
      </p:ext>
    </p:extLst>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CEF4F5E-B1C0-4B46-8521-1935FFD5C62C}"/>
              </a:ext>
            </a:extLst>
          </p:cNvPr>
          <p:cNvSpPr>
            <a:spLocks noGrp="1"/>
          </p:cNvSpPr>
          <p:nvPr>
            <p:ph type="title"/>
          </p:nvPr>
        </p:nvSpPr>
        <p:spPr/>
        <p:txBody>
          <a:bodyPr>
            <a:normAutofit/>
          </a:bodyPr>
          <a:lstStyle/>
          <a:p>
            <a:r>
              <a:rPr lang="fr-FR" sz="4800" dirty="0">
                <a:latin typeface="Calibri" panose="020F0502020204030204" pitchFamily="34" charset="0"/>
                <a:cs typeface="Calibri" panose="020F0502020204030204" pitchFamily="34" charset="0"/>
              </a:rPr>
              <a:t>Cas n°5</a:t>
            </a:r>
          </a:p>
        </p:txBody>
      </p:sp>
      <p:sp>
        <p:nvSpPr>
          <p:cNvPr id="3" name="Espace réservé du contenu 2">
            <a:extLst>
              <a:ext uri="{FF2B5EF4-FFF2-40B4-BE49-F238E27FC236}">
                <a16:creationId xmlns:a16="http://schemas.microsoft.com/office/drawing/2014/main" id="{FF770F62-C877-45FF-9889-623B07B8F5D2}"/>
              </a:ext>
            </a:extLst>
          </p:cNvPr>
          <p:cNvSpPr>
            <a:spLocks noGrp="1"/>
          </p:cNvSpPr>
          <p:nvPr>
            <p:ph idx="1"/>
          </p:nvPr>
        </p:nvSpPr>
        <p:spPr/>
        <p:txBody>
          <a:bodyPr>
            <a:normAutofit/>
          </a:bodyPr>
          <a:lstStyle/>
          <a:p>
            <a:r>
              <a:rPr lang="fr-FR" dirty="0">
                <a:latin typeface="Calibri" panose="020F0502020204030204" pitchFamily="34" charset="0"/>
                <a:cs typeface="Calibri" panose="020F0502020204030204" pitchFamily="34" charset="0"/>
              </a:rPr>
              <a:t>Mme J, 50 ans </a:t>
            </a:r>
          </a:p>
          <a:p>
            <a:r>
              <a:rPr lang="fr-FR" dirty="0"/>
              <a:t>Confusion évoluant depuis deux mois</a:t>
            </a:r>
          </a:p>
          <a:p>
            <a:pPr marL="0" indent="0">
              <a:buNone/>
            </a:pPr>
            <a:r>
              <a:rPr lang="fr-FR" dirty="0"/>
              <a:t>• Troubles du langage et mémoire </a:t>
            </a:r>
          </a:p>
        </p:txBody>
      </p:sp>
    </p:spTree>
    <p:extLst>
      <p:ext uri="{BB962C8B-B14F-4D97-AF65-F5344CB8AC3E}">
        <p14:creationId xmlns:p14="http://schemas.microsoft.com/office/powerpoint/2010/main" val="1922531269"/>
      </p:ext>
    </p:extLst>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CEF4F5E-B1C0-4B46-8521-1935FFD5C62C}"/>
              </a:ext>
            </a:extLst>
          </p:cNvPr>
          <p:cNvSpPr>
            <a:spLocks noGrp="1"/>
          </p:cNvSpPr>
          <p:nvPr>
            <p:ph type="title"/>
          </p:nvPr>
        </p:nvSpPr>
        <p:spPr/>
        <p:txBody>
          <a:bodyPr>
            <a:normAutofit/>
          </a:bodyPr>
          <a:lstStyle/>
          <a:p>
            <a:r>
              <a:rPr lang="fr-FR" sz="4800" dirty="0">
                <a:latin typeface="Calibri" panose="020F0502020204030204" pitchFamily="34" charset="0"/>
                <a:cs typeface="Calibri" panose="020F0502020204030204" pitchFamily="34" charset="0"/>
              </a:rPr>
              <a:t>Quel est votre démarche? </a:t>
            </a:r>
            <a:endParaRPr lang="fr-FR" sz="1800" dirty="0">
              <a:latin typeface="Calibri" panose="020F0502020204030204" pitchFamily="34" charset="0"/>
              <a:cs typeface="Calibri" panose="020F0502020204030204" pitchFamily="34" charset="0"/>
            </a:endParaRPr>
          </a:p>
        </p:txBody>
      </p:sp>
      <p:sp>
        <p:nvSpPr>
          <p:cNvPr id="3" name="Espace réservé du contenu 2">
            <a:extLst>
              <a:ext uri="{FF2B5EF4-FFF2-40B4-BE49-F238E27FC236}">
                <a16:creationId xmlns:a16="http://schemas.microsoft.com/office/drawing/2014/main" id="{FF770F62-C877-45FF-9889-623B07B8F5D2}"/>
              </a:ext>
            </a:extLst>
          </p:cNvPr>
          <p:cNvSpPr>
            <a:spLocks noGrp="1"/>
          </p:cNvSpPr>
          <p:nvPr>
            <p:ph idx="1"/>
          </p:nvPr>
        </p:nvSpPr>
        <p:spPr/>
        <p:txBody>
          <a:bodyPr>
            <a:normAutofit/>
          </a:bodyPr>
          <a:lstStyle/>
          <a:p>
            <a:pPr marL="0" indent="0">
              <a:buNone/>
            </a:pPr>
            <a:r>
              <a:rPr lang="fr-FR" dirty="0">
                <a:latin typeface="Calibri" panose="020F0502020204030204" pitchFamily="34" charset="0"/>
                <a:cs typeface="Calibri" panose="020F0502020204030204" pitchFamily="34" charset="0"/>
              </a:rPr>
              <a:t>A </a:t>
            </a:r>
            <a:r>
              <a:rPr lang="fr-FR" dirty="0">
                <a:latin typeface="Calibri" panose="020F0502020204030204" pitchFamily="34" charset="0"/>
                <a:cs typeface="Calibri" panose="020F0502020204030204" pitchFamily="34" charset="0"/>
              </a:rPr>
              <a:t>-</a:t>
            </a:r>
            <a:r>
              <a:rPr lang="fr-FR" dirty="0" smtClean="0">
                <a:latin typeface="Calibri" panose="020F0502020204030204" pitchFamily="34" charset="0"/>
                <a:cs typeface="Calibri" panose="020F0502020204030204" pitchFamily="34" charset="0"/>
              </a:rPr>
              <a:t> Adresser aux urgences</a:t>
            </a:r>
            <a:endParaRPr lang="fr-FR" dirty="0">
              <a:latin typeface="Calibri" panose="020F0502020204030204" pitchFamily="34" charset="0"/>
              <a:cs typeface="Calibri" panose="020F0502020204030204" pitchFamily="34" charset="0"/>
            </a:endParaRPr>
          </a:p>
          <a:p>
            <a:pPr marL="0" indent="0">
              <a:buNone/>
            </a:pPr>
            <a:r>
              <a:rPr lang="fr-FR" dirty="0">
                <a:latin typeface="Calibri" panose="020F0502020204030204" pitchFamily="34" charset="0"/>
                <a:cs typeface="Calibri" panose="020F0502020204030204" pitchFamily="34" charset="0"/>
              </a:rPr>
              <a:t>B - Réassurance et retour à domicile</a:t>
            </a:r>
          </a:p>
          <a:p>
            <a:pPr marL="0" indent="0">
              <a:buNone/>
            </a:pPr>
            <a:r>
              <a:rPr lang="fr-FR" dirty="0">
                <a:latin typeface="Calibri" panose="020F0502020204030204" pitchFamily="34" charset="0"/>
                <a:cs typeface="Calibri" panose="020F0502020204030204" pitchFamily="34" charset="0"/>
              </a:rPr>
              <a:t>C - Examen complémentaire (imagerie? Bilan biologique? </a:t>
            </a:r>
            <a:r>
              <a:rPr lang="fr-FR" dirty="0" err="1">
                <a:latin typeface="Calibri" panose="020F0502020204030204" pitchFamily="34" charset="0"/>
                <a:cs typeface="Calibri" panose="020F0502020204030204" pitchFamily="34" charset="0"/>
              </a:rPr>
              <a:t>Etc</a:t>
            </a:r>
            <a:r>
              <a:rPr lang="fr-FR" dirty="0">
                <a:latin typeface="Calibri" panose="020F0502020204030204" pitchFamily="34" charset="0"/>
                <a:cs typeface="Calibri" panose="020F0502020204030204" pitchFamily="34" charset="0"/>
              </a:rPr>
              <a:t>?)</a:t>
            </a:r>
          </a:p>
          <a:p>
            <a:pPr marL="0" indent="0">
              <a:buNone/>
            </a:pPr>
            <a:r>
              <a:rPr lang="fr-FR" dirty="0">
                <a:latin typeface="Calibri" panose="020F0502020204030204" pitchFamily="34" charset="0"/>
                <a:cs typeface="Calibri" panose="020F0502020204030204" pitchFamily="34" charset="0"/>
              </a:rPr>
              <a:t>D - Traitement d’épreuve</a:t>
            </a:r>
          </a:p>
        </p:txBody>
      </p:sp>
    </p:spTree>
    <p:extLst>
      <p:ext uri="{BB962C8B-B14F-4D97-AF65-F5344CB8AC3E}">
        <p14:creationId xmlns:p14="http://schemas.microsoft.com/office/powerpoint/2010/main" val="818838964"/>
      </p:ext>
    </p:extLst>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CEF4F5E-B1C0-4B46-8521-1935FFD5C62C}"/>
              </a:ext>
            </a:extLst>
          </p:cNvPr>
          <p:cNvSpPr>
            <a:spLocks noGrp="1"/>
          </p:cNvSpPr>
          <p:nvPr>
            <p:ph type="title"/>
          </p:nvPr>
        </p:nvSpPr>
        <p:spPr/>
        <p:txBody>
          <a:bodyPr>
            <a:normAutofit/>
          </a:bodyPr>
          <a:lstStyle/>
          <a:p>
            <a:r>
              <a:rPr lang="fr-FR" sz="4800" dirty="0">
                <a:latin typeface="Calibri" panose="020F0502020204030204" pitchFamily="34" charset="0"/>
                <a:cs typeface="Calibri" panose="020F0502020204030204" pitchFamily="34" charset="0"/>
              </a:rPr>
              <a:t>Quelle imagerie le cas-échéant?</a:t>
            </a:r>
          </a:p>
        </p:txBody>
      </p:sp>
      <p:sp>
        <p:nvSpPr>
          <p:cNvPr id="3" name="Espace réservé du contenu 2">
            <a:extLst>
              <a:ext uri="{FF2B5EF4-FFF2-40B4-BE49-F238E27FC236}">
                <a16:creationId xmlns:a16="http://schemas.microsoft.com/office/drawing/2014/main" id="{FF770F62-C877-45FF-9889-623B07B8F5D2}"/>
              </a:ext>
            </a:extLst>
          </p:cNvPr>
          <p:cNvSpPr>
            <a:spLocks noGrp="1"/>
          </p:cNvSpPr>
          <p:nvPr>
            <p:ph idx="1"/>
          </p:nvPr>
        </p:nvSpPr>
        <p:spPr/>
        <p:txBody>
          <a:bodyPr>
            <a:normAutofit/>
          </a:bodyPr>
          <a:lstStyle/>
          <a:p>
            <a:pPr marL="0" indent="0">
              <a:buNone/>
            </a:pPr>
            <a:r>
              <a:rPr lang="fr-FR" dirty="0">
                <a:solidFill>
                  <a:schemeClr val="tx1">
                    <a:lumMod val="95000"/>
                  </a:schemeClr>
                </a:solidFill>
                <a:latin typeface="Calibri" panose="020F0502020204030204" pitchFamily="34" charset="0"/>
                <a:cs typeface="Calibri" panose="020F0502020204030204" pitchFamily="34" charset="0"/>
              </a:rPr>
              <a:t>A - IRM encéphalique sans injection? </a:t>
            </a:r>
          </a:p>
          <a:p>
            <a:pPr marL="0" indent="0">
              <a:buNone/>
            </a:pPr>
            <a:r>
              <a:rPr lang="fr-FR" dirty="0">
                <a:solidFill>
                  <a:schemeClr val="tx1">
                    <a:lumMod val="95000"/>
                  </a:schemeClr>
                </a:solidFill>
                <a:latin typeface="Calibri" panose="020F0502020204030204" pitchFamily="34" charset="0"/>
                <a:cs typeface="Calibri" panose="020F0502020204030204" pitchFamily="34" charset="0"/>
              </a:rPr>
              <a:t>B - TDM encéphalique sans injection?</a:t>
            </a:r>
          </a:p>
          <a:p>
            <a:pPr marL="0" indent="0">
              <a:buNone/>
            </a:pPr>
            <a:r>
              <a:rPr lang="fr-FR" dirty="0">
                <a:solidFill>
                  <a:schemeClr val="tx1">
                    <a:lumMod val="95000"/>
                  </a:schemeClr>
                </a:solidFill>
                <a:latin typeface="Calibri" panose="020F0502020204030204" pitchFamily="34" charset="0"/>
                <a:cs typeface="Calibri" panose="020F0502020204030204" pitchFamily="34" charset="0"/>
              </a:rPr>
              <a:t>C - IRM encéphalique avec injection de produit de contraste? </a:t>
            </a:r>
          </a:p>
          <a:p>
            <a:pPr marL="0" indent="0">
              <a:buNone/>
            </a:pPr>
            <a:r>
              <a:rPr lang="fr-FR" dirty="0">
                <a:solidFill>
                  <a:schemeClr val="tx1">
                    <a:lumMod val="95000"/>
                  </a:schemeClr>
                </a:solidFill>
                <a:latin typeface="Calibri" panose="020F0502020204030204" pitchFamily="34" charset="0"/>
                <a:cs typeface="Calibri" panose="020F0502020204030204" pitchFamily="34" charset="0"/>
              </a:rPr>
              <a:t>D - TDM encéphalique avec injection de produit de contraste?</a:t>
            </a:r>
          </a:p>
          <a:p>
            <a:pPr marL="0" indent="0">
              <a:buNone/>
            </a:pPr>
            <a:r>
              <a:rPr lang="fr-FR" dirty="0">
                <a:solidFill>
                  <a:schemeClr val="tx1">
                    <a:lumMod val="95000"/>
                  </a:schemeClr>
                </a:solidFill>
                <a:latin typeface="Calibri" panose="020F0502020204030204" pitchFamily="34" charset="0"/>
                <a:cs typeface="Calibri" panose="020F0502020204030204" pitchFamily="34" charset="0"/>
              </a:rPr>
              <a:t>E -  Scintigraphie encéphalique</a:t>
            </a:r>
          </a:p>
          <a:p>
            <a:pPr marL="0" indent="0">
              <a:buNone/>
            </a:pPr>
            <a:r>
              <a:rPr lang="fr-FR" dirty="0">
                <a:solidFill>
                  <a:schemeClr val="tx1">
                    <a:lumMod val="95000"/>
                  </a:schemeClr>
                </a:solidFill>
                <a:latin typeface="Calibri" panose="020F0502020204030204" pitchFamily="34" charset="0"/>
                <a:cs typeface="Calibri" panose="020F0502020204030204" pitchFamily="34" charset="0"/>
              </a:rPr>
              <a:t>F</a:t>
            </a:r>
            <a:r>
              <a:rPr lang="fr-FR" dirty="0" smtClean="0">
                <a:solidFill>
                  <a:schemeClr val="tx1">
                    <a:lumMod val="95000"/>
                  </a:schemeClr>
                </a:solidFill>
                <a:latin typeface="Calibri" panose="020F0502020204030204" pitchFamily="34" charset="0"/>
                <a:cs typeface="Calibri" panose="020F0502020204030204" pitchFamily="34" charset="0"/>
              </a:rPr>
              <a:t> </a:t>
            </a:r>
            <a:r>
              <a:rPr lang="fr-FR" dirty="0">
                <a:solidFill>
                  <a:schemeClr val="tx1">
                    <a:lumMod val="95000"/>
                  </a:schemeClr>
                </a:solidFill>
                <a:latin typeface="Calibri" panose="020F0502020204030204" pitchFamily="34" charset="0"/>
                <a:cs typeface="Calibri" panose="020F0502020204030204" pitchFamily="34" charset="0"/>
              </a:rPr>
              <a:t>- TEP-TDM</a:t>
            </a:r>
          </a:p>
        </p:txBody>
      </p:sp>
    </p:spTree>
    <p:extLst>
      <p:ext uri="{BB962C8B-B14F-4D97-AF65-F5344CB8AC3E}">
        <p14:creationId xmlns:p14="http://schemas.microsoft.com/office/powerpoint/2010/main" val="4152543203"/>
      </p:ext>
    </p:extLst>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p:cNvPicPr>
            <a:picLocks noChangeAspect="1"/>
          </p:cNvPicPr>
          <p:nvPr/>
        </p:nvPicPr>
        <p:blipFill>
          <a:blip r:embed="rId3"/>
          <a:stretch>
            <a:fillRect/>
          </a:stretch>
        </p:blipFill>
        <p:spPr>
          <a:xfrm>
            <a:off x="1148966" y="475489"/>
            <a:ext cx="4343403" cy="5707822"/>
          </a:xfrm>
          <a:prstGeom prst="rect">
            <a:avLst/>
          </a:prstGeom>
        </p:spPr>
      </p:pic>
      <p:pic>
        <p:nvPicPr>
          <p:cNvPr id="5" name="Image 4"/>
          <p:cNvPicPr>
            <a:picLocks noChangeAspect="1"/>
          </p:cNvPicPr>
          <p:nvPr/>
        </p:nvPicPr>
        <p:blipFill>
          <a:blip r:embed="rId4"/>
          <a:stretch>
            <a:fillRect/>
          </a:stretch>
        </p:blipFill>
        <p:spPr>
          <a:xfrm>
            <a:off x="6586160" y="475491"/>
            <a:ext cx="4364127" cy="5707820"/>
          </a:xfrm>
          <a:prstGeom prst="rect">
            <a:avLst/>
          </a:prstGeom>
        </p:spPr>
      </p:pic>
    </p:spTree>
    <p:extLst>
      <p:ext uri="{BB962C8B-B14F-4D97-AF65-F5344CB8AC3E}">
        <p14:creationId xmlns:p14="http://schemas.microsoft.com/office/powerpoint/2010/main" val="121366173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CEF4F5E-B1C0-4B46-8521-1935FFD5C62C}"/>
              </a:ext>
            </a:extLst>
          </p:cNvPr>
          <p:cNvSpPr>
            <a:spLocks noGrp="1"/>
          </p:cNvSpPr>
          <p:nvPr>
            <p:ph type="title"/>
          </p:nvPr>
        </p:nvSpPr>
        <p:spPr/>
        <p:txBody>
          <a:bodyPr>
            <a:normAutofit/>
          </a:bodyPr>
          <a:lstStyle/>
          <a:p>
            <a:r>
              <a:rPr lang="fr-FR" sz="4800" dirty="0" err="1">
                <a:latin typeface="Calibri" panose="020F0502020204030204" pitchFamily="34" charset="0"/>
                <a:cs typeface="Calibri" panose="020F0502020204030204" pitchFamily="34" charset="0"/>
              </a:rPr>
              <a:t>Fazekas</a:t>
            </a:r>
            <a:r>
              <a:rPr lang="fr-FR" sz="4800" dirty="0">
                <a:latin typeface="Calibri" panose="020F0502020204030204" pitchFamily="34" charset="0"/>
                <a:cs typeface="Calibri" panose="020F0502020204030204" pitchFamily="34" charset="0"/>
              </a:rPr>
              <a:t> 2</a:t>
            </a:r>
          </a:p>
        </p:txBody>
      </p:sp>
      <p:sp>
        <p:nvSpPr>
          <p:cNvPr id="4" name="Espace réservé du contenu 2">
            <a:extLst>
              <a:ext uri="{FF2B5EF4-FFF2-40B4-BE49-F238E27FC236}">
                <a16:creationId xmlns:a16="http://schemas.microsoft.com/office/drawing/2014/main" id="{1DB1CE43-7527-46CE-BDAF-8C83D20FEA57}"/>
              </a:ext>
            </a:extLst>
          </p:cNvPr>
          <p:cNvSpPr>
            <a:spLocks noGrp="1"/>
          </p:cNvSpPr>
          <p:nvPr>
            <p:ph idx="1"/>
          </p:nvPr>
        </p:nvSpPr>
        <p:spPr>
          <a:xfrm>
            <a:off x="838200" y="4933950"/>
            <a:ext cx="10441403" cy="1394488"/>
          </a:xfrm>
        </p:spPr>
        <p:txBody>
          <a:bodyPr>
            <a:normAutofit/>
          </a:bodyPr>
          <a:lstStyle/>
          <a:p>
            <a:pPr marL="0" indent="0">
              <a:buNone/>
            </a:pPr>
            <a:r>
              <a:rPr lang="fr-FR" sz="2000" dirty="0"/>
              <a:t>• couronne rayonnante </a:t>
            </a:r>
          </a:p>
          <a:p>
            <a:pPr marL="0" indent="0">
              <a:buNone/>
            </a:pPr>
            <a:r>
              <a:rPr lang="fr-FR" sz="2000" dirty="0"/>
              <a:t>• infarctus de la SB </a:t>
            </a:r>
          </a:p>
          <a:p>
            <a:pPr marL="0" indent="0">
              <a:buNone/>
            </a:pPr>
            <a:r>
              <a:rPr lang="fr-FR" sz="2000" dirty="0"/>
              <a:t>• </a:t>
            </a:r>
            <a:r>
              <a:rPr lang="fr-FR" sz="2000" dirty="0">
                <a:solidFill>
                  <a:schemeClr val="tx1"/>
                </a:solidFill>
              </a:rPr>
              <a:t>lésions solitaires de 10 à 20 mm et aires </a:t>
            </a:r>
            <a:r>
              <a:rPr lang="fr-FR" sz="2000" dirty="0" err="1">
                <a:solidFill>
                  <a:schemeClr val="tx1"/>
                </a:solidFill>
              </a:rPr>
              <a:t>hyperintenses</a:t>
            </a:r>
            <a:r>
              <a:rPr lang="fr-FR" sz="2000" dirty="0">
                <a:solidFill>
                  <a:schemeClr val="tx1"/>
                </a:solidFill>
              </a:rPr>
              <a:t> reliées par des «ponts» &lt; 20 mm</a:t>
            </a:r>
            <a:endParaRPr lang="fr-FR" sz="2000" dirty="0">
              <a:solidFill>
                <a:schemeClr val="tx1"/>
              </a:solidFill>
              <a:latin typeface="Calibri" panose="020F0502020204030204" pitchFamily="34" charset="0"/>
              <a:cs typeface="Calibri" panose="020F0502020204030204" pitchFamily="34" charset="0"/>
            </a:endParaRPr>
          </a:p>
        </p:txBody>
      </p:sp>
      <p:pic>
        <p:nvPicPr>
          <p:cNvPr id="6" name="Image 5">
            <a:extLst>
              <a:ext uri="{FF2B5EF4-FFF2-40B4-BE49-F238E27FC236}">
                <a16:creationId xmlns:a16="http://schemas.microsoft.com/office/drawing/2014/main" id="{EDC64742-303D-480E-A16C-3AB321DF35F4}"/>
              </a:ext>
            </a:extLst>
          </p:cNvPr>
          <p:cNvPicPr>
            <a:picLocks noChangeAspect="1"/>
          </p:cNvPicPr>
          <p:nvPr/>
        </p:nvPicPr>
        <p:blipFill rotWithShape="1">
          <a:blip r:embed="rId3">
            <a:extLst>
              <a:ext uri="{28A0092B-C50C-407E-A947-70E740481C1C}">
                <a14:useLocalDpi xmlns:a14="http://schemas.microsoft.com/office/drawing/2010/main" val="0"/>
              </a:ext>
            </a:extLst>
          </a:blip>
          <a:srcRect t="1582"/>
          <a:stretch/>
        </p:blipFill>
        <p:spPr>
          <a:xfrm>
            <a:off x="838200" y="1403350"/>
            <a:ext cx="10441403" cy="3556182"/>
          </a:xfrm>
          <a:prstGeom prst="rect">
            <a:avLst/>
          </a:prstGeom>
        </p:spPr>
      </p:pic>
    </p:spTree>
    <p:extLst>
      <p:ext uri="{BB962C8B-B14F-4D97-AF65-F5344CB8AC3E}">
        <p14:creationId xmlns:p14="http://schemas.microsoft.com/office/powerpoint/2010/main" val="1518571099"/>
      </p:ext>
    </p:extLst>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p:cNvPicPr>
            <a:picLocks noChangeAspect="1"/>
          </p:cNvPicPr>
          <p:nvPr/>
        </p:nvPicPr>
        <p:blipFill rotWithShape="1">
          <a:blip r:embed="rId3"/>
          <a:srcRect l="1382" t="397" r="3264" b="1771"/>
          <a:stretch/>
        </p:blipFill>
        <p:spPr>
          <a:xfrm>
            <a:off x="836749" y="484632"/>
            <a:ext cx="5134284" cy="5833875"/>
          </a:xfrm>
          <a:prstGeom prst="rect">
            <a:avLst/>
          </a:prstGeom>
        </p:spPr>
      </p:pic>
      <p:pic>
        <p:nvPicPr>
          <p:cNvPr id="6" name="Image 5"/>
          <p:cNvPicPr>
            <a:picLocks noChangeAspect="1"/>
          </p:cNvPicPr>
          <p:nvPr/>
        </p:nvPicPr>
        <p:blipFill rotWithShape="1">
          <a:blip r:embed="rId4"/>
          <a:srcRect l="-1" r="616" b="798"/>
          <a:stretch/>
        </p:blipFill>
        <p:spPr>
          <a:xfrm>
            <a:off x="6481841" y="484631"/>
            <a:ext cx="4864482" cy="5833875"/>
          </a:xfrm>
          <a:prstGeom prst="rect">
            <a:avLst/>
          </a:prstGeom>
        </p:spPr>
      </p:pic>
    </p:spTree>
    <p:extLst>
      <p:ext uri="{BB962C8B-B14F-4D97-AF65-F5344CB8AC3E}">
        <p14:creationId xmlns:p14="http://schemas.microsoft.com/office/powerpoint/2010/main" val="1544292579"/>
      </p:ext>
    </p:extLst>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CEF4F5E-B1C0-4B46-8521-1935FFD5C62C}"/>
              </a:ext>
            </a:extLst>
          </p:cNvPr>
          <p:cNvSpPr>
            <a:spLocks noGrp="1"/>
          </p:cNvSpPr>
          <p:nvPr>
            <p:ph type="title"/>
          </p:nvPr>
        </p:nvSpPr>
        <p:spPr>
          <a:xfrm>
            <a:off x="810768" y="114452"/>
            <a:ext cx="10515600" cy="1325563"/>
          </a:xfrm>
        </p:spPr>
        <p:txBody>
          <a:bodyPr>
            <a:normAutofit/>
          </a:bodyPr>
          <a:lstStyle/>
          <a:p>
            <a:r>
              <a:rPr lang="fr-FR" sz="4800" dirty="0">
                <a:latin typeface="Calibri" panose="020F0502020204030204" pitchFamily="34" charset="0"/>
                <a:cs typeface="Calibri" panose="020F0502020204030204" pitchFamily="34" charset="0"/>
              </a:rPr>
              <a:t> IRM encéphalique sans injection</a:t>
            </a:r>
          </a:p>
        </p:txBody>
      </p:sp>
      <p:pic>
        <p:nvPicPr>
          <p:cNvPr id="5" name="Image 4"/>
          <p:cNvPicPr>
            <a:picLocks noChangeAspect="1"/>
          </p:cNvPicPr>
          <p:nvPr/>
        </p:nvPicPr>
        <p:blipFill>
          <a:blip r:embed="rId3"/>
          <a:stretch>
            <a:fillRect/>
          </a:stretch>
        </p:blipFill>
        <p:spPr>
          <a:xfrm>
            <a:off x="1984705" y="1171599"/>
            <a:ext cx="3303119" cy="4320134"/>
          </a:xfrm>
          <a:prstGeom prst="rect">
            <a:avLst/>
          </a:prstGeom>
        </p:spPr>
      </p:pic>
      <p:pic>
        <p:nvPicPr>
          <p:cNvPr id="6" name="Image 5"/>
          <p:cNvPicPr>
            <a:picLocks noChangeAspect="1"/>
          </p:cNvPicPr>
          <p:nvPr/>
        </p:nvPicPr>
        <p:blipFill rotWithShape="1">
          <a:blip r:embed="rId4"/>
          <a:srcRect l="1382" t="397" r="3264" b="1771"/>
          <a:stretch/>
        </p:blipFill>
        <p:spPr>
          <a:xfrm>
            <a:off x="6406062" y="1171600"/>
            <a:ext cx="3802068" cy="4320133"/>
          </a:xfrm>
          <a:prstGeom prst="rect">
            <a:avLst/>
          </a:prstGeom>
        </p:spPr>
      </p:pic>
    </p:spTree>
    <p:extLst>
      <p:ext uri="{BB962C8B-B14F-4D97-AF65-F5344CB8AC3E}">
        <p14:creationId xmlns:p14="http://schemas.microsoft.com/office/powerpoint/2010/main" val="501749896"/>
      </p:ext>
    </p:extLst>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CEF4F5E-B1C0-4B46-8521-1935FFD5C62C}"/>
              </a:ext>
            </a:extLst>
          </p:cNvPr>
          <p:cNvSpPr>
            <a:spLocks noGrp="1"/>
          </p:cNvSpPr>
          <p:nvPr>
            <p:ph type="title"/>
          </p:nvPr>
        </p:nvSpPr>
        <p:spPr>
          <a:xfrm>
            <a:off x="810768" y="114452"/>
            <a:ext cx="10515600" cy="1325563"/>
          </a:xfrm>
        </p:spPr>
        <p:txBody>
          <a:bodyPr>
            <a:normAutofit/>
          </a:bodyPr>
          <a:lstStyle/>
          <a:p>
            <a:r>
              <a:rPr lang="fr-FR" sz="4800" dirty="0">
                <a:latin typeface="Calibri" panose="020F0502020204030204" pitchFamily="34" charset="0"/>
                <a:cs typeface="Calibri" panose="020F0502020204030204" pitchFamily="34" charset="0"/>
              </a:rPr>
              <a:t>Résultats</a:t>
            </a:r>
          </a:p>
        </p:txBody>
      </p:sp>
      <p:pic>
        <p:nvPicPr>
          <p:cNvPr id="5" name="Image 4"/>
          <p:cNvPicPr>
            <a:picLocks noChangeAspect="1"/>
          </p:cNvPicPr>
          <p:nvPr/>
        </p:nvPicPr>
        <p:blipFill>
          <a:blip r:embed="rId3"/>
          <a:stretch>
            <a:fillRect/>
          </a:stretch>
        </p:blipFill>
        <p:spPr>
          <a:xfrm>
            <a:off x="1984705" y="1171599"/>
            <a:ext cx="3303119" cy="4320134"/>
          </a:xfrm>
          <a:prstGeom prst="rect">
            <a:avLst/>
          </a:prstGeom>
        </p:spPr>
      </p:pic>
      <p:pic>
        <p:nvPicPr>
          <p:cNvPr id="6" name="Image 5"/>
          <p:cNvPicPr>
            <a:picLocks noChangeAspect="1"/>
          </p:cNvPicPr>
          <p:nvPr/>
        </p:nvPicPr>
        <p:blipFill rotWithShape="1">
          <a:blip r:embed="rId4"/>
          <a:srcRect l="1382" t="397" r="3264" b="1771"/>
          <a:stretch/>
        </p:blipFill>
        <p:spPr>
          <a:xfrm>
            <a:off x="6406062" y="1171600"/>
            <a:ext cx="3802068" cy="4320133"/>
          </a:xfrm>
          <a:prstGeom prst="rect">
            <a:avLst/>
          </a:prstGeom>
        </p:spPr>
      </p:pic>
      <p:sp>
        <p:nvSpPr>
          <p:cNvPr id="7" name="Espace réservé du contenu 2">
            <a:extLst>
              <a:ext uri="{FF2B5EF4-FFF2-40B4-BE49-F238E27FC236}">
                <a16:creationId xmlns:a16="http://schemas.microsoft.com/office/drawing/2014/main" id="{1DB1CE43-7527-46CE-BDAF-8C83D20FEA57}"/>
              </a:ext>
            </a:extLst>
          </p:cNvPr>
          <p:cNvSpPr>
            <a:spLocks noGrp="1"/>
          </p:cNvSpPr>
          <p:nvPr>
            <p:ph idx="1"/>
          </p:nvPr>
        </p:nvSpPr>
        <p:spPr>
          <a:xfrm>
            <a:off x="810768" y="5506210"/>
            <a:ext cx="10515600" cy="1249363"/>
          </a:xfrm>
        </p:spPr>
        <p:txBody>
          <a:bodyPr>
            <a:normAutofit lnSpcReduction="10000"/>
          </a:bodyPr>
          <a:lstStyle/>
          <a:p>
            <a:pPr marL="0" indent="0">
              <a:buNone/>
            </a:pPr>
            <a:r>
              <a:rPr lang="fr-FR" sz="1800" dirty="0"/>
              <a:t>• Atrophie du lobe temporal gauche, incluant l’hippocampe </a:t>
            </a:r>
          </a:p>
          <a:p>
            <a:pPr marL="0" indent="0">
              <a:buNone/>
            </a:pPr>
            <a:r>
              <a:rPr lang="fr-FR" sz="1800" dirty="0"/>
              <a:t>• Dilatation secondaire de la corne temporale du ventricule latéral </a:t>
            </a:r>
          </a:p>
          <a:p>
            <a:pPr marL="0" indent="0">
              <a:buNone/>
            </a:pPr>
            <a:r>
              <a:rPr lang="fr-FR" sz="1800" dirty="0"/>
              <a:t>• Quelques foyers d’anomalie de signal </a:t>
            </a:r>
            <a:r>
              <a:rPr lang="fr-FR" sz="1800" dirty="0" err="1"/>
              <a:t>hyperintenses</a:t>
            </a:r>
            <a:r>
              <a:rPr lang="fr-FR" sz="1800" dirty="0"/>
              <a:t> T2/FLAIR impliquant la matière blanche profonde et sous-corticale légèrement marqués pour l’âge</a:t>
            </a:r>
            <a:endParaRPr lang="fr-FR" sz="24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677976947"/>
      </p:ext>
    </p:extLst>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CEF4F5E-B1C0-4B46-8521-1935FFD5C62C}"/>
              </a:ext>
            </a:extLst>
          </p:cNvPr>
          <p:cNvSpPr>
            <a:spLocks noGrp="1"/>
          </p:cNvSpPr>
          <p:nvPr>
            <p:ph type="title"/>
          </p:nvPr>
        </p:nvSpPr>
        <p:spPr/>
        <p:txBody>
          <a:bodyPr>
            <a:normAutofit/>
          </a:bodyPr>
          <a:lstStyle/>
          <a:p>
            <a:r>
              <a:rPr lang="fr-FR" sz="4800" dirty="0">
                <a:latin typeface="Calibri" panose="020F0502020204030204" pitchFamily="34" charset="0"/>
                <a:cs typeface="Calibri" panose="020F0502020204030204" pitchFamily="34" charset="0"/>
              </a:rPr>
              <a:t>Diagnostics différentiels</a:t>
            </a:r>
          </a:p>
        </p:txBody>
      </p:sp>
      <p:sp>
        <p:nvSpPr>
          <p:cNvPr id="3" name="Espace réservé du contenu 2">
            <a:extLst>
              <a:ext uri="{FF2B5EF4-FFF2-40B4-BE49-F238E27FC236}">
                <a16:creationId xmlns:a16="http://schemas.microsoft.com/office/drawing/2014/main" id="{FF770F62-C877-45FF-9889-623B07B8F5D2}"/>
              </a:ext>
            </a:extLst>
          </p:cNvPr>
          <p:cNvSpPr>
            <a:spLocks noGrp="1"/>
          </p:cNvSpPr>
          <p:nvPr>
            <p:ph idx="1"/>
          </p:nvPr>
        </p:nvSpPr>
        <p:spPr/>
        <p:txBody>
          <a:bodyPr>
            <a:normAutofit/>
          </a:bodyPr>
          <a:lstStyle/>
          <a:p>
            <a:r>
              <a:rPr lang="fr-FR" sz="2400" dirty="0"/>
              <a:t>Maladie d’Alzheimer : Atrophie corticale pariétale et temporale (symétrique) avec perte de volume </a:t>
            </a:r>
            <a:r>
              <a:rPr lang="fr-FR" sz="2400" dirty="0" err="1"/>
              <a:t>dispropotionnée</a:t>
            </a:r>
            <a:r>
              <a:rPr lang="fr-FR" sz="2400" dirty="0"/>
              <a:t> de l’hippocampe </a:t>
            </a:r>
          </a:p>
          <a:p>
            <a:r>
              <a:rPr lang="fr-FR" sz="2400" dirty="0"/>
              <a:t>Démence vasculaire : lacunes de la matière grise et blanche </a:t>
            </a:r>
          </a:p>
          <a:p>
            <a:r>
              <a:rPr lang="fr-FR" sz="2400" dirty="0"/>
              <a:t>Dégénérescence cortico-basale : atrophie </a:t>
            </a:r>
            <a:r>
              <a:rPr lang="fr-FR" sz="2400" dirty="0" err="1"/>
              <a:t>fronto</a:t>
            </a:r>
            <a:r>
              <a:rPr lang="fr-FR" sz="2400" dirty="0"/>
              <a:t>-pariétale et des structures </a:t>
            </a:r>
            <a:r>
              <a:rPr lang="fr-FR" sz="2400" dirty="0" err="1" smtClean="0"/>
              <a:t>paracentrales</a:t>
            </a:r>
            <a:endParaRPr lang="fr-FR" sz="2400" dirty="0"/>
          </a:p>
          <a:p>
            <a:r>
              <a:rPr lang="fr-FR" sz="2400" dirty="0"/>
              <a:t>Démence à corps de </a:t>
            </a:r>
            <a:r>
              <a:rPr lang="fr-FR" sz="2400" dirty="0" err="1"/>
              <a:t>Lewy</a:t>
            </a:r>
            <a:r>
              <a:rPr lang="fr-FR" sz="2400" dirty="0"/>
              <a:t> : Hypométabolisme diffus du cerveau, plus marqué au cortex visuel</a:t>
            </a:r>
            <a:endParaRPr lang="fr-FR" strike="sngStrike"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156470622"/>
      </p:ext>
    </p:extLst>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CEF4F5E-B1C0-4B46-8521-1935FFD5C62C}"/>
              </a:ext>
            </a:extLst>
          </p:cNvPr>
          <p:cNvSpPr>
            <a:spLocks noGrp="1"/>
          </p:cNvSpPr>
          <p:nvPr>
            <p:ph type="title"/>
          </p:nvPr>
        </p:nvSpPr>
        <p:spPr/>
        <p:txBody>
          <a:bodyPr>
            <a:normAutofit/>
          </a:bodyPr>
          <a:lstStyle/>
          <a:p>
            <a:r>
              <a:rPr lang="fr-FR" sz="4800" dirty="0">
                <a:latin typeface="Calibri" panose="020F0502020204030204" pitchFamily="34" charset="0"/>
                <a:cs typeface="Calibri" panose="020F0502020204030204" pitchFamily="34" charset="0"/>
              </a:rPr>
              <a:t>Résultats</a:t>
            </a:r>
          </a:p>
        </p:txBody>
      </p:sp>
      <p:sp>
        <p:nvSpPr>
          <p:cNvPr id="3" name="Espace réservé du contenu 2">
            <a:extLst>
              <a:ext uri="{FF2B5EF4-FFF2-40B4-BE49-F238E27FC236}">
                <a16:creationId xmlns:a16="http://schemas.microsoft.com/office/drawing/2014/main" id="{FF770F62-C877-45FF-9889-623B07B8F5D2}"/>
              </a:ext>
            </a:extLst>
          </p:cNvPr>
          <p:cNvSpPr>
            <a:spLocks noGrp="1"/>
          </p:cNvSpPr>
          <p:nvPr>
            <p:ph idx="1"/>
          </p:nvPr>
        </p:nvSpPr>
        <p:spPr/>
        <p:txBody>
          <a:bodyPr>
            <a:normAutofit/>
          </a:bodyPr>
          <a:lstStyle/>
          <a:p>
            <a:pPr marL="0" indent="0">
              <a:buNone/>
            </a:pPr>
            <a:r>
              <a:rPr lang="fr-FR" sz="2400" dirty="0"/>
              <a:t>• Atrophie </a:t>
            </a:r>
            <a:r>
              <a:rPr lang="fr-FR" sz="2400" dirty="0" smtClean="0"/>
              <a:t>asymétrique du </a:t>
            </a:r>
            <a:r>
              <a:rPr lang="fr-FR" sz="2400" dirty="0"/>
              <a:t>lobe temporal </a:t>
            </a:r>
            <a:r>
              <a:rPr lang="fr-FR" sz="2400" dirty="0" smtClean="0"/>
              <a:t>gauche</a:t>
            </a:r>
          </a:p>
          <a:p>
            <a:r>
              <a:rPr lang="fr-FR" sz="2400" dirty="0" smtClean="0"/>
              <a:t>Atrophie </a:t>
            </a:r>
            <a:r>
              <a:rPr lang="fr-FR" sz="2400" dirty="0"/>
              <a:t>de l’hippocampe plus marquée en antérieur</a:t>
            </a:r>
            <a:endParaRPr lang="fr-FR" sz="2400" dirty="0"/>
          </a:p>
          <a:p>
            <a:pPr marL="0" indent="0">
              <a:buNone/>
            </a:pPr>
            <a:r>
              <a:rPr lang="fr-FR" sz="2400" dirty="0"/>
              <a:t>• Dilatation secondaire de la corne temporale du ventricule latéral </a:t>
            </a:r>
          </a:p>
          <a:p>
            <a:pPr marL="0" indent="0">
              <a:buNone/>
            </a:pPr>
            <a:r>
              <a:rPr lang="fr-FR" sz="2400" dirty="0"/>
              <a:t>• Quelques foyers d’anomalie de signal </a:t>
            </a:r>
            <a:r>
              <a:rPr lang="fr-FR" sz="2400" dirty="0" err="1"/>
              <a:t>hyperintenses</a:t>
            </a:r>
            <a:r>
              <a:rPr lang="fr-FR" sz="2400" dirty="0"/>
              <a:t> T2/FLAIR impliquant la matière blanche profonde et sous-corticale légèrement marqués pour l’âge</a:t>
            </a:r>
          </a:p>
          <a:p>
            <a:pPr marL="0" indent="0">
              <a:buNone/>
            </a:pPr>
            <a:endParaRPr lang="fr-FR" sz="2400" dirty="0">
              <a:latin typeface="Calibri" panose="020F0502020204030204" pitchFamily="34" charset="0"/>
              <a:cs typeface="Calibri" panose="020F0502020204030204" pitchFamily="34" charset="0"/>
            </a:endParaRPr>
          </a:p>
          <a:p>
            <a:pPr marL="0" indent="0">
              <a:buNone/>
            </a:pPr>
            <a:r>
              <a:rPr lang="fr-FR" sz="2400" dirty="0">
                <a:latin typeface="Calibri" panose="020F0502020204030204" pitchFamily="34" charset="0"/>
                <a:cs typeface="Calibri" panose="020F0502020204030204" pitchFamily="34" charset="0"/>
                <a:sym typeface="Wingdings" panose="05000000000000000000" pitchFamily="2" charset="2"/>
              </a:rPr>
              <a:t> </a:t>
            </a:r>
            <a:r>
              <a:rPr lang="fr-FR" sz="2400" b="1" dirty="0">
                <a:latin typeface="Calibri" panose="020F0502020204030204" pitchFamily="34" charset="0"/>
                <a:cs typeface="Calibri" panose="020F0502020204030204" pitchFamily="34" charset="0"/>
                <a:sym typeface="Wingdings" panose="05000000000000000000" pitchFamily="2" charset="2"/>
              </a:rPr>
              <a:t>APHASIE PRIMAIRE PROGRESSIVE</a:t>
            </a:r>
            <a:endParaRPr lang="fr-FR" sz="3200" b="1"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570786171"/>
      </p:ext>
    </p:extLst>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CEF4F5E-B1C0-4B46-8521-1935FFD5C62C}"/>
              </a:ext>
            </a:extLst>
          </p:cNvPr>
          <p:cNvSpPr>
            <a:spLocks noGrp="1"/>
          </p:cNvSpPr>
          <p:nvPr>
            <p:ph type="title"/>
          </p:nvPr>
        </p:nvSpPr>
        <p:spPr/>
        <p:txBody>
          <a:bodyPr>
            <a:normAutofit/>
          </a:bodyPr>
          <a:lstStyle/>
          <a:p>
            <a:r>
              <a:rPr lang="fr-FR" sz="4800" dirty="0">
                <a:latin typeface="Calibri" panose="020F0502020204030204" pitchFamily="34" charset="0"/>
                <a:cs typeface="Calibri" panose="020F0502020204030204" pitchFamily="34" charset="0"/>
              </a:rPr>
              <a:t>Imagerie de sujet âgé/troubles cognitifs</a:t>
            </a:r>
          </a:p>
        </p:txBody>
      </p:sp>
      <p:sp>
        <p:nvSpPr>
          <p:cNvPr id="3" name="Espace réservé du contenu 2">
            <a:extLst>
              <a:ext uri="{FF2B5EF4-FFF2-40B4-BE49-F238E27FC236}">
                <a16:creationId xmlns:a16="http://schemas.microsoft.com/office/drawing/2014/main" id="{FF770F62-C877-45FF-9889-623B07B8F5D2}"/>
              </a:ext>
            </a:extLst>
          </p:cNvPr>
          <p:cNvSpPr>
            <a:spLocks noGrp="1"/>
          </p:cNvSpPr>
          <p:nvPr>
            <p:ph idx="1"/>
          </p:nvPr>
        </p:nvSpPr>
        <p:spPr/>
        <p:txBody>
          <a:bodyPr>
            <a:normAutofit/>
          </a:bodyPr>
          <a:lstStyle/>
          <a:p>
            <a:pPr marL="0" indent="0" algn="l">
              <a:buNone/>
            </a:pPr>
            <a:r>
              <a:rPr lang="fr-FR" dirty="0"/>
              <a:t>« Une imagerie cérébrale est systématiquement demandée pour tout trouble cognitif avéré et récent, afin de ne pas méconnaitre un processus expansif intracrânien ou des séquelles d’accident vasculaire cérébral ou d’objectiver une atrophie cérébrale »</a:t>
            </a:r>
          </a:p>
          <a:p>
            <a:pPr marL="0" indent="0" algn="l">
              <a:buNone/>
            </a:pPr>
            <a:r>
              <a:rPr lang="fr-FR" dirty="0"/>
              <a:t>							HAS 2018</a:t>
            </a:r>
          </a:p>
        </p:txBody>
      </p:sp>
    </p:spTree>
    <p:extLst>
      <p:ext uri="{BB962C8B-B14F-4D97-AF65-F5344CB8AC3E}">
        <p14:creationId xmlns:p14="http://schemas.microsoft.com/office/powerpoint/2010/main" val="614411194"/>
      </p:ext>
    </p:extLst>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CEF4F5E-B1C0-4B46-8521-1935FFD5C62C}"/>
              </a:ext>
            </a:extLst>
          </p:cNvPr>
          <p:cNvSpPr>
            <a:spLocks noGrp="1"/>
          </p:cNvSpPr>
          <p:nvPr>
            <p:ph type="title"/>
          </p:nvPr>
        </p:nvSpPr>
        <p:spPr/>
        <p:txBody>
          <a:bodyPr>
            <a:normAutofit/>
          </a:bodyPr>
          <a:lstStyle/>
          <a:p>
            <a:r>
              <a:rPr lang="fr-FR" sz="4800" dirty="0">
                <a:latin typeface="Calibri" panose="020F0502020204030204" pitchFamily="34" charset="0"/>
                <a:cs typeface="Calibri" panose="020F0502020204030204" pitchFamily="34" charset="0"/>
              </a:rPr>
              <a:t>Imagerie de sujet âgé/troubles cognitifs</a:t>
            </a:r>
          </a:p>
        </p:txBody>
      </p:sp>
      <p:sp>
        <p:nvSpPr>
          <p:cNvPr id="3" name="Espace réservé du contenu 2">
            <a:extLst>
              <a:ext uri="{FF2B5EF4-FFF2-40B4-BE49-F238E27FC236}">
                <a16:creationId xmlns:a16="http://schemas.microsoft.com/office/drawing/2014/main" id="{FF770F62-C877-45FF-9889-623B07B8F5D2}"/>
              </a:ext>
            </a:extLst>
          </p:cNvPr>
          <p:cNvSpPr>
            <a:spLocks noGrp="1"/>
          </p:cNvSpPr>
          <p:nvPr>
            <p:ph idx="1"/>
          </p:nvPr>
        </p:nvSpPr>
        <p:spPr/>
        <p:txBody>
          <a:bodyPr>
            <a:normAutofit/>
          </a:bodyPr>
          <a:lstStyle/>
          <a:p>
            <a:r>
              <a:rPr lang="fr-FR" dirty="0"/>
              <a:t>Modifications encéphaliques avec l’âge </a:t>
            </a:r>
          </a:p>
          <a:p>
            <a:pPr lvl="1"/>
            <a:r>
              <a:rPr lang="fr-FR" dirty="0">
                <a:latin typeface="Calibri" panose="020F0502020204030204" pitchFamily="34" charset="0"/>
                <a:cs typeface="Calibri" panose="020F0502020204030204" pitchFamily="34" charset="0"/>
              </a:rPr>
              <a:t>Atrophie</a:t>
            </a:r>
          </a:p>
          <a:p>
            <a:pPr lvl="1"/>
            <a:r>
              <a:rPr lang="fr-FR" dirty="0">
                <a:latin typeface="Calibri" panose="020F0502020204030204" pitchFamily="34" charset="0"/>
                <a:cs typeface="Calibri" panose="020F0502020204030204" pitchFamily="34" charset="0"/>
              </a:rPr>
              <a:t>Dilatation des espaces </a:t>
            </a:r>
            <a:r>
              <a:rPr lang="fr-FR" dirty="0" err="1">
                <a:latin typeface="Calibri" panose="020F0502020204030204" pitchFamily="34" charset="0"/>
                <a:cs typeface="Calibri" panose="020F0502020204030204" pitchFamily="34" charset="0"/>
              </a:rPr>
              <a:t>péri-vasculaires</a:t>
            </a:r>
            <a:endParaRPr lang="fr-FR" dirty="0">
              <a:latin typeface="Calibri" panose="020F0502020204030204" pitchFamily="34" charset="0"/>
              <a:cs typeface="Calibri" panose="020F0502020204030204" pitchFamily="34" charset="0"/>
            </a:endParaRPr>
          </a:p>
          <a:p>
            <a:pPr lvl="1"/>
            <a:r>
              <a:rPr lang="fr-FR" dirty="0">
                <a:latin typeface="Calibri" panose="020F0502020204030204" pitchFamily="34" charset="0"/>
                <a:cs typeface="Calibri" panose="020F0502020204030204" pitchFamily="34" charset="0"/>
              </a:rPr>
              <a:t>Modifications de la substance blanche</a:t>
            </a:r>
          </a:p>
          <a:p>
            <a:pPr lvl="1"/>
            <a:r>
              <a:rPr lang="fr-FR" dirty="0">
                <a:latin typeface="Calibri" panose="020F0502020204030204" pitchFamily="34" charset="0"/>
                <a:cs typeface="Calibri" panose="020F0502020204030204" pitchFamily="34" charset="0"/>
              </a:rPr>
              <a:t>Dépôt de fer</a:t>
            </a:r>
          </a:p>
          <a:p>
            <a:pPr lvl="1"/>
            <a:r>
              <a:rPr lang="fr-FR" dirty="0">
                <a:latin typeface="Calibri" panose="020F0502020204030204" pitchFamily="34" charset="0"/>
                <a:cs typeface="Calibri" panose="020F0502020204030204" pitchFamily="34" charset="0"/>
              </a:rPr>
              <a:t>Modification des vaisseaux intracrâniens</a:t>
            </a:r>
          </a:p>
          <a:p>
            <a:pPr lvl="1"/>
            <a:r>
              <a:rPr lang="fr-FR" dirty="0">
                <a:latin typeface="Calibri" panose="020F0502020204030204" pitchFamily="34" charset="0"/>
                <a:cs typeface="Calibri" panose="020F0502020204030204" pitchFamily="34" charset="0"/>
              </a:rPr>
              <a:t>Micro saignements </a:t>
            </a:r>
          </a:p>
          <a:p>
            <a:pPr marL="457200" lvl="1" indent="0">
              <a:buNone/>
            </a:pPr>
            <a:endParaRPr lang="fr-FR"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860117311"/>
      </p:ext>
    </p:extLst>
  </p:cSld>
  <p:clrMapOvr>
    <a:masterClrMapping/>
  </p:clrMapOvr>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CEF4F5E-B1C0-4B46-8521-1935FFD5C62C}"/>
              </a:ext>
            </a:extLst>
          </p:cNvPr>
          <p:cNvSpPr>
            <a:spLocks noGrp="1"/>
          </p:cNvSpPr>
          <p:nvPr>
            <p:ph type="title"/>
          </p:nvPr>
        </p:nvSpPr>
        <p:spPr/>
        <p:txBody>
          <a:bodyPr>
            <a:normAutofit/>
          </a:bodyPr>
          <a:lstStyle/>
          <a:p>
            <a:r>
              <a:rPr lang="fr-FR" sz="4800" dirty="0">
                <a:latin typeface="Calibri" panose="020F0502020204030204" pitchFamily="34" charset="0"/>
                <a:cs typeface="Calibri" panose="020F0502020204030204" pitchFamily="34" charset="0"/>
              </a:rPr>
              <a:t>Imagerie de sujet âgé/troubles cognitifs</a:t>
            </a:r>
          </a:p>
        </p:txBody>
      </p:sp>
      <p:sp>
        <p:nvSpPr>
          <p:cNvPr id="3" name="Espace réservé du contenu 2">
            <a:extLst>
              <a:ext uri="{FF2B5EF4-FFF2-40B4-BE49-F238E27FC236}">
                <a16:creationId xmlns:a16="http://schemas.microsoft.com/office/drawing/2014/main" id="{FF770F62-C877-45FF-9889-623B07B8F5D2}"/>
              </a:ext>
            </a:extLst>
          </p:cNvPr>
          <p:cNvSpPr>
            <a:spLocks noGrp="1"/>
          </p:cNvSpPr>
          <p:nvPr>
            <p:ph idx="1"/>
          </p:nvPr>
        </p:nvSpPr>
        <p:spPr/>
        <p:txBody>
          <a:bodyPr>
            <a:normAutofit/>
          </a:bodyPr>
          <a:lstStyle/>
          <a:p>
            <a:r>
              <a:rPr lang="fr-FR" dirty="0"/>
              <a:t>Atrophie</a:t>
            </a:r>
          </a:p>
          <a:p>
            <a:pPr lvl="1"/>
            <a:r>
              <a:rPr lang="fr-FR" dirty="0">
                <a:latin typeface="Calibri" panose="020F0502020204030204" pitchFamily="34" charset="0"/>
                <a:cs typeface="Calibri" panose="020F0502020204030204" pitchFamily="34" charset="0"/>
              </a:rPr>
              <a:t>Absence de corrélation entre aspect et fonction +++</a:t>
            </a:r>
          </a:p>
          <a:p>
            <a:pPr lvl="1"/>
            <a:r>
              <a:rPr lang="fr-FR" dirty="0">
                <a:latin typeface="Calibri" panose="020F0502020204030204" pitchFamily="34" charset="0"/>
                <a:cs typeface="Calibri" panose="020F0502020204030204" pitchFamily="34" charset="0"/>
              </a:rPr>
              <a:t>Limites floues entre le normal et le pathologique </a:t>
            </a:r>
          </a:p>
          <a:p>
            <a:pPr lvl="1"/>
            <a:r>
              <a:rPr lang="fr-FR" dirty="0">
                <a:latin typeface="Calibri" panose="020F0502020204030204" pitchFamily="34" charset="0"/>
                <a:cs typeface="Calibri" panose="020F0502020204030204" pitchFamily="34" charset="0"/>
              </a:rPr>
              <a:t>Corticale (substance grise) = Elargissement des sillons </a:t>
            </a:r>
          </a:p>
          <a:p>
            <a:pPr lvl="1"/>
            <a:r>
              <a:rPr lang="fr-FR" dirty="0">
                <a:latin typeface="Calibri" panose="020F0502020204030204" pitchFamily="34" charset="0"/>
                <a:cs typeface="Calibri" panose="020F0502020204030204" pitchFamily="34" charset="0"/>
              </a:rPr>
              <a:t>Substance blanche = Elargissement des ventricules </a:t>
            </a:r>
          </a:p>
          <a:p>
            <a:pPr lvl="1"/>
            <a:r>
              <a:rPr lang="fr-FR" dirty="0">
                <a:latin typeface="Calibri" panose="020F0502020204030204" pitchFamily="34" charset="0"/>
                <a:cs typeface="Calibri" panose="020F0502020204030204" pitchFamily="34" charset="0"/>
              </a:rPr>
              <a:t>Eviter d’utiliser le terme d’atrophie </a:t>
            </a:r>
            <a:r>
              <a:rPr lang="fr-FR" dirty="0">
                <a:latin typeface="Calibri" panose="020F0502020204030204" pitchFamily="34" charset="0"/>
                <a:cs typeface="Calibri" panose="020F0502020204030204" pitchFamily="34" charset="0"/>
                <a:sym typeface="Wingdings" panose="05000000000000000000" pitchFamily="2" charset="2"/>
              </a:rPr>
              <a:t> Elargissement du système ventriculaire et des sillons corticaux </a:t>
            </a:r>
          </a:p>
          <a:p>
            <a:pPr lvl="1"/>
            <a:r>
              <a:rPr lang="fr-FR" dirty="0">
                <a:latin typeface="Calibri" panose="020F0502020204030204" pitchFamily="34" charset="0"/>
                <a:cs typeface="Calibri" panose="020F0502020204030204" pitchFamily="34" charset="0"/>
                <a:sym typeface="Wingdings" panose="05000000000000000000" pitchFamily="2" charset="2"/>
              </a:rPr>
              <a:t>Harmonieux +++</a:t>
            </a:r>
          </a:p>
          <a:p>
            <a:pPr lvl="1"/>
            <a:endParaRPr lang="fr-FR" dirty="0">
              <a:latin typeface="Calibri" panose="020F0502020204030204" pitchFamily="34" charset="0"/>
              <a:cs typeface="Calibri" panose="020F0502020204030204" pitchFamily="34" charset="0"/>
            </a:endParaRPr>
          </a:p>
          <a:p>
            <a:pPr lvl="1"/>
            <a:endParaRPr lang="fr-FR" dirty="0">
              <a:latin typeface="Calibri" panose="020F0502020204030204" pitchFamily="34" charset="0"/>
              <a:cs typeface="Calibri" panose="020F0502020204030204" pitchFamily="34" charset="0"/>
            </a:endParaRPr>
          </a:p>
          <a:p>
            <a:pPr lvl="1"/>
            <a:endParaRPr lang="fr-FR" dirty="0">
              <a:latin typeface="Calibri" panose="020F0502020204030204" pitchFamily="34" charset="0"/>
              <a:cs typeface="Calibri" panose="020F0502020204030204" pitchFamily="34" charset="0"/>
            </a:endParaRPr>
          </a:p>
          <a:p>
            <a:pPr marL="457200" lvl="1" indent="0">
              <a:buNone/>
            </a:pPr>
            <a:endParaRPr lang="fr-FR"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972561064"/>
      </p:ext>
    </p:extLst>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CEF4F5E-B1C0-4B46-8521-1935FFD5C62C}"/>
              </a:ext>
            </a:extLst>
          </p:cNvPr>
          <p:cNvSpPr>
            <a:spLocks noGrp="1"/>
          </p:cNvSpPr>
          <p:nvPr>
            <p:ph type="title"/>
          </p:nvPr>
        </p:nvSpPr>
        <p:spPr/>
        <p:txBody>
          <a:bodyPr>
            <a:normAutofit/>
          </a:bodyPr>
          <a:lstStyle/>
          <a:p>
            <a:r>
              <a:rPr lang="fr-FR" sz="4800" dirty="0">
                <a:latin typeface="Calibri" panose="020F0502020204030204" pitchFamily="34" charset="0"/>
                <a:cs typeface="Calibri" panose="020F0502020204030204" pitchFamily="34" charset="0"/>
              </a:rPr>
              <a:t>Imagerie de sujet âgé/troubles cognitifs</a:t>
            </a:r>
          </a:p>
        </p:txBody>
      </p:sp>
      <p:sp>
        <p:nvSpPr>
          <p:cNvPr id="3" name="Espace réservé du contenu 2">
            <a:extLst>
              <a:ext uri="{FF2B5EF4-FFF2-40B4-BE49-F238E27FC236}">
                <a16:creationId xmlns:a16="http://schemas.microsoft.com/office/drawing/2014/main" id="{FF770F62-C877-45FF-9889-623B07B8F5D2}"/>
              </a:ext>
            </a:extLst>
          </p:cNvPr>
          <p:cNvSpPr>
            <a:spLocks noGrp="1"/>
          </p:cNvSpPr>
          <p:nvPr>
            <p:ph idx="1"/>
          </p:nvPr>
        </p:nvSpPr>
        <p:spPr/>
        <p:txBody>
          <a:bodyPr>
            <a:normAutofit/>
          </a:bodyPr>
          <a:lstStyle/>
          <a:p>
            <a:r>
              <a:rPr lang="fr-FR" dirty="0"/>
              <a:t>Atrophie = inégale </a:t>
            </a:r>
          </a:p>
          <a:p>
            <a:pPr lvl="1"/>
            <a:r>
              <a:rPr lang="fr-FR" dirty="0"/>
              <a:t>Cortex préfrontal </a:t>
            </a:r>
          </a:p>
          <a:p>
            <a:pPr lvl="1"/>
            <a:r>
              <a:rPr lang="fr-FR" dirty="0"/>
              <a:t>Gyrus cingulaire antérieur </a:t>
            </a:r>
          </a:p>
          <a:p>
            <a:pPr lvl="1"/>
            <a:r>
              <a:rPr lang="fr-FR" dirty="0"/>
              <a:t>Lobule pariétal inférieur </a:t>
            </a:r>
          </a:p>
          <a:p>
            <a:pPr lvl="1"/>
            <a:r>
              <a:rPr lang="fr-FR" dirty="0"/>
              <a:t>Insula </a:t>
            </a:r>
          </a:p>
          <a:p>
            <a:pPr lvl="1"/>
            <a:r>
              <a:rPr lang="fr-FR" dirty="0"/>
              <a:t>Gyrus temporal supérieur </a:t>
            </a:r>
          </a:p>
          <a:p>
            <a:pPr lvl="1"/>
            <a:endParaRPr lang="fr-FR" dirty="0">
              <a:latin typeface="Calibri" panose="020F0502020204030204" pitchFamily="34" charset="0"/>
              <a:cs typeface="Calibri" panose="020F0502020204030204" pitchFamily="34" charset="0"/>
            </a:endParaRPr>
          </a:p>
          <a:p>
            <a:pPr lvl="1"/>
            <a:endParaRPr lang="fr-FR" dirty="0">
              <a:latin typeface="Calibri" panose="020F0502020204030204" pitchFamily="34" charset="0"/>
              <a:cs typeface="Calibri" panose="020F0502020204030204" pitchFamily="34" charset="0"/>
            </a:endParaRPr>
          </a:p>
          <a:p>
            <a:pPr lvl="1"/>
            <a:endParaRPr lang="fr-FR" dirty="0">
              <a:latin typeface="Calibri" panose="020F0502020204030204" pitchFamily="34" charset="0"/>
              <a:cs typeface="Calibri" panose="020F0502020204030204" pitchFamily="34" charset="0"/>
            </a:endParaRPr>
          </a:p>
          <a:p>
            <a:pPr marL="457200" lvl="1" indent="0">
              <a:buNone/>
            </a:pPr>
            <a:endParaRPr lang="fr-FR" dirty="0">
              <a:latin typeface="Calibri" panose="020F0502020204030204" pitchFamily="34" charset="0"/>
              <a:cs typeface="Calibri" panose="020F0502020204030204" pitchFamily="34" charset="0"/>
            </a:endParaRPr>
          </a:p>
        </p:txBody>
      </p:sp>
      <p:pic>
        <p:nvPicPr>
          <p:cNvPr id="5" name="Image 4">
            <a:extLst>
              <a:ext uri="{FF2B5EF4-FFF2-40B4-BE49-F238E27FC236}">
                <a16:creationId xmlns:a16="http://schemas.microsoft.com/office/drawing/2014/main" id="{F88F76F9-D698-4D41-A885-6C55D67CE0CF}"/>
              </a:ext>
            </a:extLst>
          </p:cNvPr>
          <p:cNvPicPr>
            <a:picLocks noChangeAspect="1"/>
          </p:cNvPicPr>
          <p:nvPr/>
        </p:nvPicPr>
        <p:blipFill>
          <a:blip r:embed="rId3"/>
          <a:stretch>
            <a:fillRect/>
          </a:stretch>
        </p:blipFill>
        <p:spPr>
          <a:xfrm>
            <a:off x="954935" y="4429800"/>
            <a:ext cx="3268315" cy="2198532"/>
          </a:xfrm>
          <a:prstGeom prst="rect">
            <a:avLst/>
          </a:prstGeom>
        </p:spPr>
      </p:pic>
      <p:pic>
        <p:nvPicPr>
          <p:cNvPr id="7" name="Image 6">
            <a:extLst>
              <a:ext uri="{FF2B5EF4-FFF2-40B4-BE49-F238E27FC236}">
                <a16:creationId xmlns:a16="http://schemas.microsoft.com/office/drawing/2014/main" id="{641D3295-3265-4100-9835-8F3E54C30263}"/>
              </a:ext>
            </a:extLst>
          </p:cNvPr>
          <p:cNvPicPr>
            <a:picLocks noChangeAspect="1"/>
          </p:cNvPicPr>
          <p:nvPr/>
        </p:nvPicPr>
        <p:blipFill>
          <a:blip r:embed="rId4"/>
          <a:stretch>
            <a:fillRect/>
          </a:stretch>
        </p:blipFill>
        <p:spPr>
          <a:xfrm>
            <a:off x="4831200" y="4395543"/>
            <a:ext cx="3211199" cy="2232788"/>
          </a:xfrm>
          <a:prstGeom prst="rect">
            <a:avLst/>
          </a:prstGeom>
        </p:spPr>
      </p:pic>
      <p:pic>
        <p:nvPicPr>
          <p:cNvPr id="9" name="Image 8">
            <a:extLst>
              <a:ext uri="{FF2B5EF4-FFF2-40B4-BE49-F238E27FC236}">
                <a16:creationId xmlns:a16="http://schemas.microsoft.com/office/drawing/2014/main" id="{F8AC4B06-E52F-4040-B472-752A5A6536EB}"/>
              </a:ext>
            </a:extLst>
          </p:cNvPr>
          <p:cNvPicPr>
            <a:picLocks noChangeAspect="1"/>
          </p:cNvPicPr>
          <p:nvPr/>
        </p:nvPicPr>
        <p:blipFill>
          <a:blip r:embed="rId5"/>
          <a:stretch>
            <a:fillRect/>
          </a:stretch>
        </p:blipFill>
        <p:spPr>
          <a:xfrm>
            <a:off x="8928000" y="3207967"/>
            <a:ext cx="2590864" cy="3436188"/>
          </a:xfrm>
          <a:prstGeom prst="rect">
            <a:avLst/>
          </a:prstGeom>
        </p:spPr>
      </p:pic>
    </p:spTree>
    <p:extLst>
      <p:ext uri="{BB962C8B-B14F-4D97-AF65-F5344CB8AC3E}">
        <p14:creationId xmlns:p14="http://schemas.microsoft.com/office/powerpoint/2010/main" val="578911986"/>
      </p:ext>
    </p:extLst>
  </p:cSld>
  <p:clrMapOvr>
    <a:masterClrMapping/>
  </p:clrMapOvr>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CEF4F5E-B1C0-4B46-8521-1935FFD5C62C}"/>
              </a:ext>
            </a:extLst>
          </p:cNvPr>
          <p:cNvSpPr>
            <a:spLocks noGrp="1"/>
          </p:cNvSpPr>
          <p:nvPr>
            <p:ph type="title"/>
          </p:nvPr>
        </p:nvSpPr>
        <p:spPr/>
        <p:txBody>
          <a:bodyPr>
            <a:normAutofit/>
          </a:bodyPr>
          <a:lstStyle/>
          <a:p>
            <a:r>
              <a:rPr lang="fr-FR" sz="4800" dirty="0">
                <a:latin typeface="Calibri" panose="020F0502020204030204" pitchFamily="34" charset="0"/>
                <a:cs typeface="Calibri" panose="020F0502020204030204" pitchFamily="34" charset="0"/>
              </a:rPr>
              <a:t>Imagerie de sujet âgé/troubles cognitifs</a:t>
            </a:r>
          </a:p>
        </p:txBody>
      </p:sp>
      <p:sp>
        <p:nvSpPr>
          <p:cNvPr id="3" name="Espace réservé du contenu 2">
            <a:extLst>
              <a:ext uri="{FF2B5EF4-FFF2-40B4-BE49-F238E27FC236}">
                <a16:creationId xmlns:a16="http://schemas.microsoft.com/office/drawing/2014/main" id="{FF770F62-C877-45FF-9889-623B07B8F5D2}"/>
              </a:ext>
            </a:extLst>
          </p:cNvPr>
          <p:cNvSpPr>
            <a:spLocks noGrp="1"/>
          </p:cNvSpPr>
          <p:nvPr>
            <p:ph idx="1"/>
          </p:nvPr>
        </p:nvSpPr>
        <p:spPr/>
        <p:txBody>
          <a:bodyPr>
            <a:normAutofit/>
          </a:bodyPr>
          <a:lstStyle/>
          <a:p>
            <a:r>
              <a:rPr lang="fr-FR" dirty="0"/>
              <a:t>But de l’imagerie</a:t>
            </a:r>
          </a:p>
          <a:p>
            <a:pPr lvl="1"/>
            <a:r>
              <a:rPr lang="fr-FR" dirty="0">
                <a:latin typeface="Calibri" panose="020F0502020204030204" pitchFamily="34" charset="0"/>
                <a:cs typeface="Calibri" panose="020F0502020204030204" pitchFamily="34" charset="0"/>
              </a:rPr>
              <a:t>Vieillissement cérébral normal??</a:t>
            </a:r>
          </a:p>
          <a:p>
            <a:pPr lvl="1"/>
            <a:r>
              <a:rPr lang="fr-FR" dirty="0">
                <a:latin typeface="Calibri" panose="020F0502020204030204" pitchFamily="34" charset="0"/>
                <a:cs typeface="Calibri" panose="020F0502020204030204" pitchFamily="34" charset="0"/>
              </a:rPr>
              <a:t>Trouver une cause identifiable à la démence </a:t>
            </a:r>
          </a:p>
          <a:p>
            <a:pPr lvl="1"/>
            <a:r>
              <a:rPr lang="fr-FR" dirty="0">
                <a:latin typeface="Calibri" panose="020F0502020204030204" pitchFamily="34" charset="0"/>
                <a:cs typeface="Calibri" panose="020F0502020204030204" pitchFamily="34" charset="0"/>
              </a:rPr>
              <a:t>Classer le type de démence</a:t>
            </a:r>
          </a:p>
          <a:p>
            <a:pPr marL="457200" lvl="1" indent="0">
              <a:buNone/>
            </a:pPr>
            <a:endParaRPr lang="fr-FR"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0719566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CEF4F5E-B1C0-4B46-8521-1935FFD5C62C}"/>
              </a:ext>
            </a:extLst>
          </p:cNvPr>
          <p:cNvSpPr>
            <a:spLocks noGrp="1"/>
          </p:cNvSpPr>
          <p:nvPr>
            <p:ph type="title"/>
          </p:nvPr>
        </p:nvSpPr>
        <p:spPr/>
        <p:txBody>
          <a:bodyPr>
            <a:normAutofit/>
          </a:bodyPr>
          <a:lstStyle/>
          <a:p>
            <a:r>
              <a:rPr lang="fr-FR" sz="4800" dirty="0" err="1">
                <a:latin typeface="Calibri" panose="020F0502020204030204" pitchFamily="34" charset="0"/>
                <a:cs typeface="Calibri" panose="020F0502020204030204" pitchFamily="34" charset="0"/>
              </a:rPr>
              <a:t>Fazekas</a:t>
            </a:r>
            <a:r>
              <a:rPr lang="fr-FR" sz="4800" dirty="0">
                <a:latin typeface="Calibri" panose="020F0502020204030204" pitchFamily="34" charset="0"/>
                <a:cs typeface="Calibri" panose="020F0502020204030204" pitchFamily="34" charset="0"/>
              </a:rPr>
              <a:t> 3</a:t>
            </a:r>
          </a:p>
        </p:txBody>
      </p:sp>
      <p:sp>
        <p:nvSpPr>
          <p:cNvPr id="4" name="Espace réservé du contenu 2">
            <a:extLst>
              <a:ext uri="{FF2B5EF4-FFF2-40B4-BE49-F238E27FC236}">
                <a16:creationId xmlns:a16="http://schemas.microsoft.com/office/drawing/2014/main" id="{1DB1CE43-7527-46CE-BDAF-8C83D20FEA57}"/>
              </a:ext>
            </a:extLst>
          </p:cNvPr>
          <p:cNvSpPr>
            <a:spLocks noGrp="1"/>
          </p:cNvSpPr>
          <p:nvPr>
            <p:ph idx="1"/>
          </p:nvPr>
        </p:nvSpPr>
        <p:spPr>
          <a:xfrm>
            <a:off x="838200" y="4933949"/>
            <a:ext cx="10515600" cy="1479551"/>
          </a:xfrm>
        </p:spPr>
        <p:txBody>
          <a:bodyPr>
            <a:normAutofit/>
          </a:bodyPr>
          <a:lstStyle/>
          <a:p>
            <a:pPr marL="0" indent="0">
              <a:buNone/>
            </a:pPr>
            <a:r>
              <a:rPr lang="fr-FR" sz="2000" dirty="0"/>
              <a:t>• couronne rayonnante </a:t>
            </a:r>
          </a:p>
          <a:p>
            <a:pPr marL="0" indent="0">
              <a:buNone/>
            </a:pPr>
            <a:r>
              <a:rPr lang="fr-FR" sz="2000" dirty="0"/>
              <a:t>• infarctus de la SB </a:t>
            </a:r>
          </a:p>
          <a:p>
            <a:pPr marL="0" indent="0">
              <a:buNone/>
            </a:pPr>
            <a:r>
              <a:rPr lang="fr-FR" sz="2000" dirty="0">
                <a:solidFill>
                  <a:schemeClr val="tx1"/>
                </a:solidFill>
              </a:rPr>
              <a:t>• lésions solitaires et aires confluentes </a:t>
            </a:r>
            <a:r>
              <a:rPr lang="fr-FR" sz="2000" dirty="0" err="1">
                <a:solidFill>
                  <a:schemeClr val="tx1"/>
                </a:solidFill>
              </a:rPr>
              <a:t>hyperintenses</a:t>
            </a:r>
            <a:r>
              <a:rPr lang="fr-FR" sz="2000" dirty="0">
                <a:solidFill>
                  <a:schemeClr val="tx1"/>
                </a:solidFill>
              </a:rPr>
              <a:t> &gt; 20 mm de diamètre</a:t>
            </a:r>
            <a:endParaRPr lang="fr-FR" sz="2000" dirty="0">
              <a:solidFill>
                <a:schemeClr val="tx1"/>
              </a:solidFill>
              <a:latin typeface="Calibri" panose="020F0502020204030204" pitchFamily="34" charset="0"/>
              <a:cs typeface="Calibri" panose="020F0502020204030204" pitchFamily="34" charset="0"/>
            </a:endParaRPr>
          </a:p>
        </p:txBody>
      </p:sp>
      <p:pic>
        <p:nvPicPr>
          <p:cNvPr id="5" name="Image 4">
            <a:extLst>
              <a:ext uri="{FF2B5EF4-FFF2-40B4-BE49-F238E27FC236}">
                <a16:creationId xmlns:a16="http://schemas.microsoft.com/office/drawing/2014/main" id="{53D288CB-5713-4745-98E7-7F9367594B39}"/>
              </a:ext>
            </a:extLst>
          </p:cNvPr>
          <p:cNvPicPr>
            <a:picLocks noChangeAspect="1"/>
          </p:cNvPicPr>
          <p:nvPr/>
        </p:nvPicPr>
        <p:blipFill rotWithShape="1">
          <a:blip r:embed="rId3">
            <a:extLst>
              <a:ext uri="{28A0092B-C50C-407E-A947-70E740481C1C}">
                <a14:useLocalDpi xmlns:a14="http://schemas.microsoft.com/office/drawing/2010/main" val="0"/>
              </a:ext>
            </a:extLst>
          </a:blip>
          <a:srcRect r="61" b="6547"/>
          <a:stretch/>
        </p:blipFill>
        <p:spPr>
          <a:xfrm>
            <a:off x="732296" y="1506938"/>
            <a:ext cx="10621504" cy="3427011"/>
          </a:xfrm>
          <a:prstGeom prst="rect">
            <a:avLst/>
          </a:prstGeom>
        </p:spPr>
      </p:pic>
    </p:spTree>
    <p:extLst>
      <p:ext uri="{BB962C8B-B14F-4D97-AF65-F5344CB8AC3E}">
        <p14:creationId xmlns:p14="http://schemas.microsoft.com/office/powerpoint/2010/main" val="4114065119"/>
      </p:ext>
    </p:extLst>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CEF4F5E-B1C0-4B46-8521-1935FFD5C62C}"/>
              </a:ext>
            </a:extLst>
          </p:cNvPr>
          <p:cNvSpPr>
            <a:spLocks noGrp="1"/>
          </p:cNvSpPr>
          <p:nvPr>
            <p:ph type="title"/>
          </p:nvPr>
        </p:nvSpPr>
        <p:spPr/>
        <p:txBody>
          <a:bodyPr>
            <a:normAutofit/>
          </a:bodyPr>
          <a:lstStyle/>
          <a:p>
            <a:r>
              <a:rPr lang="fr-FR" sz="4800" dirty="0">
                <a:latin typeface="Calibri" panose="020F0502020204030204" pitchFamily="34" charset="0"/>
                <a:cs typeface="Calibri" panose="020F0502020204030204" pitchFamily="34" charset="0"/>
              </a:rPr>
              <a:t>Causes identifiables </a:t>
            </a:r>
          </a:p>
        </p:txBody>
      </p:sp>
      <p:sp>
        <p:nvSpPr>
          <p:cNvPr id="3" name="Espace réservé du contenu 2">
            <a:extLst>
              <a:ext uri="{FF2B5EF4-FFF2-40B4-BE49-F238E27FC236}">
                <a16:creationId xmlns:a16="http://schemas.microsoft.com/office/drawing/2014/main" id="{FF770F62-C877-45FF-9889-623B07B8F5D2}"/>
              </a:ext>
            </a:extLst>
          </p:cNvPr>
          <p:cNvSpPr>
            <a:spLocks noGrp="1"/>
          </p:cNvSpPr>
          <p:nvPr>
            <p:ph idx="1"/>
          </p:nvPr>
        </p:nvSpPr>
        <p:spPr/>
        <p:txBody>
          <a:bodyPr>
            <a:normAutofit/>
          </a:bodyPr>
          <a:lstStyle/>
          <a:p>
            <a:r>
              <a:rPr lang="fr-FR" dirty="0"/>
              <a:t>Métaboliques</a:t>
            </a:r>
          </a:p>
          <a:p>
            <a:r>
              <a:rPr lang="fr-FR" dirty="0"/>
              <a:t>Toxiques </a:t>
            </a:r>
          </a:p>
          <a:p>
            <a:r>
              <a:rPr lang="fr-FR" dirty="0">
                <a:latin typeface="Calibri" panose="020F0502020204030204" pitchFamily="34" charset="0"/>
                <a:cs typeface="Calibri" panose="020F0502020204030204" pitchFamily="34" charset="0"/>
              </a:rPr>
              <a:t>Psychiatriques</a:t>
            </a:r>
          </a:p>
          <a:p>
            <a:r>
              <a:rPr lang="fr-FR" dirty="0"/>
              <a:t>Chirurgicales : HSD +++</a:t>
            </a:r>
          </a:p>
          <a:p>
            <a:r>
              <a:rPr lang="fr-FR" dirty="0">
                <a:latin typeface="Calibri" panose="020F0502020204030204" pitchFamily="34" charset="0"/>
                <a:cs typeface="Calibri" panose="020F0502020204030204" pitchFamily="34" charset="0"/>
              </a:rPr>
              <a:t>Tumorales 	</a:t>
            </a:r>
          </a:p>
          <a:p>
            <a:pPr lvl="1"/>
            <a:r>
              <a:rPr lang="fr-FR" dirty="0">
                <a:latin typeface="Calibri" panose="020F0502020204030204" pitchFamily="34" charset="0"/>
                <a:cs typeface="Calibri" panose="020F0502020204030204" pitchFamily="34" charset="0"/>
              </a:rPr>
              <a:t>Intra parenchymateuses &gt; Extra parenchymateuses</a:t>
            </a:r>
          </a:p>
          <a:p>
            <a:pPr lvl="1"/>
            <a:r>
              <a:rPr lang="fr-FR" dirty="0">
                <a:latin typeface="Calibri" panose="020F0502020204030204" pitchFamily="34" charset="0"/>
                <a:cs typeface="Calibri" panose="020F0502020204030204" pitchFamily="34" charset="0"/>
              </a:rPr>
              <a:t>Métastases</a:t>
            </a:r>
          </a:p>
          <a:p>
            <a:endParaRPr lang="fr-FR" dirty="0">
              <a:latin typeface="Calibri" panose="020F0502020204030204" pitchFamily="34" charset="0"/>
              <a:cs typeface="Calibri" panose="020F0502020204030204" pitchFamily="34" charset="0"/>
            </a:endParaRPr>
          </a:p>
          <a:p>
            <a:pPr marL="457200" lvl="1" indent="0">
              <a:buNone/>
            </a:pPr>
            <a:endParaRPr lang="fr-FR"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510842025"/>
      </p:ext>
    </p:extLst>
  </p:cSld>
  <p:clrMapOvr>
    <a:masterClrMapping/>
  </p:clrMapOvr>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CEF4F5E-B1C0-4B46-8521-1935FFD5C62C}"/>
              </a:ext>
            </a:extLst>
          </p:cNvPr>
          <p:cNvSpPr>
            <a:spLocks noGrp="1"/>
          </p:cNvSpPr>
          <p:nvPr>
            <p:ph type="title"/>
          </p:nvPr>
        </p:nvSpPr>
        <p:spPr/>
        <p:txBody>
          <a:bodyPr>
            <a:normAutofit/>
          </a:bodyPr>
          <a:lstStyle/>
          <a:p>
            <a:r>
              <a:rPr lang="fr-FR" sz="4800" dirty="0">
                <a:latin typeface="Calibri" panose="020F0502020204030204" pitchFamily="34" charset="0"/>
                <a:cs typeface="Calibri" panose="020F0502020204030204" pitchFamily="34" charset="0"/>
              </a:rPr>
              <a:t>Causes identifiables </a:t>
            </a:r>
          </a:p>
        </p:txBody>
      </p:sp>
      <p:sp>
        <p:nvSpPr>
          <p:cNvPr id="3" name="Espace réservé du contenu 2">
            <a:extLst>
              <a:ext uri="{FF2B5EF4-FFF2-40B4-BE49-F238E27FC236}">
                <a16:creationId xmlns:a16="http://schemas.microsoft.com/office/drawing/2014/main" id="{FF770F62-C877-45FF-9889-623B07B8F5D2}"/>
              </a:ext>
            </a:extLst>
          </p:cNvPr>
          <p:cNvSpPr>
            <a:spLocks noGrp="1"/>
          </p:cNvSpPr>
          <p:nvPr>
            <p:ph idx="1"/>
          </p:nvPr>
        </p:nvSpPr>
        <p:spPr/>
        <p:txBody>
          <a:bodyPr>
            <a:normAutofit/>
          </a:bodyPr>
          <a:lstStyle/>
          <a:p>
            <a:r>
              <a:rPr lang="fr-FR" dirty="0"/>
              <a:t>Métaboliques</a:t>
            </a:r>
          </a:p>
          <a:p>
            <a:r>
              <a:rPr lang="fr-FR" dirty="0"/>
              <a:t>Toxiques </a:t>
            </a:r>
          </a:p>
          <a:p>
            <a:r>
              <a:rPr lang="fr-FR" dirty="0">
                <a:latin typeface="Calibri" panose="020F0502020204030204" pitchFamily="34" charset="0"/>
                <a:cs typeface="Calibri" panose="020F0502020204030204" pitchFamily="34" charset="0"/>
              </a:rPr>
              <a:t>Psychiatriques</a:t>
            </a:r>
          </a:p>
          <a:p>
            <a:r>
              <a:rPr lang="fr-FR" dirty="0"/>
              <a:t>Chirurgicales : HSD +++</a:t>
            </a:r>
          </a:p>
          <a:p>
            <a:r>
              <a:rPr lang="fr-FR" dirty="0">
                <a:latin typeface="Calibri" panose="020F0502020204030204" pitchFamily="34" charset="0"/>
                <a:cs typeface="Calibri" panose="020F0502020204030204" pitchFamily="34" charset="0"/>
              </a:rPr>
              <a:t>Tumorales 	</a:t>
            </a:r>
          </a:p>
          <a:p>
            <a:pPr lvl="1"/>
            <a:r>
              <a:rPr lang="fr-FR" dirty="0">
                <a:latin typeface="Calibri" panose="020F0502020204030204" pitchFamily="34" charset="0"/>
                <a:cs typeface="Calibri" panose="020F0502020204030204" pitchFamily="34" charset="0"/>
              </a:rPr>
              <a:t>Intra parenchymateuses &gt; Extra parenchymateuses</a:t>
            </a:r>
          </a:p>
          <a:p>
            <a:pPr lvl="1"/>
            <a:r>
              <a:rPr lang="fr-FR" dirty="0">
                <a:latin typeface="Calibri" panose="020F0502020204030204" pitchFamily="34" charset="0"/>
                <a:cs typeface="Calibri" panose="020F0502020204030204" pitchFamily="34" charset="0"/>
              </a:rPr>
              <a:t>Métastases</a:t>
            </a:r>
          </a:p>
          <a:p>
            <a:endParaRPr lang="fr-FR" dirty="0">
              <a:latin typeface="Calibri" panose="020F0502020204030204" pitchFamily="34" charset="0"/>
              <a:cs typeface="Calibri" panose="020F0502020204030204" pitchFamily="34" charset="0"/>
            </a:endParaRPr>
          </a:p>
          <a:p>
            <a:pPr marL="457200" lvl="1" indent="0">
              <a:buNone/>
            </a:pPr>
            <a:endParaRPr lang="fr-FR" dirty="0">
              <a:latin typeface="Calibri" panose="020F0502020204030204" pitchFamily="34" charset="0"/>
              <a:cs typeface="Calibri" panose="020F0502020204030204" pitchFamily="34" charset="0"/>
            </a:endParaRPr>
          </a:p>
        </p:txBody>
      </p:sp>
      <p:pic>
        <p:nvPicPr>
          <p:cNvPr id="5" name="Image 4">
            <a:extLst>
              <a:ext uri="{FF2B5EF4-FFF2-40B4-BE49-F238E27FC236}">
                <a16:creationId xmlns:a16="http://schemas.microsoft.com/office/drawing/2014/main" id="{146F7D22-CF4A-4316-956E-4B1FB7E98952}"/>
              </a:ext>
            </a:extLst>
          </p:cNvPr>
          <p:cNvPicPr>
            <a:picLocks noChangeAspect="1"/>
          </p:cNvPicPr>
          <p:nvPr/>
        </p:nvPicPr>
        <p:blipFill>
          <a:blip r:embed="rId3"/>
          <a:stretch>
            <a:fillRect/>
          </a:stretch>
        </p:blipFill>
        <p:spPr>
          <a:xfrm>
            <a:off x="9324000" y="3713824"/>
            <a:ext cx="2253094" cy="2913775"/>
          </a:xfrm>
          <a:prstGeom prst="rect">
            <a:avLst/>
          </a:prstGeom>
        </p:spPr>
      </p:pic>
    </p:spTree>
    <p:extLst>
      <p:ext uri="{BB962C8B-B14F-4D97-AF65-F5344CB8AC3E}">
        <p14:creationId xmlns:p14="http://schemas.microsoft.com/office/powerpoint/2010/main" val="3118762312"/>
      </p:ext>
    </p:extLst>
  </p:cSld>
  <p:clrMapOvr>
    <a:masterClrMapping/>
  </p:clrMapOvr>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CEF4F5E-B1C0-4B46-8521-1935FFD5C62C}"/>
              </a:ext>
            </a:extLst>
          </p:cNvPr>
          <p:cNvSpPr>
            <a:spLocks noGrp="1"/>
          </p:cNvSpPr>
          <p:nvPr>
            <p:ph type="title"/>
          </p:nvPr>
        </p:nvSpPr>
        <p:spPr/>
        <p:txBody>
          <a:bodyPr>
            <a:normAutofit/>
          </a:bodyPr>
          <a:lstStyle/>
          <a:p>
            <a:r>
              <a:rPr lang="fr-FR" sz="4800" dirty="0">
                <a:latin typeface="Calibri" panose="020F0502020204030204" pitchFamily="34" charset="0"/>
                <a:cs typeface="Calibri" panose="020F0502020204030204" pitchFamily="34" charset="0"/>
              </a:rPr>
              <a:t>Causes identifiables </a:t>
            </a:r>
          </a:p>
        </p:txBody>
      </p:sp>
      <p:sp>
        <p:nvSpPr>
          <p:cNvPr id="3" name="Espace réservé du contenu 2">
            <a:extLst>
              <a:ext uri="{FF2B5EF4-FFF2-40B4-BE49-F238E27FC236}">
                <a16:creationId xmlns:a16="http://schemas.microsoft.com/office/drawing/2014/main" id="{FF770F62-C877-45FF-9889-623B07B8F5D2}"/>
              </a:ext>
            </a:extLst>
          </p:cNvPr>
          <p:cNvSpPr>
            <a:spLocks noGrp="1"/>
          </p:cNvSpPr>
          <p:nvPr>
            <p:ph idx="1"/>
          </p:nvPr>
        </p:nvSpPr>
        <p:spPr/>
        <p:txBody>
          <a:bodyPr>
            <a:normAutofit/>
          </a:bodyPr>
          <a:lstStyle/>
          <a:p>
            <a:r>
              <a:rPr lang="fr-FR" dirty="0"/>
              <a:t>Hydrocéphalie à pression normale</a:t>
            </a:r>
          </a:p>
          <a:p>
            <a:pPr lvl="1"/>
            <a:r>
              <a:rPr lang="fr-FR" dirty="0"/>
              <a:t>Dérivation? </a:t>
            </a:r>
          </a:p>
          <a:p>
            <a:r>
              <a:rPr lang="fr-FR" dirty="0" err="1"/>
              <a:t>Creutzfeldt-Jacob</a:t>
            </a:r>
            <a:endParaRPr lang="fr-FR" dirty="0"/>
          </a:p>
          <a:p>
            <a:endParaRPr lang="fr-FR" dirty="0">
              <a:latin typeface="Calibri" panose="020F0502020204030204" pitchFamily="34" charset="0"/>
              <a:cs typeface="Calibri" panose="020F0502020204030204" pitchFamily="34" charset="0"/>
            </a:endParaRPr>
          </a:p>
          <a:p>
            <a:pPr marL="457200" lvl="1" indent="0">
              <a:buNone/>
            </a:pPr>
            <a:endParaRPr lang="fr-FR" dirty="0">
              <a:latin typeface="Calibri" panose="020F0502020204030204" pitchFamily="34" charset="0"/>
              <a:cs typeface="Calibri" panose="020F0502020204030204" pitchFamily="34" charset="0"/>
            </a:endParaRPr>
          </a:p>
        </p:txBody>
      </p:sp>
      <p:pic>
        <p:nvPicPr>
          <p:cNvPr id="4" name="Image 3"/>
          <p:cNvPicPr>
            <a:picLocks noChangeAspect="1"/>
          </p:cNvPicPr>
          <p:nvPr/>
        </p:nvPicPr>
        <p:blipFill>
          <a:blip r:embed="rId3"/>
          <a:stretch>
            <a:fillRect/>
          </a:stretch>
        </p:blipFill>
        <p:spPr>
          <a:xfrm>
            <a:off x="4568985" y="2733100"/>
            <a:ext cx="3335829" cy="3717794"/>
          </a:xfrm>
          <a:prstGeom prst="rect">
            <a:avLst/>
          </a:prstGeom>
        </p:spPr>
      </p:pic>
    </p:spTree>
    <p:extLst>
      <p:ext uri="{BB962C8B-B14F-4D97-AF65-F5344CB8AC3E}">
        <p14:creationId xmlns:p14="http://schemas.microsoft.com/office/powerpoint/2010/main" val="2687002477"/>
      </p:ext>
    </p:extLst>
  </p:cSld>
  <p:clrMapOvr>
    <a:masterClrMapping/>
  </p:clrMapOvr>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CEF4F5E-B1C0-4B46-8521-1935FFD5C62C}"/>
              </a:ext>
            </a:extLst>
          </p:cNvPr>
          <p:cNvSpPr>
            <a:spLocks noGrp="1"/>
          </p:cNvSpPr>
          <p:nvPr>
            <p:ph type="title"/>
          </p:nvPr>
        </p:nvSpPr>
        <p:spPr/>
        <p:txBody>
          <a:bodyPr>
            <a:normAutofit/>
          </a:bodyPr>
          <a:lstStyle/>
          <a:p>
            <a:r>
              <a:rPr lang="fr-FR" sz="4800" dirty="0">
                <a:latin typeface="Calibri" panose="020F0502020204030204" pitchFamily="34" charset="0"/>
                <a:cs typeface="Calibri" panose="020F0502020204030204" pitchFamily="34" charset="0"/>
              </a:rPr>
              <a:t>Démence vasculaire</a:t>
            </a:r>
          </a:p>
        </p:txBody>
      </p:sp>
      <p:sp>
        <p:nvSpPr>
          <p:cNvPr id="3" name="Espace réservé du contenu 2">
            <a:extLst>
              <a:ext uri="{FF2B5EF4-FFF2-40B4-BE49-F238E27FC236}">
                <a16:creationId xmlns:a16="http://schemas.microsoft.com/office/drawing/2014/main" id="{FF770F62-C877-45FF-9889-623B07B8F5D2}"/>
              </a:ext>
            </a:extLst>
          </p:cNvPr>
          <p:cNvSpPr>
            <a:spLocks noGrp="1"/>
          </p:cNvSpPr>
          <p:nvPr>
            <p:ph idx="1"/>
          </p:nvPr>
        </p:nvSpPr>
        <p:spPr/>
        <p:txBody>
          <a:bodyPr>
            <a:normAutofit/>
          </a:bodyPr>
          <a:lstStyle/>
          <a:p>
            <a:r>
              <a:rPr lang="fr-FR" dirty="0"/>
              <a:t>Signes de macro angiopathie</a:t>
            </a:r>
          </a:p>
          <a:p>
            <a:pPr lvl="1"/>
            <a:r>
              <a:rPr lang="fr-FR" dirty="0"/>
              <a:t>Séquelles ischémiques </a:t>
            </a:r>
          </a:p>
          <a:p>
            <a:pPr lvl="1"/>
            <a:r>
              <a:rPr lang="fr-FR" dirty="0"/>
              <a:t>Anomalies artérielles</a:t>
            </a:r>
          </a:p>
          <a:p>
            <a:pPr lvl="1"/>
            <a:r>
              <a:rPr lang="fr-FR" dirty="0"/>
              <a:t>Territoires d’expression </a:t>
            </a:r>
          </a:p>
          <a:p>
            <a:r>
              <a:rPr lang="fr-FR" dirty="0"/>
              <a:t>Signes de microangiopathie</a:t>
            </a:r>
          </a:p>
          <a:p>
            <a:pPr lvl="1"/>
            <a:r>
              <a:rPr lang="fr-FR" dirty="0"/>
              <a:t>Lacunes de noyaux gris </a:t>
            </a:r>
          </a:p>
          <a:p>
            <a:pPr lvl="1"/>
            <a:r>
              <a:rPr lang="fr-FR" dirty="0"/>
              <a:t>Lésions thalamiques</a:t>
            </a:r>
          </a:p>
          <a:p>
            <a:pPr lvl="1"/>
            <a:r>
              <a:rPr lang="fr-FR" dirty="0"/>
              <a:t>Leucopathie +++		</a:t>
            </a:r>
          </a:p>
          <a:p>
            <a:pPr lvl="2"/>
            <a:r>
              <a:rPr lang="fr-FR" dirty="0"/>
              <a:t>Absence de leucopathie = Pas de participation vasculaire</a:t>
            </a:r>
          </a:p>
          <a:p>
            <a:pPr lvl="1"/>
            <a:endParaRPr lang="fr-FR" dirty="0"/>
          </a:p>
          <a:p>
            <a:endParaRPr lang="fr-FR" dirty="0">
              <a:latin typeface="Calibri" panose="020F0502020204030204" pitchFamily="34" charset="0"/>
              <a:cs typeface="Calibri" panose="020F0502020204030204" pitchFamily="34" charset="0"/>
            </a:endParaRPr>
          </a:p>
          <a:p>
            <a:pPr marL="457200" lvl="1" indent="0">
              <a:buNone/>
            </a:pPr>
            <a:endParaRPr lang="fr-FR" dirty="0">
              <a:latin typeface="Calibri" panose="020F0502020204030204" pitchFamily="34" charset="0"/>
              <a:cs typeface="Calibri" panose="020F0502020204030204" pitchFamily="34" charset="0"/>
            </a:endParaRPr>
          </a:p>
        </p:txBody>
      </p:sp>
      <p:pic>
        <p:nvPicPr>
          <p:cNvPr id="4" name="Image 3">
            <a:extLst>
              <a:ext uri="{FF2B5EF4-FFF2-40B4-BE49-F238E27FC236}">
                <a16:creationId xmlns:a16="http://schemas.microsoft.com/office/drawing/2014/main" id="{53D288CB-5713-4745-98E7-7F9367594B39}"/>
              </a:ext>
            </a:extLst>
          </p:cNvPr>
          <p:cNvPicPr>
            <a:picLocks noChangeAspect="1"/>
          </p:cNvPicPr>
          <p:nvPr/>
        </p:nvPicPr>
        <p:blipFill rotWithShape="1">
          <a:blip r:embed="rId3">
            <a:extLst>
              <a:ext uri="{28A0092B-C50C-407E-A947-70E740481C1C}">
                <a14:useLocalDpi xmlns:a14="http://schemas.microsoft.com/office/drawing/2010/main" val="0"/>
              </a:ext>
            </a:extLst>
          </a:blip>
          <a:srcRect l="35647" t="2232" r="36627" b="6510"/>
          <a:stretch/>
        </p:blipFill>
        <p:spPr>
          <a:xfrm>
            <a:off x="8556545" y="1825625"/>
            <a:ext cx="3172408" cy="3602736"/>
          </a:xfrm>
          <a:prstGeom prst="rect">
            <a:avLst/>
          </a:prstGeom>
        </p:spPr>
      </p:pic>
    </p:spTree>
    <p:extLst>
      <p:ext uri="{BB962C8B-B14F-4D97-AF65-F5344CB8AC3E}">
        <p14:creationId xmlns:p14="http://schemas.microsoft.com/office/powerpoint/2010/main" val="1267131851"/>
      </p:ext>
    </p:extLst>
  </p:cSld>
  <p:clrMapOvr>
    <a:masterClrMapping/>
  </p:clrMapOvr>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CEF4F5E-B1C0-4B46-8521-1935FFD5C62C}"/>
              </a:ext>
            </a:extLst>
          </p:cNvPr>
          <p:cNvSpPr>
            <a:spLocks noGrp="1"/>
          </p:cNvSpPr>
          <p:nvPr>
            <p:ph type="title"/>
          </p:nvPr>
        </p:nvSpPr>
        <p:spPr/>
        <p:txBody>
          <a:bodyPr>
            <a:normAutofit/>
          </a:bodyPr>
          <a:lstStyle/>
          <a:p>
            <a:r>
              <a:rPr lang="fr-FR" sz="4800" dirty="0">
                <a:latin typeface="Calibri" panose="020F0502020204030204" pitchFamily="34" charset="0"/>
                <a:cs typeface="Calibri" panose="020F0502020204030204" pitchFamily="34" charset="0"/>
              </a:rPr>
              <a:t>Démence vasculaire</a:t>
            </a:r>
          </a:p>
        </p:txBody>
      </p:sp>
      <p:sp>
        <p:nvSpPr>
          <p:cNvPr id="3" name="Espace réservé du contenu 2">
            <a:extLst>
              <a:ext uri="{FF2B5EF4-FFF2-40B4-BE49-F238E27FC236}">
                <a16:creationId xmlns:a16="http://schemas.microsoft.com/office/drawing/2014/main" id="{FF770F62-C877-45FF-9889-623B07B8F5D2}"/>
              </a:ext>
            </a:extLst>
          </p:cNvPr>
          <p:cNvSpPr>
            <a:spLocks noGrp="1"/>
          </p:cNvSpPr>
          <p:nvPr>
            <p:ph idx="1"/>
          </p:nvPr>
        </p:nvSpPr>
        <p:spPr/>
        <p:txBody>
          <a:bodyPr>
            <a:normAutofit/>
          </a:bodyPr>
          <a:lstStyle/>
          <a:p>
            <a:r>
              <a:rPr lang="fr-FR" dirty="0"/>
              <a:t>Angiopathie amyloïde </a:t>
            </a:r>
          </a:p>
          <a:p>
            <a:pPr lvl="1"/>
            <a:r>
              <a:rPr lang="fr-FR" dirty="0"/>
              <a:t>Critères de boston modifiés</a:t>
            </a:r>
          </a:p>
          <a:p>
            <a:endParaRPr lang="fr-FR" dirty="0">
              <a:latin typeface="Calibri" panose="020F0502020204030204" pitchFamily="34" charset="0"/>
              <a:cs typeface="Calibri" panose="020F0502020204030204" pitchFamily="34" charset="0"/>
            </a:endParaRPr>
          </a:p>
          <a:p>
            <a:pPr marL="457200" lvl="1" indent="0">
              <a:buNone/>
            </a:pPr>
            <a:endParaRPr lang="fr-FR" dirty="0">
              <a:latin typeface="Calibri" panose="020F0502020204030204" pitchFamily="34" charset="0"/>
              <a:cs typeface="Calibri" panose="020F0502020204030204" pitchFamily="34" charset="0"/>
            </a:endParaRPr>
          </a:p>
        </p:txBody>
      </p:sp>
      <p:pic>
        <p:nvPicPr>
          <p:cNvPr id="4" name="Image 3"/>
          <p:cNvPicPr>
            <a:picLocks noChangeAspect="1"/>
          </p:cNvPicPr>
          <p:nvPr/>
        </p:nvPicPr>
        <p:blipFill>
          <a:blip r:embed="rId3"/>
          <a:stretch>
            <a:fillRect/>
          </a:stretch>
        </p:blipFill>
        <p:spPr>
          <a:xfrm>
            <a:off x="7299189" y="2295144"/>
            <a:ext cx="3474514" cy="3710781"/>
          </a:xfrm>
          <a:prstGeom prst="rect">
            <a:avLst/>
          </a:prstGeom>
        </p:spPr>
      </p:pic>
    </p:spTree>
    <p:extLst>
      <p:ext uri="{BB962C8B-B14F-4D97-AF65-F5344CB8AC3E}">
        <p14:creationId xmlns:p14="http://schemas.microsoft.com/office/powerpoint/2010/main" val="161988428"/>
      </p:ext>
    </p:extLst>
  </p:cSld>
  <p:clrMapOvr>
    <a:masterClrMapping/>
  </p:clrMapOvr>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CEF4F5E-B1C0-4B46-8521-1935FFD5C62C}"/>
              </a:ext>
            </a:extLst>
          </p:cNvPr>
          <p:cNvSpPr>
            <a:spLocks noGrp="1"/>
          </p:cNvSpPr>
          <p:nvPr>
            <p:ph type="title"/>
          </p:nvPr>
        </p:nvSpPr>
        <p:spPr/>
        <p:txBody>
          <a:bodyPr>
            <a:normAutofit/>
          </a:bodyPr>
          <a:lstStyle/>
          <a:p>
            <a:r>
              <a:rPr lang="fr-FR" sz="4800" dirty="0">
                <a:latin typeface="Calibri" panose="020F0502020204030204" pitchFamily="34" charset="0"/>
                <a:cs typeface="Calibri" panose="020F0502020204030204" pitchFamily="34" charset="0"/>
              </a:rPr>
              <a:t>Pathologie neurodégénérative</a:t>
            </a:r>
          </a:p>
        </p:txBody>
      </p:sp>
      <p:sp>
        <p:nvSpPr>
          <p:cNvPr id="3" name="Espace réservé du contenu 2">
            <a:extLst>
              <a:ext uri="{FF2B5EF4-FFF2-40B4-BE49-F238E27FC236}">
                <a16:creationId xmlns:a16="http://schemas.microsoft.com/office/drawing/2014/main" id="{FF770F62-C877-45FF-9889-623B07B8F5D2}"/>
              </a:ext>
            </a:extLst>
          </p:cNvPr>
          <p:cNvSpPr>
            <a:spLocks noGrp="1"/>
          </p:cNvSpPr>
          <p:nvPr>
            <p:ph idx="1"/>
          </p:nvPr>
        </p:nvSpPr>
        <p:spPr/>
        <p:txBody>
          <a:bodyPr>
            <a:normAutofit/>
          </a:bodyPr>
          <a:lstStyle/>
          <a:p>
            <a:r>
              <a:rPr lang="fr-FR" dirty="0"/>
              <a:t>Alzheimer </a:t>
            </a:r>
          </a:p>
          <a:p>
            <a:pPr lvl="1"/>
            <a:r>
              <a:rPr lang="fr-FR" dirty="0"/>
              <a:t>Atrophie temporale médiale (hippocampes ++)</a:t>
            </a:r>
          </a:p>
          <a:p>
            <a:pPr lvl="1"/>
            <a:r>
              <a:rPr lang="fr-FR" dirty="0"/>
              <a:t>Atrophie pariétale </a:t>
            </a:r>
          </a:p>
          <a:p>
            <a:pPr lvl="1"/>
            <a:r>
              <a:rPr lang="fr-FR" dirty="0"/>
              <a:t>Peu d’anomalies de la substance blanche</a:t>
            </a:r>
          </a:p>
          <a:p>
            <a:endParaRPr lang="fr-FR" dirty="0">
              <a:latin typeface="Calibri" panose="020F0502020204030204" pitchFamily="34" charset="0"/>
              <a:cs typeface="Calibri" panose="020F0502020204030204" pitchFamily="34" charset="0"/>
            </a:endParaRPr>
          </a:p>
          <a:p>
            <a:pPr marL="457200" lvl="1" indent="0">
              <a:buNone/>
            </a:pPr>
            <a:endParaRPr lang="fr-FR"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385731333"/>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CEF4F5E-B1C0-4B46-8521-1935FFD5C62C}"/>
              </a:ext>
            </a:extLst>
          </p:cNvPr>
          <p:cNvSpPr>
            <a:spLocks noGrp="1"/>
          </p:cNvSpPr>
          <p:nvPr>
            <p:ph type="title"/>
          </p:nvPr>
        </p:nvSpPr>
        <p:spPr/>
        <p:txBody>
          <a:bodyPr>
            <a:normAutofit/>
          </a:bodyPr>
          <a:lstStyle/>
          <a:p>
            <a:r>
              <a:rPr lang="fr-FR" sz="4800" dirty="0">
                <a:latin typeface="Calibri" panose="020F0502020204030204" pitchFamily="34" charset="0"/>
                <a:cs typeface="Calibri" panose="020F0502020204030204" pitchFamily="34" charset="0"/>
              </a:rPr>
              <a:t>Pathologie neurodégénérative</a:t>
            </a:r>
          </a:p>
        </p:txBody>
      </p:sp>
      <p:sp>
        <p:nvSpPr>
          <p:cNvPr id="3" name="Espace réservé du contenu 2">
            <a:extLst>
              <a:ext uri="{FF2B5EF4-FFF2-40B4-BE49-F238E27FC236}">
                <a16:creationId xmlns:a16="http://schemas.microsoft.com/office/drawing/2014/main" id="{FF770F62-C877-45FF-9889-623B07B8F5D2}"/>
              </a:ext>
            </a:extLst>
          </p:cNvPr>
          <p:cNvSpPr>
            <a:spLocks noGrp="1"/>
          </p:cNvSpPr>
          <p:nvPr>
            <p:ph idx="1"/>
          </p:nvPr>
        </p:nvSpPr>
        <p:spPr/>
        <p:txBody>
          <a:bodyPr>
            <a:normAutofit/>
          </a:bodyPr>
          <a:lstStyle/>
          <a:p>
            <a:r>
              <a:rPr lang="fr-FR" dirty="0"/>
              <a:t>Alzheimer </a:t>
            </a:r>
          </a:p>
          <a:p>
            <a:endParaRPr lang="fr-FR" dirty="0">
              <a:latin typeface="Calibri" panose="020F0502020204030204" pitchFamily="34" charset="0"/>
              <a:cs typeface="Calibri" panose="020F0502020204030204" pitchFamily="34" charset="0"/>
            </a:endParaRPr>
          </a:p>
          <a:p>
            <a:pPr marL="457200" lvl="1" indent="0">
              <a:buNone/>
            </a:pPr>
            <a:endParaRPr lang="fr-FR" dirty="0">
              <a:latin typeface="Calibri" panose="020F0502020204030204" pitchFamily="34" charset="0"/>
              <a:cs typeface="Calibri" panose="020F0502020204030204" pitchFamily="34" charset="0"/>
            </a:endParaRPr>
          </a:p>
        </p:txBody>
      </p:sp>
      <p:pic>
        <p:nvPicPr>
          <p:cNvPr id="5" name="Image 4">
            <a:extLst>
              <a:ext uri="{FF2B5EF4-FFF2-40B4-BE49-F238E27FC236}">
                <a16:creationId xmlns:a16="http://schemas.microsoft.com/office/drawing/2014/main" id="{78894E9E-4BF6-44FB-8DCF-C856672BCBE9}"/>
              </a:ext>
            </a:extLst>
          </p:cNvPr>
          <p:cNvPicPr>
            <a:picLocks noChangeAspect="1"/>
          </p:cNvPicPr>
          <p:nvPr/>
        </p:nvPicPr>
        <p:blipFill>
          <a:blip r:embed="rId3"/>
          <a:stretch>
            <a:fillRect/>
          </a:stretch>
        </p:blipFill>
        <p:spPr>
          <a:xfrm>
            <a:off x="2756761" y="2295945"/>
            <a:ext cx="6575079" cy="4015955"/>
          </a:xfrm>
          <a:prstGeom prst="rect">
            <a:avLst/>
          </a:prstGeom>
        </p:spPr>
      </p:pic>
    </p:spTree>
    <p:extLst>
      <p:ext uri="{BB962C8B-B14F-4D97-AF65-F5344CB8AC3E}">
        <p14:creationId xmlns:p14="http://schemas.microsoft.com/office/powerpoint/2010/main" val="1294093179"/>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CEF4F5E-B1C0-4B46-8521-1935FFD5C62C}"/>
              </a:ext>
            </a:extLst>
          </p:cNvPr>
          <p:cNvSpPr>
            <a:spLocks noGrp="1"/>
          </p:cNvSpPr>
          <p:nvPr>
            <p:ph type="title"/>
          </p:nvPr>
        </p:nvSpPr>
        <p:spPr/>
        <p:txBody>
          <a:bodyPr>
            <a:normAutofit/>
          </a:bodyPr>
          <a:lstStyle/>
          <a:p>
            <a:r>
              <a:rPr lang="fr-FR" sz="4800" dirty="0">
                <a:latin typeface="Calibri" panose="020F0502020204030204" pitchFamily="34" charset="0"/>
                <a:cs typeface="Calibri" panose="020F0502020204030204" pitchFamily="34" charset="0"/>
              </a:rPr>
              <a:t>Pathologie neurodégénérative</a:t>
            </a:r>
          </a:p>
        </p:txBody>
      </p:sp>
      <p:sp>
        <p:nvSpPr>
          <p:cNvPr id="3" name="Espace réservé du contenu 2">
            <a:extLst>
              <a:ext uri="{FF2B5EF4-FFF2-40B4-BE49-F238E27FC236}">
                <a16:creationId xmlns:a16="http://schemas.microsoft.com/office/drawing/2014/main" id="{FF770F62-C877-45FF-9889-623B07B8F5D2}"/>
              </a:ext>
            </a:extLst>
          </p:cNvPr>
          <p:cNvSpPr>
            <a:spLocks noGrp="1"/>
          </p:cNvSpPr>
          <p:nvPr>
            <p:ph idx="1"/>
          </p:nvPr>
        </p:nvSpPr>
        <p:spPr/>
        <p:txBody>
          <a:bodyPr>
            <a:normAutofit/>
          </a:bodyPr>
          <a:lstStyle/>
          <a:p>
            <a:r>
              <a:rPr lang="fr-FR" dirty="0"/>
              <a:t>Alzheimer </a:t>
            </a:r>
          </a:p>
          <a:p>
            <a:endParaRPr lang="fr-FR" dirty="0">
              <a:latin typeface="Calibri" panose="020F0502020204030204" pitchFamily="34" charset="0"/>
              <a:cs typeface="Calibri" panose="020F0502020204030204" pitchFamily="34" charset="0"/>
            </a:endParaRPr>
          </a:p>
          <a:p>
            <a:pPr marL="457200" lvl="1" indent="0">
              <a:buNone/>
            </a:pPr>
            <a:endParaRPr lang="fr-FR" dirty="0">
              <a:latin typeface="Calibri" panose="020F0502020204030204" pitchFamily="34" charset="0"/>
              <a:cs typeface="Calibri" panose="020F0502020204030204" pitchFamily="34" charset="0"/>
            </a:endParaRPr>
          </a:p>
        </p:txBody>
      </p:sp>
      <p:pic>
        <p:nvPicPr>
          <p:cNvPr id="5" name="Image 4">
            <a:extLst>
              <a:ext uri="{FF2B5EF4-FFF2-40B4-BE49-F238E27FC236}">
                <a16:creationId xmlns:a16="http://schemas.microsoft.com/office/drawing/2014/main" id="{78894E9E-4BF6-44FB-8DCF-C856672BCBE9}"/>
              </a:ext>
            </a:extLst>
          </p:cNvPr>
          <p:cNvPicPr>
            <a:picLocks noChangeAspect="1"/>
          </p:cNvPicPr>
          <p:nvPr/>
        </p:nvPicPr>
        <p:blipFill>
          <a:blip r:embed="rId3"/>
          <a:stretch>
            <a:fillRect/>
          </a:stretch>
        </p:blipFill>
        <p:spPr>
          <a:xfrm>
            <a:off x="2756761" y="2295945"/>
            <a:ext cx="6575079" cy="4015955"/>
          </a:xfrm>
          <a:prstGeom prst="rect">
            <a:avLst/>
          </a:prstGeom>
        </p:spPr>
      </p:pic>
    </p:spTree>
    <p:extLst>
      <p:ext uri="{BB962C8B-B14F-4D97-AF65-F5344CB8AC3E}">
        <p14:creationId xmlns:p14="http://schemas.microsoft.com/office/powerpoint/2010/main" val="3599569483"/>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FF770F62-C877-45FF-9889-623B07B8F5D2}"/>
              </a:ext>
            </a:extLst>
          </p:cNvPr>
          <p:cNvSpPr>
            <a:spLocks noGrp="1"/>
          </p:cNvSpPr>
          <p:nvPr>
            <p:ph idx="1"/>
          </p:nvPr>
        </p:nvSpPr>
        <p:spPr/>
        <p:txBody>
          <a:bodyPr>
            <a:normAutofit/>
          </a:bodyPr>
          <a:lstStyle/>
          <a:p>
            <a:endParaRPr lang="fr-FR" dirty="0">
              <a:latin typeface="Calibri" panose="020F0502020204030204" pitchFamily="34" charset="0"/>
              <a:cs typeface="Calibri" panose="020F0502020204030204" pitchFamily="34" charset="0"/>
            </a:endParaRPr>
          </a:p>
          <a:p>
            <a:pPr marL="457200" lvl="1" indent="0">
              <a:buNone/>
            </a:pPr>
            <a:endParaRPr lang="fr-FR" dirty="0">
              <a:latin typeface="Calibri" panose="020F0502020204030204" pitchFamily="34" charset="0"/>
              <a:cs typeface="Calibri" panose="020F0502020204030204" pitchFamily="34" charset="0"/>
            </a:endParaRPr>
          </a:p>
        </p:txBody>
      </p:sp>
      <p:pic>
        <p:nvPicPr>
          <p:cNvPr id="4" name="Imag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01865" y="2258391"/>
            <a:ext cx="3438332" cy="4285085"/>
          </a:xfrm>
          <a:prstGeom prst="rect">
            <a:avLst/>
          </a:prstGeom>
        </p:spPr>
      </p:pic>
      <p:pic>
        <p:nvPicPr>
          <p:cNvPr id="5" name="Imag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653528" y="2568493"/>
            <a:ext cx="4265192" cy="3007255"/>
          </a:xfrm>
          <a:prstGeom prst="rect">
            <a:avLst/>
          </a:prstGeom>
        </p:spPr>
      </p:pic>
      <p:pic>
        <p:nvPicPr>
          <p:cNvPr id="6" name="Image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611885" y="41356"/>
            <a:ext cx="3250030" cy="3606455"/>
          </a:xfrm>
          <a:prstGeom prst="rect">
            <a:avLst/>
          </a:prstGeom>
        </p:spPr>
      </p:pic>
      <p:sp>
        <p:nvSpPr>
          <p:cNvPr id="8" name="Rectangle 7"/>
          <p:cNvSpPr/>
          <p:nvPr/>
        </p:nvSpPr>
        <p:spPr>
          <a:xfrm>
            <a:off x="1671978" y="912026"/>
            <a:ext cx="2374987" cy="758952"/>
          </a:xfrm>
          <a:prstGeom prst="rect">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smtClean="0"/>
              <a:t>Démence </a:t>
            </a:r>
            <a:r>
              <a:rPr lang="fr-FR" dirty="0" err="1" smtClean="0"/>
              <a:t>fronto</a:t>
            </a:r>
            <a:r>
              <a:rPr lang="fr-FR" dirty="0" smtClean="0"/>
              <a:t>-temporale </a:t>
            </a:r>
            <a:endParaRPr lang="fr-FR" dirty="0"/>
          </a:p>
        </p:txBody>
      </p:sp>
      <p:sp>
        <p:nvSpPr>
          <p:cNvPr id="9" name="Rectangle 8"/>
          <p:cNvSpPr/>
          <p:nvPr/>
        </p:nvSpPr>
        <p:spPr>
          <a:xfrm>
            <a:off x="8106937" y="171166"/>
            <a:ext cx="1796015" cy="740860"/>
          </a:xfrm>
          <a:prstGeom prst="rect">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smtClean="0"/>
              <a:t>APP fluente sémantique </a:t>
            </a:r>
            <a:endParaRPr lang="fr-FR" dirty="0"/>
          </a:p>
        </p:txBody>
      </p:sp>
      <p:sp>
        <p:nvSpPr>
          <p:cNvPr id="10" name="Rectangle 9"/>
          <p:cNvSpPr/>
          <p:nvPr/>
        </p:nvSpPr>
        <p:spPr>
          <a:xfrm>
            <a:off x="9663200" y="1215568"/>
            <a:ext cx="2255520" cy="723909"/>
          </a:xfrm>
          <a:prstGeom prst="rect">
            <a:avLst/>
          </a:prstGeom>
          <a:solidFill>
            <a:srgbClr val="ED5011"/>
          </a:solidFill>
          <a:ln>
            <a:solidFill>
              <a:srgbClr val="30599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smtClean="0"/>
              <a:t>Dégénérescence cortico-basale </a:t>
            </a:r>
            <a:endParaRPr lang="fr-FR" dirty="0"/>
          </a:p>
        </p:txBody>
      </p:sp>
      <p:sp>
        <p:nvSpPr>
          <p:cNvPr id="11" name="Rectangle 10"/>
          <p:cNvSpPr/>
          <p:nvPr/>
        </p:nvSpPr>
        <p:spPr>
          <a:xfrm>
            <a:off x="8648470" y="6198269"/>
            <a:ext cx="2029460" cy="472017"/>
          </a:xfrm>
          <a:prstGeom prst="rect">
            <a:avLst/>
          </a:prstGeom>
          <a:solidFill>
            <a:schemeClr val="bg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smtClean="0"/>
              <a:t>AMS</a:t>
            </a:r>
            <a:endParaRPr lang="fr-FR" dirty="0"/>
          </a:p>
        </p:txBody>
      </p:sp>
      <p:sp>
        <p:nvSpPr>
          <p:cNvPr id="12" name="Rectangle 11"/>
          <p:cNvSpPr/>
          <p:nvPr/>
        </p:nvSpPr>
        <p:spPr>
          <a:xfrm>
            <a:off x="5646506" y="3952267"/>
            <a:ext cx="1442102" cy="514630"/>
          </a:xfrm>
          <a:prstGeom prst="rect">
            <a:avLst/>
          </a:prstGeom>
          <a:solidFill>
            <a:schemeClr val="accent4">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smtClean="0"/>
              <a:t>PSP</a:t>
            </a:r>
            <a:endParaRPr lang="fr-FR" dirty="0"/>
          </a:p>
        </p:txBody>
      </p:sp>
      <p:sp>
        <p:nvSpPr>
          <p:cNvPr id="13" name="Rectangle 12"/>
          <p:cNvSpPr/>
          <p:nvPr/>
        </p:nvSpPr>
        <p:spPr>
          <a:xfrm>
            <a:off x="-28878" y="5583755"/>
            <a:ext cx="1839389" cy="549250"/>
          </a:xfrm>
          <a:prstGeom prst="rect">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smtClean="0"/>
              <a:t>APP </a:t>
            </a:r>
            <a:r>
              <a:rPr lang="fr-FR" dirty="0" err="1" smtClean="0"/>
              <a:t>logopénique</a:t>
            </a:r>
            <a:r>
              <a:rPr lang="fr-FR" dirty="0" smtClean="0"/>
              <a:t> </a:t>
            </a:r>
            <a:endParaRPr lang="fr-FR" dirty="0"/>
          </a:p>
        </p:txBody>
      </p:sp>
      <p:sp>
        <p:nvSpPr>
          <p:cNvPr id="15" name="Rectangle 14"/>
          <p:cNvSpPr/>
          <p:nvPr/>
        </p:nvSpPr>
        <p:spPr>
          <a:xfrm>
            <a:off x="4587555" y="5299968"/>
            <a:ext cx="1705739" cy="567573"/>
          </a:xfrm>
          <a:prstGeom prst="rect">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smtClean="0"/>
              <a:t>APP non fluente</a:t>
            </a:r>
            <a:endParaRPr lang="fr-FR" dirty="0"/>
          </a:p>
        </p:txBody>
      </p:sp>
      <p:sp>
        <p:nvSpPr>
          <p:cNvPr id="16" name="Rectangle 15"/>
          <p:cNvSpPr/>
          <p:nvPr/>
        </p:nvSpPr>
        <p:spPr>
          <a:xfrm>
            <a:off x="63077" y="2864094"/>
            <a:ext cx="1357852" cy="452853"/>
          </a:xfrm>
          <a:prstGeom prst="rect">
            <a:avLst/>
          </a:prstGeom>
          <a:solidFill>
            <a:srgbClr val="ED501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err="1" smtClean="0"/>
              <a:t>Hungtington</a:t>
            </a:r>
            <a:r>
              <a:rPr lang="fr-FR" dirty="0" smtClean="0"/>
              <a:t> </a:t>
            </a:r>
            <a:endParaRPr lang="fr-FR" dirty="0"/>
          </a:p>
        </p:txBody>
      </p:sp>
      <p:cxnSp>
        <p:nvCxnSpPr>
          <p:cNvPr id="18" name="Connecteur droit avec flèche 17"/>
          <p:cNvCxnSpPr>
            <a:stCxn id="12" idx="3"/>
          </p:cNvCxnSpPr>
          <p:nvPr/>
        </p:nvCxnSpPr>
        <p:spPr>
          <a:xfrm>
            <a:off x="7088608" y="4209582"/>
            <a:ext cx="2814344" cy="216000"/>
          </a:xfrm>
          <a:prstGeom prst="straightConnector1">
            <a:avLst/>
          </a:prstGeom>
          <a:ln w="44450">
            <a:solidFill>
              <a:schemeClr val="accent4"/>
            </a:solidFill>
            <a:tailEnd type="triangle"/>
          </a:ln>
        </p:spPr>
        <p:style>
          <a:lnRef idx="1">
            <a:schemeClr val="accent1"/>
          </a:lnRef>
          <a:fillRef idx="0">
            <a:schemeClr val="accent1"/>
          </a:fillRef>
          <a:effectRef idx="0">
            <a:schemeClr val="accent1"/>
          </a:effectRef>
          <a:fontRef idx="minor">
            <a:schemeClr val="tx1"/>
          </a:fontRef>
        </p:style>
      </p:cxnSp>
      <p:cxnSp>
        <p:nvCxnSpPr>
          <p:cNvPr id="20" name="Connecteur droit avec flèche 19"/>
          <p:cNvCxnSpPr/>
          <p:nvPr/>
        </p:nvCxnSpPr>
        <p:spPr>
          <a:xfrm flipV="1">
            <a:off x="9663200" y="4833257"/>
            <a:ext cx="239752" cy="1385590"/>
          </a:xfrm>
          <a:prstGeom prst="straightConnector1">
            <a:avLst/>
          </a:prstGeom>
          <a:ln w="44450">
            <a:solidFill>
              <a:schemeClr val="bg2">
                <a:lumMod val="60000"/>
                <a:lumOff val="40000"/>
              </a:schemeClr>
            </a:solidFill>
            <a:tailEnd type="triangle"/>
          </a:ln>
        </p:spPr>
        <p:style>
          <a:lnRef idx="3">
            <a:schemeClr val="accent3"/>
          </a:lnRef>
          <a:fillRef idx="0">
            <a:schemeClr val="accent3"/>
          </a:fillRef>
          <a:effectRef idx="2">
            <a:schemeClr val="accent3"/>
          </a:effectRef>
          <a:fontRef idx="minor">
            <a:schemeClr val="tx1"/>
          </a:fontRef>
        </p:style>
      </p:cxnSp>
      <p:cxnSp>
        <p:nvCxnSpPr>
          <p:cNvPr id="28" name="Connecteur droit avec flèche 27"/>
          <p:cNvCxnSpPr>
            <a:stCxn id="16" idx="3"/>
          </p:cNvCxnSpPr>
          <p:nvPr/>
        </p:nvCxnSpPr>
        <p:spPr>
          <a:xfrm>
            <a:off x="1420929" y="3090521"/>
            <a:ext cx="1341758" cy="557290"/>
          </a:xfrm>
          <a:prstGeom prst="straightConnector1">
            <a:avLst/>
          </a:prstGeom>
          <a:ln w="44450">
            <a:solidFill>
              <a:srgbClr val="ED5011"/>
            </a:solidFill>
            <a:tailEnd type="triangle"/>
          </a:ln>
        </p:spPr>
        <p:style>
          <a:lnRef idx="1">
            <a:schemeClr val="accent1"/>
          </a:lnRef>
          <a:fillRef idx="0">
            <a:schemeClr val="accent1"/>
          </a:fillRef>
          <a:effectRef idx="0">
            <a:schemeClr val="accent1"/>
          </a:effectRef>
          <a:fontRef idx="minor">
            <a:schemeClr val="tx1"/>
          </a:fontRef>
        </p:style>
      </p:cxnSp>
      <p:cxnSp>
        <p:nvCxnSpPr>
          <p:cNvPr id="32" name="Connecteur droit avec flèche 31"/>
          <p:cNvCxnSpPr/>
          <p:nvPr/>
        </p:nvCxnSpPr>
        <p:spPr>
          <a:xfrm flipV="1">
            <a:off x="890817" y="4753421"/>
            <a:ext cx="882226" cy="870760"/>
          </a:xfrm>
          <a:prstGeom prst="straightConnector1">
            <a:avLst/>
          </a:prstGeom>
          <a:ln w="44450">
            <a:solidFill>
              <a:schemeClr val="accent6">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4" name="Connecteur droit avec flèche 33"/>
          <p:cNvCxnSpPr/>
          <p:nvPr/>
        </p:nvCxnSpPr>
        <p:spPr>
          <a:xfrm flipH="1" flipV="1">
            <a:off x="3782716" y="3055181"/>
            <a:ext cx="857479" cy="2333860"/>
          </a:xfrm>
          <a:prstGeom prst="straightConnector1">
            <a:avLst/>
          </a:prstGeom>
          <a:ln w="41275">
            <a:solidFill>
              <a:schemeClr val="accent6">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9" name="Connecteur droit avec flèche 38"/>
          <p:cNvCxnSpPr/>
          <p:nvPr/>
        </p:nvCxnSpPr>
        <p:spPr>
          <a:xfrm flipH="1">
            <a:off x="6991816" y="858427"/>
            <a:ext cx="1204330" cy="1348110"/>
          </a:xfrm>
          <a:prstGeom prst="straightConnector1">
            <a:avLst/>
          </a:prstGeom>
          <a:ln w="44450">
            <a:solidFill>
              <a:schemeClr val="accent6">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43" name="Connecteur droit avec flèche 42"/>
          <p:cNvCxnSpPr>
            <a:stCxn id="8" idx="3"/>
          </p:cNvCxnSpPr>
          <p:nvPr/>
        </p:nvCxnSpPr>
        <p:spPr>
          <a:xfrm>
            <a:off x="4046965" y="1291502"/>
            <a:ext cx="1270794" cy="658069"/>
          </a:xfrm>
          <a:prstGeom prst="straightConnector1">
            <a:avLst/>
          </a:prstGeom>
          <a:ln w="44450">
            <a:solidFill>
              <a:schemeClr val="accent1">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45" name="Connecteur droit avec flèche 44"/>
          <p:cNvCxnSpPr/>
          <p:nvPr/>
        </p:nvCxnSpPr>
        <p:spPr>
          <a:xfrm>
            <a:off x="2978637" y="1562843"/>
            <a:ext cx="318340" cy="1471032"/>
          </a:xfrm>
          <a:prstGeom prst="straightConnector1">
            <a:avLst/>
          </a:prstGeom>
          <a:ln w="44450">
            <a:solidFill>
              <a:schemeClr val="accent1">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48" name="Connecteur droit avec flèche 47"/>
          <p:cNvCxnSpPr/>
          <p:nvPr/>
        </p:nvCxnSpPr>
        <p:spPr>
          <a:xfrm flipH="1">
            <a:off x="10576077" y="1844583"/>
            <a:ext cx="385572" cy="1110910"/>
          </a:xfrm>
          <a:prstGeom prst="straightConnector1">
            <a:avLst/>
          </a:prstGeom>
          <a:ln w="44450">
            <a:solidFill>
              <a:srgbClr val="ED501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88876178"/>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CEF4F5E-B1C0-4B46-8521-1935FFD5C62C}"/>
              </a:ext>
            </a:extLst>
          </p:cNvPr>
          <p:cNvSpPr>
            <a:spLocks noGrp="1"/>
          </p:cNvSpPr>
          <p:nvPr>
            <p:ph type="title"/>
          </p:nvPr>
        </p:nvSpPr>
        <p:spPr/>
        <p:txBody>
          <a:bodyPr>
            <a:normAutofit/>
          </a:bodyPr>
          <a:lstStyle/>
          <a:p>
            <a:r>
              <a:rPr lang="fr-FR" sz="4800" dirty="0">
                <a:latin typeface="Calibri" panose="020F0502020204030204" pitchFamily="34" charset="0"/>
                <a:cs typeface="Calibri" panose="020F0502020204030204" pitchFamily="34" charset="0"/>
              </a:rPr>
              <a:t>Quelle </a:t>
            </a:r>
            <a:r>
              <a:rPr lang="fr-FR" sz="4800" dirty="0" smtClean="0">
                <a:latin typeface="Calibri" panose="020F0502020204030204" pitchFamily="34" charset="0"/>
                <a:cs typeface="Calibri" panose="020F0502020204030204" pitchFamily="34" charset="0"/>
              </a:rPr>
              <a:t>imagerie en neuro? </a:t>
            </a:r>
            <a:endParaRPr lang="fr-FR" sz="4800" dirty="0">
              <a:latin typeface="Calibri" panose="020F0502020204030204" pitchFamily="34" charset="0"/>
              <a:cs typeface="Calibri" panose="020F0502020204030204" pitchFamily="34" charset="0"/>
            </a:endParaRPr>
          </a:p>
        </p:txBody>
      </p:sp>
      <p:sp>
        <p:nvSpPr>
          <p:cNvPr id="3" name="Espace réservé du contenu 2">
            <a:extLst>
              <a:ext uri="{FF2B5EF4-FFF2-40B4-BE49-F238E27FC236}">
                <a16:creationId xmlns:a16="http://schemas.microsoft.com/office/drawing/2014/main" id="{FF770F62-C877-45FF-9889-623B07B8F5D2}"/>
              </a:ext>
            </a:extLst>
          </p:cNvPr>
          <p:cNvSpPr>
            <a:spLocks noGrp="1"/>
          </p:cNvSpPr>
          <p:nvPr>
            <p:ph idx="1"/>
          </p:nvPr>
        </p:nvSpPr>
        <p:spPr/>
        <p:txBody>
          <a:bodyPr>
            <a:normAutofit/>
          </a:bodyPr>
          <a:lstStyle/>
          <a:p>
            <a:r>
              <a:rPr lang="fr-FR" dirty="0" smtClean="0">
                <a:solidFill>
                  <a:schemeClr val="tx1">
                    <a:lumMod val="95000"/>
                  </a:schemeClr>
                </a:solidFill>
                <a:latin typeface="Calibri" panose="020F0502020204030204" pitchFamily="34" charset="0"/>
                <a:cs typeface="Calibri" panose="020F0502020204030204" pitchFamily="34" charset="0"/>
              </a:rPr>
              <a:t>Indication ? </a:t>
            </a:r>
          </a:p>
          <a:p>
            <a:r>
              <a:rPr lang="fr-FR" dirty="0" smtClean="0">
                <a:solidFill>
                  <a:schemeClr val="tx1">
                    <a:lumMod val="95000"/>
                  </a:schemeClr>
                </a:solidFill>
                <a:latin typeface="Calibri" panose="020F0502020204030204" pitchFamily="34" charset="0"/>
                <a:cs typeface="Calibri" panose="020F0502020204030204" pitchFamily="34" charset="0"/>
              </a:rPr>
              <a:t>Degré d’urgence ? </a:t>
            </a:r>
          </a:p>
          <a:p>
            <a:r>
              <a:rPr lang="fr-FR" dirty="0" smtClean="0">
                <a:solidFill>
                  <a:schemeClr val="tx1">
                    <a:lumMod val="95000"/>
                  </a:schemeClr>
                </a:solidFill>
                <a:latin typeface="Calibri" panose="020F0502020204030204" pitchFamily="34" charset="0"/>
                <a:cs typeface="Calibri" panose="020F0502020204030204" pitchFamily="34" charset="0"/>
              </a:rPr>
              <a:t>IRM &gt;&gt;&gt;&gt;&gt; TDM </a:t>
            </a:r>
          </a:p>
          <a:p>
            <a:r>
              <a:rPr lang="fr-FR" dirty="0" smtClean="0">
                <a:solidFill>
                  <a:schemeClr val="tx1">
                    <a:lumMod val="95000"/>
                  </a:schemeClr>
                </a:solidFill>
                <a:latin typeface="Calibri" panose="020F0502020204030204" pitchFamily="34" charset="0"/>
                <a:cs typeface="Calibri" panose="020F0502020204030204" pitchFamily="34" charset="0"/>
              </a:rPr>
              <a:t>Mais disponibilité TDM +++++</a:t>
            </a:r>
          </a:p>
          <a:p>
            <a:r>
              <a:rPr lang="fr-FR" dirty="0" smtClean="0">
                <a:solidFill>
                  <a:schemeClr val="tx1">
                    <a:lumMod val="95000"/>
                  </a:schemeClr>
                </a:solidFill>
                <a:latin typeface="Calibri" panose="020F0502020204030204" pitchFamily="34" charset="0"/>
                <a:cs typeface="Calibri" panose="020F0502020204030204" pitchFamily="34" charset="0"/>
              </a:rPr>
              <a:t>Une question précise dans la demande. </a:t>
            </a:r>
          </a:p>
          <a:p>
            <a:endParaRPr lang="fr-FR" dirty="0">
              <a:solidFill>
                <a:schemeClr val="tx1">
                  <a:lumMod val="95000"/>
                </a:schemeClr>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38403605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Connecteur droit 12">
            <a:extLst>
              <a:ext uri="{FF2B5EF4-FFF2-40B4-BE49-F238E27FC236}">
                <a16:creationId xmlns:a16="http://schemas.microsoft.com/office/drawing/2014/main" id="{1B9821A6-B830-4D02-92A4-2B19D3F92453}"/>
              </a:ext>
            </a:extLst>
          </p:cNvPr>
          <p:cNvCxnSpPr>
            <a:cxnSpLocks/>
            <a:stCxn id="52" idx="3"/>
          </p:cNvCxnSpPr>
          <p:nvPr/>
        </p:nvCxnSpPr>
        <p:spPr>
          <a:xfrm>
            <a:off x="3302000" y="2563465"/>
            <a:ext cx="1760306" cy="1011729"/>
          </a:xfrm>
          <a:prstGeom prst="line">
            <a:avLst/>
          </a:prstGeom>
        </p:spPr>
        <p:style>
          <a:lnRef idx="1">
            <a:schemeClr val="accent1"/>
          </a:lnRef>
          <a:fillRef idx="0">
            <a:schemeClr val="accent1"/>
          </a:fillRef>
          <a:effectRef idx="0">
            <a:schemeClr val="accent1"/>
          </a:effectRef>
          <a:fontRef idx="minor">
            <a:schemeClr val="tx1"/>
          </a:fontRef>
        </p:style>
      </p:cxnSp>
      <p:cxnSp>
        <p:nvCxnSpPr>
          <p:cNvPr id="15" name="Connecteur droit 14">
            <a:extLst>
              <a:ext uri="{FF2B5EF4-FFF2-40B4-BE49-F238E27FC236}">
                <a16:creationId xmlns:a16="http://schemas.microsoft.com/office/drawing/2014/main" id="{27E626B6-9B31-44BD-9A93-76AA03A31EE9}"/>
              </a:ext>
            </a:extLst>
          </p:cNvPr>
          <p:cNvCxnSpPr>
            <a:cxnSpLocks/>
            <a:endCxn id="60" idx="0"/>
          </p:cNvCxnSpPr>
          <p:nvPr/>
        </p:nvCxnSpPr>
        <p:spPr>
          <a:xfrm>
            <a:off x="5910031" y="3721388"/>
            <a:ext cx="11112" cy="1469768"/>
          </a:xfrm>
          <a:prstGeom prst="line">
            <a:avLst/>
          </a:prstGeom>
        </p:spPr>
        <p:style>
          <a:lnRef idx="1">
            <a:schemeClr val="accent1"/>
          </a:lnRef>
          <a:fillRef idx="0">
            <a:schemeClr val="accent1"/>
          </a:fillRef>
          <a:effectRef idx="0">
            <a:schemeClr val="accent1"/>
          </a:effectRef>
          <a:fontRef idx="minor">
            <a:schemeClr val="tx1"/>
          </a:fontRef>
        </p:style>
      </p:cxnSp>
      <p:cxnSp>
        <p:nvCxnSpPr>
          <p:cNvPr id="16" name="Connecteur droit 15">
            <a:extLst>
              <a:ext uri="{FF2B5EF4-FFF2-40B4-BE49-F238E27FC236}">
                <a16:creationId xmlns:a16="http://schemas.microsoft.com/office/drawing/2014/main" id="{F4F8161B-5230-4A15-85EE-99CDA2420906}"/>
              </a:ext>
            </a:extLst>
          </p:cNvPr>
          <p:cNvCxnSpPr>
            <a:cxnSpLocks/>
            <a:stCxn id="64" idx="2"/>
          </p:cNvCxnSpPr>
          <p:nvPr/>
        </p:nvCxnSpPr>
        <p:spPr>
          <a:xfrm>
            <a:off x="5906856" y="2002110"/>
            <a:ext cx="3175" cy="1426890"/>
          </a:xfrm>
          <a:prstGeom prst="line">
            <a:avLst/>
          </a:prstGeom>
        </p:spPr>
        <p:style>
          <a:lnRef idx="1">
            <a:schemeClr val="accent1"/>
          </a:lnRef>
          <a:fillRef idx="0">
            <a:schemeClr val="accent1"/>
          </a:fillRef>
          <a:effectRef idx="0">
            <a:schemeClr val="accent1"/>
          </a:effectRef>
          <a:fontRef idx="minor">
            <a:schemeClr val="tx1"/>
          </a:fontRef>
        </p:style>
      </p:cxnSp>
      <p:cxnSp>
        <p:nvCxnSpPr>
          <p:cNvPr id="17" name="Connecteur droit 16">
            <a:extLst>
              <a:ext uri="{FF2B5EF4-FFF2-40B4-BE49-F238E27FC236}">
                <a16:creationId xmlns:a16="http://schemas.microsoft.com/office/drawing/2014/main" id="{6A7C7D47-4B86-4ADF-97D4-4DAE5336F9D8}"/>
              </a:ext>
            </a:extLst>
          </p:cNvPr>
          <p:cNvCxnSpPr>
            <a:cxnSpLocks/>
          </p:cNvCxnSpPr>
          <p:nvPr/>
        </p:nvCxnSpPr>
        <p:spPr>
          <a:xfrm flipV="1">
            <a:off x="3309706" y="3575194"/>
            <a:ext cx="1752600" cy="878744"/>
          </a:xfrm>
          <a:prstGeom prst="line">
            <a:avLst/>
          </a:prstGeom>
        </p:spPr>
        <p:style>
          <a:lnRef idx="1">
            <a:schemeClr val="accent1"/>
          </a:lnRef>
          <a:fillRef idx="0">
            <a:schemeClr val="accent1"/>
          </a:fillRef>
          <a:effectRef idx="0">
            <a:schemeClr val="accent1"/>
          </a:effectRef>
          <a:fontRef idx="minor">
            <a:schemeClr val="tx1"/>
          </a:fontRef>
        </p:style>
      </p:cxnSp>
      <p:cxnSp>
        <p:nvCxnSpPr>
          <p:cNvPr id="18" name="Connecteur droit 17">
            <a:extLst>
              <a:ext uri="{FF2B5EF4-FFF2-40B4-BE49-F238E27FC236}">
                <a16:creationId xmlns:a16="http://schemas.microsoft.com/office/drawing/2014/main" id="{ABC1E1CD-94BE-4603-B2B7-A6DA91B4D2AA}"/>
              </a:ext>
            </a:extLst>
          </p:cNvPr>
          <p:cNvCxnSpPr>
            <a:cxnSpLocks/>
          </p:cNvCxnSpPr>
          <p:nvPr/>
        </p:nvCxnSpPr>
        <p:spPr>
          <a:xfrm>
            <a:off x="6757756" y="3575194"/>
            <a:ext cx="1698900" cy="963383"/>
          </a:xfrm>
          <a:prstGeom prst="line">
            <a:avLst/>
          </a:prstGeom>
        </p:spPr>
        <p:style>
          <a:lnRef idx="1">
            <a:schemeClr val="accent1"/>
          </a:lnRef>
          <a:fillRef idx="0">
            <a:schemeClr val="accent1"/>
          </a:fillRef>
          <a:effectRef idx="0">
            <a:schemeClr val="accent1"/>
          </a:effectRef>
          <a:fontRef idx="minor">
            <a:schemeClr val="tx1"/>
          </a:fontRef>
        </p:style>
      </p:cxnSp>
      <p:cxnSp>
        <p:nvCxnSpPr>
          <p:cNvPr id="19" name="Connecteur droit 18">
            <a:extLst>
              <a:ext uri="{FF2B5EF4-FFF2-40B4-BE49-F238E27FC236}">
                <a16:creationId xmlns:a16="http://schemas.microsoft.com/office/drawing/2014/main" id="{BECBA29C-66ED-4E7B-99AB-533D5718D012}"/>
              </a:ext>
            </a:extLst>
          </p:cNvPr>
          <p:cNvCxnSpPr>
            <a:cxnSpLocks/>
          </p:cNvCxnSpPr>
          <p:nvPr/>
        </p:nvCxnSpPr>
        <p:spPr>
          <a:xfrm flipV="1">
            <a:off x="6757756" y="2661576"/>
            <a:ext cx="1614994" cy="913618"/>
          </a:xfrm>
          <a:prstGeom prst="line">
            <a:avLst/>
          </a:prstGeom>
        </p:spPr>
        <p:style>
          <a:lnRef idx="1">
            <a:schemeClr val="accent1"/>
          </a:lnRef>
          <a:fillRef idx="0">
            <a:schemeClr val="accent1"/>
          </a:fillRef>
          <a:effectRef idx="0">
            <a:schemeClr val="accent1"/>
          </a:effectRef>
          <a:fontRef idx="minor">
            <a:schemeClr val="tx1"/>
          </a:fontRef>
        </p:style>
      </p:cxnSp>
      <p:sp>
        <p:nvSpPr>
          <p:cNvPr id="52" name="Rectangle 51">
            <a:extLst>
              <a:ext uri="{FF2B5EF4-FFF2-40B4-BE49-F238E27FC236}">
                <a16:creationId xmlns:a16="http://schemas.microsoft.com/office/drawing/2014/main" id="{244D27A4-A717-469C-9A0B-F8D9B86109E6}"/>
              </a:ext>
            </a:extLst>
          </p:cNvPr>
          <p:cNvSpPr/>
          <p:nvPr/>
        </p:nvSpPr>
        <p:spPr>
          <a:xfrm>
            <a:off x="1024696" y="2247994"/>
            <a:ext cx="2277304" cy="63094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indent="0" algn="ctr">
              <a:buNone/>
            </a:pPr>
            <a:r>
              <a:rPr lang="fr-FR" sz="1300" dirty="0" err="1">
                <a:solidFill>
                  <a:schemeClr val="bg2">
                    <a:lumMod val="75000"/>
                  </a:schemeClr>
                </a:solidFill>
              </a:rPr>
              <a:t>Artériolosclérose</a:t>
            </a:r>
            <a:endParaRPr lang="fr-FR" sz="1300" dirty="0">
              <a:solidFill>
                <a:schemeClr val="bg2">
                  <a:lumMod val="75000"/>
                </a:schemeClr>
              </a:solidFill>
            </a:endParaRPr>
          </a:p>
          <a:p>
            <a:pPr marL="0" indent="0" algn="ctr">
              <a:buNone/>
            </a:pPr>
            <a:r>
              <a:rPr lang="fr-FR" sz="1300" dirty="0">
                <a:solidFill>
                  <a:schemeClr val="bg2">
                    <a:lumMod val="75000"/>
                  </a:schemeClr>
                </a:solidFill>
              </a:rPr>
              <a:t>(liée à l’âge et aux FDRCV)</a:t>
            </a:r>
          </a:p>
          <a:p>
            <a:pPr algn="ctr"/>
            <a:endParaRPr lang="fr-FR" dirty="0"/>
          </a:p>
        </p:txBody>
      </p:sp>
      <p:sp>
        <p:nvSpPr>
          <p:cNvPr id="60" name="Rectangle 59">
            <a:extLst>
              <a:ext uri="{FF2B5EF4-FFF2-40B4-BE49-F238E27FC236}">
                <a16:creationId xmlns:a16="http://schemas.microsoft.com/office/drawing/2014/main" id="{A6DBBAA5-DD0E-460F-8FC9-F9ADEFB7F00A}"/>
              </a:ext>
            </a:extLst>
          </p:cNvPr>
          <p:cNvSpPr/>
          <p:nvPr/>
        </p:nvSpPr>
        <p:spPr>
          <a:xfrm>
            <a:off x="4775549" y="5191156"/>
            <a:ext cx="2291187" cy="38414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300" i="1" dirty="0">
                <a:solidFill>
                  <a:schemeClr val="bg1">
                    <a:lumMod val="75000"/>
                    <a:lumOff val="25000"/>
                  </a:schemeClr>
                </a:solidFill>
              </a:rPr>
              <a:t>Collagénose veineuse</a:t>
            </a:r>
            <a:endParaRPr lang="fr-FR" dirty="0"/>
          </a:p>
        </p:txBody>
      </p:sp>
      <p:sp>
        <p:nvSpPr>
          <p:cNvPr id="61" name="Rectangle 60">
            <a:extLst>
              <a:ext uri="{FF2B5EF4-FFF2-40B4-BE49-F238E27FC236}">
                <a16:creationId xmlns:a16="http://schemas.microsoft.com/office/drawing/2014/main" id="{5DB51280-6A11-4A59-805E-8CFC454118FE}"/>
              </a:ext>
            </a:extLst>
          </p:cNvPr>
          <p:cNvSpPr/>
          <p:nvPr/>
        </p:nvSpPr>
        <p:spPr>
          <a:xfrm>
            <a:off x="695064" y="4067184"/>
            <a:ext cx="2614642" cy="84413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indent="0" algn="ctr">
              <a:buNone/>
            </a:pPr>
            <a:r>
              <a:rPr lang="fr-FR" sz="1300" dirty="0">
                <a:solidFill>
                  <a:schemeClr val="bg1">
                    <a:lumMod val="75000"/>
                    <a:lumOff val="25000"/>
                  </a:schemeClr>
                </a:solidFill>
              </a:rPr>
              <a:t>Origine inflammatoire</a:t>
            </a:r>
          </a:p>
          <a:p>
            <a:pPr marL="0" indent="0" algn="ctr">
              <a:buNone/>
            </a:pPr>
            <a:r>
              <a:rPr lang="fr-FR" sz="1300" dirty="0">
                <a:solidFill>
                  <a:schemeClr val="bg1">
                    <a:lumMod val="75000"/>
                    <a:lumOff val="25000"/>
                  </a:schemeClr>
                </a:solidFill>
              </a:rPr>
              <a:t>Wegener, PAN, angéite primitive du SNC,</a:t>
            </a:r>
            <a:br>
              <a:rPr lang="fr-FR" sz="1300" dirty="0">
                <a:solidFill>
                  <a:schemeClr val="bg1">
                    <a:lumMod val="75000"/>
                    <a:lumOff val="25000"/>
                  </a:schemeClr>
                </a:solidFill>
              </a:rPr>
            </a:br>
            <a:r>
              <a:rPr lang="fr-FR" sz="1300" dirty="0" err="1">
                <a:solidFill>
                  <a:schemeClr val="bg1">
                    <a:lumMod val="75000"/>
                    <a:lumOff val="25000"/>
                  </a:schemeClr>
                </a:solidFill>
              </a:rPr>
              <a:t>Sjögren</a:t>
            </a:r>
            <a:r>
              <a:rPr lang="fr-FR" sz="1300" dirty="0">
                <a:solidFill>
                  <a:schemeClr val="bg1">
                    <a:lumMod val="75000"/>
                    <a:lumOff val="25000"/>
                  </a:schemeClr>
                </a:solidFill>
              </a:rPr>
              <a:t>, connectivites…</a:t>
            </a:r>
            <a:endParaRPr lang="fr-FR" dirty="0"/>
          </a:p>
        </p:txBody>
      </p:sp>
      <p:sp>
        <p:nvSpPr>
          <p:cNvPr id="62" name="Rectangle 61">
            <a:extLst>
              <a:ext uri="{FF2B5EF4-FFF2-40B4-BE49-F238E27FC236}">
                <a16:creationId xmlns:a16="http://schemas.microsoft.com/office/drawing/2014/main" id="{97D00E94-9CCD-4A72-8257-2C351AFD4CD9}"/>
              </a:ext>
            </a:extLst>
          </p:cNvPr>
          <p:cNvSpPr/>
          <p:nvPr/>
        </p:nvSpPr>
        <p:spPr>
          <a:xfrm>
            <a:off x="8448950" y="4280376"/>
            <a:ext cx="2277304" cy="63094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indent="0" algn="ctr">
              <a:buNone/>
            </a:pPr>
            <a:r>
              <a:rPr lang="fr-FR" sz="1300" dirty="0">
                <a:solidFill>
                  <a:schemeClr val="bg1">
                    <a:lumMod val="75000"/>
                    <a:lumOff val="25000"/>
                  </a:schemeClr>
                </a:solidFill>
              </a:rPr>
              <a:t>Autres étiologies</a:t>
            </a:r>
          </a:p>
          <a:p>
            <a:pPr marL="0" indent="0" algn="ctr">
              <a:buNone/>
            </a:pPr>
            <a:r>
              <a:rPr lang="fr-FR" sz="1300" dirty="0">
                <a:solidFill>
                  <a:schemeClr val="bg1">
                    <a:lumMod val="75000"/>
                    <a:lumOff val="25000"/>
                  </a:schemeClr>
                </a:solidFill>
              </a:rPr>
              <a:t>Angiopathie post-radique…</a:t>
            </a:r>
            <a:endParaRPr lang="fr-FR" dirty="0"/>
          </a:p>
        </p:txBody>
      </p:sp>
      <p:sp>
        <p:nvSpPr>
          <p:cNvPr id="63" name="Rectangle 62">
            <a:extLst>
              <a:ext uri="{FF2B5EF4-FFF2-40B4-BE49-F238E27FC236}">
                <a16:creationId xmlns:a16="http://schemas.microsoft.com/office/drawing/2014/main" id="{FE37AA42-BAF5-414E-8517-D99050360099}"/>
              </a:ext>
            </a:extLst>
          </p:cNvPr>
          <p:cNvSpPr/>
          <p:nvPr/>
        </p:nvSpPr>
        <p:spPr>
          <a:xfrm>
            <a:off x="8372750" y="2247994"/>
            <a:ext cx="2415900" cy="68217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indent="0" algn="ctr">
              <a:buNone/>
            </a:pPr>
            <a:r>
              <a:rPr lang="fr-FR" sz="1300" dirty="0">
                <a:solidFill>
                  <a:schemeClr val="bg1">
                    <a:lumMod val="75000"/>
                    <a:lumOff val="25000"/>
                  </a:schemeClr>
                </a:solidFill>
              </a:rPr>
              <a:t>Etiologies génétiques </a:t>
            </a:r>
          </a:p>
          <a:p>
            <a:pPr marL="0" indent="0" algn="ctr">
              <a:buNone/>
            </a:pPr>
            <a:r>
              <a:rPr lang="fr-FR" sz="1300" dirty="0">
                <a:solidFill>
                  <a:schemeClr val="bg1">
                    <a:lumMod val="75000"/>
                    <a:lumOff val="25000"/>
                  </a:schemeClr>
                </a:solidFill>
              </a:rPr>
              <a:t>CADASIL, MELAS, Fabry, mutation Col4A1…</a:t>
            </a:r>
            <a:endParaRPr lang="fr-FR" dirty="0"/>
          </a:p>
        </p:txBody>
      </p:sp>
      <p:sp>
        <p:nvSpPr>
          <p:cNvPr id="64" name="Rectangle 63">
            <a:extLst>
              <a:ext uri="{FF2B5EF4-FFF2-40B4-BE49-F238E27FC236}">
                <a16:creationId xmlns:a16="http://schemas.microsoft.com/office/drawing/2014/main" id="{F1F4C88A-6F26-423E-9DA4-20DD306F66CB}"/>
              </a:ext>
            </a:extLst>
          </p:cNvPr>
          <p:cNvSpPr/>
          <p:nvPr/>
        </p:nvSpPr>
        <p:spPr>
          <a:xfrm>
            <a:off x="4746975" y="1412844"/>
            <a:ext cx="2319762" cy="58926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indent="0" algn="ctr">
              <a:buNone/>
            </a:pPr>
            <a:r>
              <a:rPr lang="fr-FR" sz="1300" dirty="0">
                <a:solidFill>
                  <a:schemeClr val="bg1">
                    <a:lumMod val="75000"/>
                    <a:lumOff val="25000"/>
                  </a:schemeClr>
                </a:solidFill>
              </a:rPr>
              <a:t>Angiopathie amyloïde</a:t>
            </a:r>
          </a:p>
          <a:p>
            <a:pPr marL="0" indent="0" algn="ctr">
              <a:buNone/>
            </a:pPr>
            <a:r>
              <a:rPr lang="fr-FR" sz="1300" dirty="0">
                <a:solidFill>
                  <a:schemeClr val="bg1">
                    <a:lumMod val="75000"/>
                    <a:lumOff val="25000"/>
                  </a:schemeClr>
                </a:solidFill>
              </a:rPr>
              <a:t>sporadique et héréditaire</a:t>
            </a:r>
            <a:endParaRPr lang="fr-FR" dirty="0"/>
          </a:p>
        </p:txBody>
      </p:sp>
      <p:sp>
        <p:nvSpPr>
          <p:cNvPr id="102" name="Rectangle 101">
            <a:extLst>
              <a:ext uri="{FF2B5EF4-FFF2-40B4-BE49-F238E27FC236}">
                <a16:creationId xmlns:a16="http://schemas.microsoft.com/office/drawing/2014/main" id="{ACB98B9C-3454-4104-903C-744F4D4A48EF}"/>
              </a:ext>
            </a:extLst>
          </p:cNvPr>
          <p:cNvSpPr/>
          <p:nvPr/>
        </p:nvSpPr>
        <p:spPr>
          <a:xfrm>
            <a:off x="4707077" y="3307350"/>
            <a:ext cx="2386336" cy="50585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indent="0" algn="ctr">
              <a:buNone/>
            </a:pPr>
            <a:r>
              <a:rPr lang="fr-FR" sz="1300" dirty="0">
                <a:solidFill>
                  <a:schemeClr val="bg1">
                    <a:lumMod val="75000"/>
                    <a:lumOff val="25000"/>
                  </a:schemeClr>
                </a:solidFill>
              </a:rPr>
              <a:t>LEUCOARAIOSE</a:t>
            </a:r>
            <a:endParaRPr lang="fr-FR" dirty="0"/>
          </a:p>
        </p:txBody>
      </p:sp>
    </p:spTree>
    <p:extLst>
      <p:ext uri="{BB962C8B-B14F-4D97-AF65-F5344CB8AC3E}">
        <p14:creationId xmlns:p14="http://schemas.microsoft.com/office/powerpoint/2010/main" val="20618144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CEF4F5E-B1C0-4B46-8521-1935FFD5C62C}"/>
              </a:ext>
            </a:extLst>
          </p:cNvPr>
          <p:cNvSpPr>
            <a:spLocks noGrp="1"/>
          </p:cNvSpPr>
          <p:nvPr>
            <p:ph type="title"/>
          </p:nvPr>
        </p:nvSpPr>
        <p:spPr>
          <a:xfrm>
            <a:off x="838200" y="365126"/>
            <a:ext cx="10515600" cy="899766"/>
          </a:xfrm>
        </p:spPr>
        <p:txBody>
          <a:bodyPr>
            <a:normAutofit/>
          </a:bodyPr>
          <a:lstStyle/>
          <a:p>
            <a:r>
              <a:rPr lang="fr-FR" sz="4800" dirty="0">
                <a:latin typeface="Calibri" panose="020F0502020204030204" pitchFamily="34" charset="0"/>
                <a:cs typeface="Calibri" panose="020F0502020204030204" pitchFamily="34" charset="0"/>
              </a:rPr>
              <a:t>Maladie des petites artères</a:t>
            </a:r>
          </a:p>
        </p:txBody>
      </p:sp>
      <p:cxnSp>
        <p:nvCxnSpPr>
          <p:cNvPr id="13" name="Connecteur droit 12">
            <a:extLst>
              <a:ext uri="{FF2B5EF4-FFF2-40B4-BE49-F238E27FC236}">
                <a16:creationId xmlns:a16="http://schemas.microsoft.com/office/drawing/2014/main" id="{1B9821A6-B830-4D02-92A4-2B19D3F92453}"/>
              </a:ext>
            </a:extLst>
          </p:cNvPr>
          <p:cNvCxnSpPr>
            <a:cxnSpLocks/>
            <a:stCxn id="52" idx="3"/>
          </p:cNvCxnSpPr>
          <p:nvPr/>
        </p:nvCxnSpPr>
        <p:spPr>
          <a:xfrm>
            <a:off x="3302000" y="2563465"/>
            <a:ext cx="1760306" cy="1011729"/>
          </a:xfrm>
          <a:prstGeom prst="line">
            <a:avLst/>
          </a:prstGeom>
        </p:spPr>
        <p:style>
          <a:lnRef idx="1">
            <a:schemeClr val="accent1"/>
          </a:lnRef>
          <a:fillRef idx="0">
            <a:schemeClr val="accent1"/>
          </a:fillRef>
          <a:effectRef idx="0">
            <a:schemeClr val="accent1"/>
          </a:effectRef>
          <a:fontRef idx="minor">
            <a:schemeClr val="tx1"/>
          </a:fontRef>
        </p:style>
      </p:cxnSp>
      <p:cxnSp>
        <p:nvCxnSpPr>
          <p:cNvPr id="15" name="Connecteur droit 14">
            <a:extLst>
              <a:ext uri="{FF2B5EF4-FFF2-40B4-BE49-F238E27FC236}">
                <a16:creationId xmlns:a16="http://schemas.microsoft.com/office/drawing/2014/main" id="{27E626B6-9B31-44BD-9A93-76AA03A31EE9}"/>
              </a:ext>
            </a:extLst>
          </p:cNvPr>
          <p:cNvCxnSpPr>
            <a:cxnSpLocks/>
            <a:endCxn id="60" idx="0"/>
          </p:cNvCxnSpPr>
          <p:nvPr/>
        </p:nvCxnSpPr>
        <p:spPr>
          <a:xfrm>
            <a:off x="5910031" y="3721388"/>
            <a:ext cx="11112" cy="1469768"/>
          </a:xfrm>
          <a:prstGeom prst="line">
            <a:avLst/>
          </a:prstGeom>
        </p:spPr>
        <p:style>
          <a:lnRef idx="1">
            <a:schemeClr val="accent1"/>
          </a:lnRef>
          <a:fillRef idx="0">
            <a:schemeClr val="accent1"/>
          </a:fillRef>
          <a:effectRef idx="0">
            <a:schemeClr val="accent1"/>
          </a:effectRef>
          <a:fontRef idx="minor">
            <a:schemeClr val="tx1"/>
          </a:fontRef>
        </p:style>
      </p:cxnSp>
      <p:cxnSp>
        <p:nvCxnSpPr>
          <p:cNvPr id="16" name="Connecteur droit 15">
            <a:extLst>
              <a:ext uri="{FF2B5EF4-FFF2-40B4-BE49-F238E27FC236}">
                <a16:creationId xmlns:a16="http://schemas.microsoft.com/office/drawing/2014/main" id="{F4F8161B-5230-4A15-85EE-99CDA2420906}"/>
              </a:ext>
            </a:extLst>
          </p:cNvPr>
          <p:cNvCxnSpPr>
            <a:cxnSpLocks/>
            <a:stCxn id="64" idx="2"/>
          </p:cNvCxnSpPr>
          <p:nvPr/>
        </p:nvCxnSpPr>
        <p:spPr>
          <a:xfrm>
            <a:off x="5906856" y="2002110"/>
            <a:ext cx="3175" cy="1426890"/>
          </a:xfrm>
          <a:prstGeom prst="line">
            <a:avLst/>
          </a:prstGeom>
        </p:spPr>
        <p:style>
          <a:lnRef idx="1">
            <a:schemeClr val="accent1"/>
          </a:lnRef>
          <a:fillRef idx="0">
            <a:schemeClr val="accent1"/>
          </a:fillRef>
          <a:effectRef idx="0">
            <a:schemeClr val="accent1"/>
          </a:effectRef>
          <a:fontRef idx="minor">
            <a:schemeClr val="tx1"/>
          </a:fontRef>
        </p:style>
      </p:cxnSp>
      <p:cxnSp>
        <p:nvCxnSpPr>
          <p:cNvPr id="17" name="Connecteur droit 16">
            <a:extLst>
              <a:ext uri="{FF2B5EF4-FFF2-40B4-BE49-F238E27FC236}">
                <a16:creationId xmlns:a16="http://schemas.microsoft.com/office/drawing/2014/main" id="{6A7C7D47-4B86-4ADF-97D4-4DAE5336F9D8}"/>
              </a:ext>
            </a:extLst>
          </p:cNvPr>
          <p:cNvCxnSpPr>
            <a:cxnSpLocks/>
          </p:cNvCxnSpPr>
          <p:nvPr/>
        </p:nvCxnSpPr>
        <p:spPr>
          <a:xfrm flipV="1">
            <a:off x="3309706" y="3575194"/>
            <a:ext cx="1752600" cy="878744"/>
          </a:xfrm>
          <a:prstGeom prst="line">
            <a:avLst/>
          </a:prstGeom>
        </p:spPr>
        <p:style>
          <a:lnRef idx="1">
            <a:schemeClr val="accent1"/>
          </a:lnRef>
          <a:fillRef idx="0">
            <a:schemeClr val="accent1"/>
          </a:fillRef>
          <a:effectRef idx="0">
            <a:schemeClr val="accent1"/>
          </a:effectRef>
          <a:fontRef idx="minor">
            <a:schemeClr val="tx1"/>
          </a:fontRef>
        </p:style>
      </p:cxnSp>
      <p:cxnSp>
        <p:nvCxnSpPr>
          <p:cNvPr id="18" name="Connecteur droit 17">
            <a:extLst>
              <a:ext uri="{FF2B5EF4-FFF2-40B4-BE49-F238E27FC236}">
                <a16:creationId xmlns:a16="http://schemas.microsoft.com/office/drawing/2014/main" id="{ABC1E1CD-94BE-4603-B2B7-A6DA91B4D2AA}"/>
              </a:ext>
            </a:extLst>
          </p:cNvPr>
          <p:cNvCxnSpPr>
            <a:cxnSpLocks/>
          </p:cNvCxnSpPr>
          <p:nvPr/>
        </p:nvCxnSpPr>
        <p:spPr>
          <a:xfrm>
            <a:off x="6757756" y="3575194"/>
            <a:ext cx="1698900" cy="963383"/>
          </a:xfrm>
          <a:prstGeom prst="line">
            <a:avLst/>
          </a:prstGeom>
        </p:spPr>
        <p:style>
          <a:lnRef idx="1">
            <a:schemeClr val="accent1"/>
          </a:lnRef>
          <a:fillRef idx="0">
            <a:schemeClr val="accent1"/>
          </a:fillRef>
          <a:effectRef idx="0">
            <a:schemeClr val="accent1"/>
          </a:effectRef>
          <a:fontRef idx="minor">
            <a:schemeClr val="tx1"/>
          </a:fontRef>
        </p:style>
      </p:cxnSp>
      <p:cxnSp>
        <p:nvCxnSpPr>
          <p:cNvPr id="19" name="Connecteur droit 18">
            <a:extLst>
              <a:ext uri="{FF2B5EF4-FFF2-40B4-BE49-F238E27FC236}">
                <a16:creationId xmlns:a16="http://schemas.microsoft.com/office/drawing/2014/main" id="{BECBA29C-66ED-4E7B-99AB-533D5718D012}"/>
              </a:ext>
            </a:extLst>
          </p:cNvPr>
          <p:cNvCxnSpPr>
            <a:cxnSpLocks/>
          </p:cNvCxnSpPr>
          <p:nvPr/>
        </p:nvCxnSpPr>
        <p:spPr>
          <a:xfrm flipV="1">
            <a:off x="6757756" y="2661576"/>
            <a:ext cx="1614994" cy="913618"/>
          </a:xfrm>
          <a:prstGeom prst="line">
            <a:avLst/>
          </a:prstGeom>
        </p:spPr>
        <p:style>
          <a:lnRef idx="1">
            <a:schemeClr val="accent1"/>
          </a:lnRef>
          <a:fillRef idx="0">
            <a:schemeClr val="accent1"/>
          </a:fillRef>
          <a:effectRef idx="0">
            <a:schemeClr val="accent1"/>
          </a:effectRef>
          <a:fontRef idx="minor">
            <a:schemeClr val="tx1"/>
          </a:fontRef>
        </p:style>
      </p:cxnSp>
      <p:sp>
        <p:nvSpPr>
          <p:cNvPr id="52" name="Rectangle 51">
            <a:extLst>
              <a:ext uri="{FF2B5EF4-FFF2-40B4-BE49-F238E27FC236}">
                <a16:creationId xmlns:a16="http://schemas.microsoft.com/office/drawing/2014/main" id="{244D27A4-A717-469C-9A0B-F8D9B86109E6}"/>
              </a:ext>
            </a:extLst>
          </p:cNvPr>
          <p:cNvSpPr/>
          <p:nvPr/>
        </p:nvSpPr>
        <p:spPr>
          <a:xfrm>
            <a:off x="1024696" y="2247994"/>
            <a:ext cx="2277304" cy="63094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indent="0" algn="ctr">
              <a:buNone/>
            </a:pPr>
            <a:r>
              <a:rPr lang="fr-FR" sz="1300" dirty="0" err="1">
                <a:solidFill>
                  <a:schemeClr val="bg2">
                    <a:lumMod val="75000"/>
                  </a:schemeClr>
                </a:solidFill>
              </a:rPr>
              <a:t>Artériolosclérose</a:t>
            </a:r>
            <a:endParaRPr lang="fr-FR" sz="1300" dirty="0">
              <a:solidFill>
                <a:schemeClr val="bg2">
                  <a:lumMod val="75000"/>
                </a:schemeClr>
              </a:solidFill>
            </a:endParaRPr>
          </a:p>
          <a:p>
            <a:pPr marL="0" indent="0" algn="ctr">
              <a:buNone/>
            </a:pPr>
            <a:r>
              <a:rPr lang="fr-FR" sz="1300" dirty="0">
                <a:solidFill>
                  <a:schemeClr val="bg2">
                    <a:lumMod val="75000"/>
                  </a:schemeClr>
                </a:solidFill>
              </a:rPr>
              <a:t>(liée à l’âge et aux FDRCV)</a:t>
            </a:r>
          </a:p>
          <a:p>
            <a:pPr algn="ctr"/>
            <a:endParaRPr lang="fr-FR" dirty="0"/>
          </a:p>
        </p:txBody>
      </p:sp>
      <p:sp>
        <p:nvSpPr>
          <p:cNvPr id="60" name="Rectangle 59">
            <a:extLst>
              <a:ext uri="{FF2B5EF4-FFF2-40B4-BE49-F238E27FC236}">
                <a16:creationId xmlns:a16="http://schemas.microsoft.com/office/drawing/2014/main" id="{A6DBBAA5-DD0E-460F-8FC9-F9ADEFB7F00A}"/>
              </a:ext>
            </a:extLst>
          </p:cNvPr>
          <p:cNvSpPr/>
          <p:nvPr/>
        </p:nvSpPr>
        <p:spPr>
          <a:xfrm>
            <a:off x="4775549" y="5191156"/>
            <a:ext cx="2291187" cy="38414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300" i="1" dirty="0">
                <a:solidFill>
                  <a:schemeClr val="bg1">
                    <a:lumMod val="75000"/>
                    <a:lumOff val="25000"/>
                  </a:schemeClr>
                </a:solidFill>
              </a:rPr>
              <a:t>Collagénose veineuse</a:t>
            </a:r>
            <a:endParaRPr lang="fr-FR" dirty="0"/>
          </a:p>
        </p:txBody>
      </p:sp>
      <p:sp>
        <p:nvSpPr>
          <p:cNvPr id="61" name="Rectangle 60">
            <a:extLst>
              <a:ext uri="{FF2B5EF4-FFF2-40B4-BE49-F238E27FC236}">
                <a16:creationId xmlns:a16="http://schemas.microsoft.com/office/drawing/2014/main" id="{5DB51280-6A11-4A59-805E-8CFC454118FE}"/>
              </a:ext>
            </a:extLst>
          </p:cNvPr>
          <p:cNvSpPr/>
          <p:nvPr/>
        </p:nvSpPr>
        <p:spPr>
          <a:xfrm>
            <a:off x="695064" y="4067184"/>
            <a:ext cx="2614642" cy="84413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indent="0" algn="ctr">
              <a:buNone/>
            </a:pPr>
            <a:r>
              <a:rPr lang="fr-FR" sz="1300" dirty="0">
                <a:solidFill>
                  <a:schemeClr val="bg1">
                    <a:lumMod val="75000"/>
                    <a:lumOff val="25000"/>
                  </a:schemeClr>
                </a:solidFill>
              </a:rPr>
              <a:t>Origine inflammatoire</a:t>
            </a:r>
          </a:p>
          <a:p>
            <a:pPr marL="0" indent="0" algn="ctr">
              <a:buNone/>
            </a:pPr>
            <a:r>
              <a:rPr lang="fr-FR" sz="1300" dirty="0">
                <a:solidFill>
                  <a:schemeClr val="bg1">
                    <a:lumMod val="75000"/>
                    <a:lumOff val="25000"/>
                  </a:schemeClr>
                </a:solidFill>
              </a:rPr>
              <a:t>Wegener, PAN, angéite primitive du SNC,</a:t>
            </a:r>
            <a:br>
              <a:rPr lang="fr-FR" sz="1300" dirty="0">
                <a:solidFill>
                  <a:schemeClr val="bg1">
                    <a:lumMod val="75000"/>
                    <a:lumOff val="25000"/>
                  </a:schemeClr>
                </a:solidFill>
              </a:rPr>
            </a:br>
            <a:r>
              <a:rPr lang="fr-FR" sz="1300" dirty="0" err="1">
                <a:solidFill>
                  <a:schemeClr val="bg1">
                    <a:lumMod val="75000"/>
                    <a:lumOff val="25000"/>
                  </a:schemeClr>
                </a:solidFill>
              </a:rPr>
              <a:t>Sjögren</a:t>
            </a:r>
            <a:r>
              <a:rPr lang="fr-FR" sz="1300" dirty="0">
                <a:solidFill>
                  <a:schemeClr val="bg1">
                    <a:lumMod val="75000"/>
                    <a:lumOff val="25000"/>
                  </a:schemeClr>
                </a:solidFill>
              </a:rPr>
              <a:t>, connectivites…</a:t>
            </a:r>
            <a:endParaRPr lang="fr-FR" dirty="0"/>
          </a:p>
        </p:txBody>
      </p:sp>
      <p:sp>
        <p:nvSpPr>
          <p:cNvPr id="62" name="Rectangle 61">
            <a:extLst>
              <a:ext uri="{FF2B5EF4-FFF2-40B4-BE49-F238E27FC236}">
                <a16:creationId xmlns:a16="http://schemas.microsoft.com/office/drawing/2014/main" id="{97D00E94-9CCD-4A72-8257-2C351AFD4CD9}"/>
              </a:ext>
            </a:extLst>
          </p:cNvPr>
          <p:cNvSpPr/>
          <p:nvPr/>
        </p:nvSpPr>
        <p:spPr>
          <a:xfrm>
            <a:off x="8448950" y="4280376"/>
            <a:ext cx="2277304" cy="63094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indent="0" algn="ctr">
              <a:buNone/>
            </a:pPr>
            <a:r>
              <a:rPr lang="fr-FR" sz="1300" dirty="0">
                <a:solidFill>
                  <a:schemeClr val="bg1">
                    <a:lumMod val="75000"/>
                    <a:lumOff val="25000"/>
                  </a:schemeClr>
                </a:solidFill>
              </a:rPr>
              <a:t>Autres étiologies</a:t>
            </a:r>
          </a:p>
          <a:p>
            <a:pPr marL="0" indent="0" algn="ctr">
              <a:buNone/>
            </a:pPr>
            <a:r>
              <a:rPr lang="fr-FR" sz="1300" dirty="0">
                <a:solidFill>
                  <a:schemeClr val="bg1">
                    <a:lumMod val="75000"/>
                    <a:lumOff val="25000"/>
                  </a:schemeClr>
                </a:solidFill>
              </a:rPr>
              <a:t>Angiopathie post-radique…</a:t>
            </a:r>
            <a:endParaRPr lang="fr-FR" dirty="0"/>
          </a:p>
        </p:txBody>
      </p:sp>
      <p:sp>
        <p:nvSpPr>
          <p:cNvPr id="63" name="Rectangle 62">
            <a:extLst>
              <a:ext uri="{FF2B5EF4-FFF2-40B4-BE49-F238E27FC236}">
                <a16:creationId xmlns:a16="http://schemas.microsoft.com/office/drawing/2014/main" id="{FE37AA42-BAF5-414E-8517-D99050360099}"/>
              </a:ext>
            </a:extLst>
          </p:cNvPr>
          <p:cNvSpPr/>
          <p:nvPr/>
        </p:nvSpPr>
        <p:spPr>
          <a:xfrm>
            <a:off x="8372750" y="2247994"/>
            <a:ext cx="2415900" cy="68217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indent="0" algn="ctr">
              <a:buNone/>
            </a:pPr>
            <a:r>
              <a:rPr lang="fr-FR" sz="1300" dirty="0">
                <a:solidFill>
                  <a:schemeClr val="bg1">
                    <a:lumMod val="75000"/>
                    <a:lumOff val="25000"/>
                  </a:schemeClr>
                </a:solidFill>
              </a:rPr>
              <a:t>Etiologies génétiques </a:t>
            </a:r>
          </a:p>
          <a:p>
            <a:pPr marL="0" indent="0" algn="ctr">
              <a:buNone/>
            </a:pPr>
            <a:r>
              <a:rPr lang="fr-FR" sz="1300" dirty="0">
                <a:solidFill>
                  <a:schemeClr val="bg1">
                    <a:lumMod val="75000"/>
                    <a:lumOff val="25000"/>
                  </a:schemeClr>
                </a:solidFill>
              </a:rPr>
              <a:t>CADASIL, MELAS, Fabry, mutation Col4A1…</a:t>
            </a:r>
            <a:endParaRPr lang="fr-FR" dirty="0"/>
          </a:p>
        </p:txBody>
      </p:sp>
      <p:sp>
        <p:nvSpPr>
          <p:cNvPr id="64" name="Rectangle 63">
            <a:extLst>
              <a:ext uri="{FF2B5EF4-FFF2-40B4-BE49-F238E27FC236}">
                <a16:creationId xmlns:a16="http://schemas.microsoft.com/office/drawing/2014/main" id="{F1F4C88A-6F26-423E-9DA4-20DD306F66CB}"/>
              </a:ext>
            </a:extLst>
          </p:cNvPr>
          <p:cNvSpPr/>
          <p:nvPr/>
        </p:nvSpPr>
        <p:spPr>
          <a:xfrm>
            <a:off x="4746975" y="1412844"/>
            <a:ext cx="2319762" cy="58926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indent="0" algn="ctr">
              <a:buNone/>
            </a:pPr>
            <a:r>
              <a:rPr lang="fr-FR" sz="1300" dirty="0">
                <a:solidFill>
                  <a:schemeClr val="bg1">
                    <a:lumMod val="75000"/>
                    <a:lumOff val="25000"/>
                  </a:schemeClr>
                </a:solidFill>
              </a:rPr>
              <a:t>Angiopathie amyloïde</a:t>
            </a:r>
          </a:p>
          <a:p>
            <a:pPr marL="0" indent="0" algn="ctr">
              <a:buNone/>
            </a:pPr>
            <a:r>
              <a:rPr lang="fr-FR" sz="1300" dirty="0">
                <a:solidFill>
                  <a:schemeClr val="bg1">
                    <a:lumMod val="75000"/>
                    <a:lumOff val="25000"/>
                  </a:schemeClr>
                </a:solidFill>
              </a:rPr>
              <a:t>sporadique et héréditaire</a:t>
            </a:r>
            <a:endParaRPr lang="fr-FR" dirty="0"/>
          </a:p>
        </p:txBody>
      </p:sp>
      <p:sp>
        <p:nvSpPr>
          <p:cNvPr id="102" name="Rectangle 101">
            <a:extLst>
              <a:ext uri="{FF2B5EF4-FFF2-40B4-BE49-F238E27FC236}">
                <a16:creationId xmlns:a16="http://schemas.microsoft.com/office/drawing/2014/main" id="{ACB98B9C-3454-4104-903C-744F4D4A48EF}"/>
              </a:ext>
            </a:extLst>
          </p:cNvPr>
          <p:cNvSpPr/>
          <p:nvPr/>
        </p:nvSpPr>
        <p:spPr>
          <a:xfrm>
            <a:off x="4707077" y="3307350"/>
            <a:ext cx="2386336" cy="50585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indent="0" algn="ctr">
              <a:buNone/>
            </a:pPr>
            <a:r>
              <a:rPr lang="fr-FR" sz="1300" dirty="0">
                <a:solidFill>
                  <a:schemeClr val="bg1">
                    <a:lumMod val="75000"/>
                    <a:lumOff val="25000"/>
                  </a:schemeClr>
                </a:solidFill>
              </a:rPr>
              <a:t>LEUCOARAIOSE</a:t>
            </a:r>
            <a:endParaRPr lang="fr-FR" dirty="0"/>
          </a:p>
        </p:txBody>
      </p:sp>
    </p:spTree>
    <p:extLst>
      <p:ext uri="{BB962C8B-B14F-4D97-AF65-F5344CB8AC3E}">
        <p14:creationId xmlns:p14="http://schemas.microsoft.com/office/powerpoint/2010/main" val="122305905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CEF4F5E-B1C0-4B46-8521-1935FFD5C62C}"/>
              </a:ext>
            </a:extLst>
          </p:cNvPr>
          <p:cNvSpPr>
            <a:spLocks noGrp="1"/>
          </p:cNvSpPr>
          <p:nvPr>
            <p:ph type="title"/>
          </p:nvPr>
        </p:nvSpPr>
        <p:spPr>
          <a:xfrm>
            <a:off x="838200" y="365126"/>
            <a:ext cx="10515600" cy="899766"/>
          </a:xfrm>
        </p:spPr>
        <p:txBody>
          <a:bodyPr>
            <a:normAutofit/>
          </a:bodyPr>
          <a:lstStyle/>
          <a:p>
            <a:r>
              <a:rPr lang="fr-FR" sz="4800" dirty="0">
                <a:latin typeface="Calibri" panose="020F0502020204030204" pitchFamily="34" charset="0"/>
                <a:cs typeface="Calibri" panose="020F0502020204030204" pitchFamily="34" charset="0"/>
              </a:rPr>
              <a:t>Maladie des petites artères</a:t>
            </a:r>
          </a:p>
        </p:txBody>
      </p:sp>
      <p:cxnSp>
        <p:nvCxnSpPr>
          <p:cNvPr id="13" name="Connecteur droit 12">
            <a:extLst>
              <a:ext uri="{FF2B5EF4-FFF2-40B4-BE49-F238E27FC236}">
                <a16:creationId xmlns:a16="http://schemas.microsoft.com/office/drawing/2014/main" id="{1B9821A6-B830-4D02-92A4-2B19D3F92453}"/>
              </a:ext>
            </a:extLst>
          </p:cNvPr>
          <p:cNvCxnSpPr>
            <a:cxnSpLocks/>
            <a:stCxn id="52" idx="3"/>
          </p:cNvCxnSpPr>
          <p:nvPr/>
        </p:nvCxnSpPr>
        <p:spPr>
          <a:xfrm>
            <a:off x="3302000" y="2563465"/>
            <a:ext cx="1760306" cy="1011729"/>
          </a:xfrm>
          <a:prstGeom prst="line">
            <a:avLst/>
          </a:prstGeom>
        </p:spPr>
        <p:style>
          <a:lnRef idx="1">
            <a:schemeClr val="accent1"/>
          </a:lnRef>
          <a:fillRef idx="0">
            <a:schemeClr val="accent1"/>
          </a:fillRef>
          <a:effectRef idx="0">
            <a:schemeClr val="accent1"/>
          </a:effectRef>
          <a:fontRef idx="minor">
            <a:schemeClr val="tx1"/>
          </a:fontRef>
        </p:style>
      </p:cxnSp>
      <p:cxnSp>
        <p:nvCxnSpPr>
          <p:cNvPr id="15" name="Connecteur droit 14">
            <a:extLst>
              <a:ext uri="{FF2B5EF4-FFF2-40B4-BE49-F238E27FC236}">
                <a16:creationId xmlns:a16="http://schemas.microsoft.com/office/drawing/2014/main" id="{27E626B6-9B31-44BD-9A93-76AA03A31EE9}"/>
              </a:ext>
            </a:extLst>
          </p:cNvPr>
          <p:cNvCxnSpPr>
            <a:cxnSpLocks/>
            <a:endCxn id="60" idx="0"/>
          </p:cNvCxnSpPr>
          <p:nvPr/>
        </p:nvCxnSpPr>
        <p:spPr>
          <a:xfrm>
            <a:off x="5910031" y="3721388"/>
            <a:ext cx="11112" cy="1469768"/>
          </a:xfrm>
          <a:prstGeom prst="line">
            <a:avLst/>
          </a:prstGeom>
        </p:spPr>
        <p:style>
          <a:lnRef idx="1">
            <a:schemeClr val="accent1"/>
          </a:lnRef>
          <a:fillRef idx="0">
            <a:schemeClr val="accent1"/>
          </a:fillRef>
          <a:effectRef idx="0">
            <a:schemeClr val="accent1"/>
          </a:effectRef>
          <a:fontRef idx="minor">
            <a:schemeClr val="tx1"/>
          </a:fontRef>
        </p:style>
      </p:cxnSp>
      <p:cxnSp>
        <p:nvCxnSpPr>
          <p:cNvPr id="16" name="Connecteur droit 15">
            <a:extLst>
              <a:ext uri="{FF2B5EF4-FFF2-40B4-BE49-F238E27FC236}">
                <a16:creationId xmlns:a16="http://schemas.microsoft.com/office/drawing/2014/main" id="{F4F8161B-5230-4A15-85EE-99CDA2420906}"/>
              </a:ext>
            </a:extLst>
          </p:cNvPr>
          <p:cNvCxnSpPr>
            <a:cxnSpLocks/>
            <a:stCxn id="64" idx="2"/>
          </p:cNvCxnSpPr>
          <p:nvPr/>
        </p:nvCxnSpPr>
        <p:spPr>
          <a:xfrm>
            <a:off x="5906856" y="2002110"/>
            <a:ext cx="3175" cy="1426890"/>
          </a:xfrm>
          <a:prstGeom prst="line">
            <a:avLst/>
          </a:prstGeom>
        </p:spPr>
        <p:style>
          <a:lnRef idx="1">
            <a:schemeClr val="accent1"/>
          </a:lnRef>
          <a:fillRef idx="0">
            <a:schemeClr val="accent1"/>
          </a:fillRef>
          <a:effectRef idx="0">
            <a:schemeClr val="accent1"/>
          </a:effectRef>
          <a:fontRef idx="minor">
            <a:schemeClr val="tx1"/>
          </a:fontRef>
        </p:style>
      </p:cxnSp>
      <p:cxnSp>
        <p:nvCxnSpPr>
          <p:cNvPr id="17" name="Connecteur droit 16">
            <a:extLst>
              <a:ext uri="{FF2B5EF4-FFF2-40B4-BE49-F238E27FC236}">
                <a16:creationId xmlns:a16="http://schemas.microsoft.com/office/drawing/2014/main" id="{6A7C7D47-4B86-4ADF-97D4-4DAE5336F9D8}"/>
              </a:ext>
            </a:extLst>
          </p:cNvPr>
          <p:cNvCxnSpPr>
            <a:cxnSpLocks/>
          </p:cNvCxnSpPr>
          <p:nvPr/>
        </p:nvCxnSpPr>
        <p:spPr>
          <a:xfrm flipV="1">
            <a:off x="3309706" y="3575194"/>
            <a:ext cx="1752600" cy="878744"/>
          </a:xfrm>
          <a:prstGeom prst="line">
            <a:avLst/>
          </a:prstGeom>
        </p:spPr>
        <p:style>
          <a:lnRef idx="1">
            <a:schemeClr val="accent1"/>
          </a:lnRef>
          <a:fillRef idx="0">
            <a:schemeClr val="accent1"/>
          </a:fillRef>
          <a:effectRef idx="0">
            <a:schemeClr val="accent1"/>
          </a:effectRef>
          <a:fontRef idx="minor">
            <a:schemeClr val="tx1"/>
          </a:fontRef>
        </p:style>
      </p:cxnSp>
      <p:cxnSp>
        <p:nvCxnSpPr>
          <p:cNvPr id="18" name="Connecteur droit 17">
            <a:extLst>
              <a:ext uri="{FF2B5EF4-FFF2-40B4-BE49-F238E27FC236}">
                <a16:creationId xmlns:a16="http://schemas.microsoft.com/office/drawing/2014/main" id="{ABC1E1CD-94BE-4603-B2B7-A6DA91B4D2AA}"/>
              </a:ext>
            </a:extLst>
          </p:cNvPr>
          <p:cNvCxnSpPr>
            <a:cxnSpLocks/>
          </p:cNvCxnSpPr>
          <p:nvPr/>
        </p:nvCxnSpPr>
        <p:spPr>
          <a:xfrm>
            <a:off x="6757756" y="3575194"/>
            <a:ext cx="1698900" cy="963383"/>
          </a:xfrm>
          <a:prstGeom prst="line">
            <a:avLst/>
          </a:prstGeom>
        </p:spPr>
        <p:style>
          <a:lnRef idx="1">
            <a:schemeClr val="accent1"/>
          </a:lnRef>
          <a:fillRef idx="0">
            <a:schemeClr val="accent1"/>
          </a:fillRef>
          <a:effectRef idx="0">
            <a:schemeClr val="accent1"/>
          </a:effectRef>
          <a:fontRef idx="minor">
            <a:schemeClr val="tx1"/>
          </a:fontRef>
        </p:style>
      </p:cxnSp>
      <p:cxnSp>
        <p:nvCxnSpPr>
          <p:cNvPr id="19" name="Connecteur droit 18">
            <a:extLst>
              <a:ext uri="{FF2B5EF4-FFF2-40B4-BE49-F238E27FC236}">
                <a16:creationId xmlns:a16="http://schemas.microsoft.com/office/drawing/2014/main" id="{BECBA29C-66ED-4E7B-99AB-533D5718D012}"/>
              </a:ext>
            </a:extLst>
          </p:cNvPr>
          <p:cNvCxnSpPr>
            <a:cxnSpLocks/>
          </p:cNvCxnSpPr>
          <p:nvPr/>
        </p:nvCxnSpPr>
        <p:spPr>
          <a:xfrm flipV="1">
            <a:off x="6757756" y="2661576"/>
            <a:ext cx="1614994" cy="913618"/>
          </a:xfrm>
          <a:prstGeom prst="line">
            <a:avLst/>
          </a:prstGeom>
        </p:spPr>
        <p:style>
          <a:lnRef idx="1">
            <a:schemeClr val="accent1"/>
          </a:lnRef>
          <a:fillRef idx="0">
            <a:schemeClr val="accent1"/>
          </a:fillRef>
          <a:effectRef idx="0">
            <a:schemeClr val="accent1"/>
          </a:effectRef>
          <a:fontRef idx="minor">
            <a:schemeClr val="tx1"/>
          </a:fontRef>
        </p:style>
      </p:cxnSp>
      <p:sp>
        <p:nvSpPr>
          <p:cNvPr id="52" name="Rectangle 51">
            <a:extLst>
              <a:ext uri="{FF2B5EF4-FFF2-40B4-BE49-F238E27FC236}">
                <a16:creationId xmlns:a16="http://schemas.microsoft.com/office/drawing/2014/main" id="{244D27A4-A717-469C-9A0B-F8D9B86109E6}"/>
              </a:ext>
            </a:extLst>
          </p:cNvPr>
          <p:cNvSpPr/>
          <p:nvPr/>
        </p:nvSpPr>
        <p:spPr>
          <a:xfrm>
            <a:off x="1024696" y="2247994"/>
            <a:ext cx="2277304" cy="63094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indent="0" algn="ctr">
              <a:buNone/>
            </a:pPr>
            <a:r>
              <a:rPr lang="fr-FR" sz="1300" dirty="0" err="1">
                <a:solidFill>
                  <a:srgbClr val="FF0000"/>
                </a:solidFill>
              </a:rPr>
              <a:t>Artériolosclérose</a:t>
            </a:r>
            <a:endParaRPr lang="fr-FR" sz="1300" dirty="0">
              <a:solidFill>
                <a:srgbClr val="FF0000"/>
              </a:solidFill>
            </a:endParaRPr>
          </a:p>
          <a:p>
            <a:pPr marL="0" indent="0" algn="ctr">
              <a:buNone/>
            </a:pPr>
            <a:r>
              <a:rPr lang="fr-FR" sz="1300" dirty="0">
                <a:solidFill>
                  <a:srgbClr val="FF0000"/>
                </a:solidFill>
              </a:rPr>
              <a:t>(liée à l’âge et aux FDRCV)</a:t>
            </a:r>
          </a:p>
          <a:p>
            <a:pPr algn="ctr"/>
            <a:endParaRPr lang="fr-FR" dirty="0"/>
          </a:p>
        </p:txBody>
      </p:sp>
      <p:sp>
        <p:nvSpPr>
          <p:cNvPr id="60" name="Rectangle 59">
            <a:extLst>
              <a:ext uri="{FF2B5EF4-FFF2-40B4-BE49-F238E27FC236}">
                <a16:creationId xmlns:a16="http://schemas.microsoft.com/office/drawing/2014/main" id="{A6DBBAA5-DD0E-460F-8FC9-F9ADEFB7F00A}"/>
              </a:ext>
            </a:extLst>
          </p:cNvPr>
          <p:cNvSpPr/>
          <p:nvPr/>
        </p:nvSpPr>
        <p:spPr>
          <a:xfrm>
            <a:off x="4775549" y="5191156"/>
            <a:ext cx="2291187" cy="38414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300" i="1" dirty="0">
                <a:solidFill>
                  <a:schemeClr val="bg1">
                    <a:lumMod val="75000"/>
                    <a:lumOff val="25000"/>
                  </a:schemeClr>
                </a:solidFill>
              </a:rPr>
              <a:t>Collagénose veineuse</a:t>
            </a:r>
            <a:endParaRPr lang="fr-FR" dirty="0"/>
          </a:p>
        </p:txBody>
      </p:sp>
      <p:sp>
        <p:nvSpPr>
          <p:cNvPr id="61" name="Rectangle 60">
            <a:extLst>
              <a:ext uri="{FF2B5EF4-FFF2-40B4-BE49-F238E27FC236}">
                <a16:creationId xmlns:a16="http://schemas.microsoft.com/office/drawing/2014/main" id="{5DB51280-6A11-4A59-805E-8CFC454118FE}"/>
              </a:ext>
            </a:extLst>
          </p:cNvPr>
          <p:cNvSpPr/>
          <p:nvPr/>
        </p:nvSpPr>
        <p:spPr>
          <a:xfrm>
            <a:off x="695064" y="4067184"/>
            <a:ext cx="2614642" cy="84413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indent="0" algn="ctr">
              <a:buNone/>
            </a:pPr>
            <a:r>
              <a:rPr lang="fr-FR" sz="1300" dirty="0">
                <a:solidFill>
                  <a:schemeClr val="bg1">
                    <a:lumMod val="75000"/>
                    <a:lumOff val="25000"/>
                  </a:schemeClr>
                </a:solidFill>
              </a:rPr>
              <a:t>Origine inflammatoire</a:t>
            </a:r>
          </a:p>
          <a:p>
            <a:pPr marL="0" indent="0" algn="ctr">
              <a:buNone/>
            </a:pPr>
            <a:r>
              <a:rPr lang="fr-FR" sz="1300" dirty="0">
                <a:solidFill>
                  <a:schemeClr val="bg1">
                    <a:lumMod val="75000"/>
                    <a:lumOff val="25000"/>
                  </a:schemeClr>
                </a:solidFill>
              </a:rPr>
              <a:t>Wegener, PAN, angéite primitive du SNC,</a:t>
            </a:r>
            <a:br>
              <a:rPr lang="fr-FR" sz="1300" dirty="0">
                <a:solidFill>
                  <a:schemeClr val="bg1">
                    <a:lumMod val="75000"/>
                    <a:lumOff val="25000"/>
                  </a:schemeClr>
                </a:solidFill>
              </a:rPr>
            </a:br>
            <a:r>
              <a:rPr lang="fr-FR" sz="1300" dirty="0" err="1">
                <a:solidFill>
                  <a:schemeClr val="bg1">
                    <a:lumMod val="75000"/>
                    <a:lumOff val="25000"/>
                  </a:schemeClr>
                </a:solidFill>
              </a:rPr>
              <a:t>Sjögren</a:t>
            </a:r>
            <a:r>
              <a:rPr lang="fr-FR" sz="1300" dirty="0">
                <a:solidFill>
                  <a:schemeClr val="bg1">
                    <a:lumMod val="75000"/>
                    <a:lumOff val="25000"/>
                  </a:schemeClr>
                </a:solidFill>
              </a:rPr>
              <a:t>, connectivites…</a:t>
            </a:r>
            <a:endParaRPr lang="fr-FR" dirty="0"/>
          </a:p>
        </p:txBody>
      </p:sp>
      <p:sp>
        <p:nvSpPr>
          <p:cNvPr id="62" name="Rectangle 61">
            <a:extLst>
              <a:ext uri="{FF2B5EF4-FFF2-40B4-BE49-F238E27FC236}">
                <a16:creationId xmlns:a16="http://schemas.microsoft.com/office/drawing/2014/main" id="{97D00E94-9CCD-4A72-8257-2C351AFD4CD9}"/>
              </a:ext>
            </a:extLst>
          </p:cNvPr>
          <p:cNvSpPr/>
          <p:nvPr/>
        </p:nvSpPr>
        <p:spPr>
          <a:xfrm>
            <a:off x="8448950" y="4280376"/>
            <a:ext cx="2277304" cy="63094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indent="0" algn="ctr">
              <a:buNone/>
            </a:pPr>
            <a:r>
              <a:rPr lang="fr-FR" sz="1300" dirty="0">
                <a:solidFill>
                  <a:schemeClr val="bg1">
                    <a:lumMod val="75000"/>
                    <a:lumOff val="25000"/>
                  </a:schemeClr>
                </a:solidFill>
              </a:rPr>
              <a:t>Autres étiologies</a:t>
            </a:r>
          </a:p>
          <a:p>
            <a:pPr marL="0" indent="0" algn="ctr">
              <a:buNone/>
            </a:pPr>
            <a:r>
              <a:rPr lang="fr-FR" sz="1300" dirty="0">
                <a:solidFill>
                  <a:schemeClr val="bg1">
                    <a:lumMod val="75000"/>
                    <a:lumOff val="25000"/>
                  </a:schemeClr>
                </a:solidFill>
              </a:rPr>
              <a:t>Angiopathie post-radique…</a:t>
            </a:r>
            <a:endParaRPr lang="fr-FR" dirty="0"/>
          </a:p>
        </p:txBody>
      </p:sp>
      <p:sp>
        <p:nvSpPr>
          <p:cNvPr id="63" name="Rectangle 62">
            <a:extLst>
              <a:ext uri="{FF2B5EF4-FFF2-40B4-BE49-F238E27FC236}">
                <a16:creationId xmlns:a16="http://schemas.microsoft.com/office/drawing/2014/main" id="{FE37AA42-BAF5-414E-8517-D99050360099}"/>
              </a:ext>
            </a:extLst>
          </p:cNvPr>
          <p:cNvSpPr/>
          <p:nvPr/>
        </p:nvSpPr>
        <p:spPr>
          <a:xfrm>
            <a:off x="8372750" y="2247994"/>
            <a:ext cx="2415900" cy="68217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indent="0" algn="ctr">
              <a:buNone/>
            </a:pPr>
            <a:r>
              <a:rPr lang="fr-FR" sz="1300" dirty="0">
                <a:solidFill>
                  <a:schemeClr val="bg1">
                    <a:lumMod val="75000"/>
                    <a:lumOff val="25000"/>
                  </a:schemeClr>
                </a:solidFill>
              </a:rPr>
              <a:t>Etiologies génétiques </a:t>
            </a:r>
          </a:p>
          <a:p>
            <a:pPr marL="0" indent="0" algn="ctr">
              <a:buNone/>
            </a:pPr>
            <a:r>
              <a:rPr lang="fr-FR" sz="1300" dirty="0">
                <a:solidFill>
                  <a:schemeClr val="bg1">
                    <a:lumMod val="75000"/>
                    <a:lumOff val="25000"/>
                  </a:schemeClr>
                </a:solidFill>
              </a:rPr>
              <a:t>CADASIL, MELAS, Fabry, mutation Col4A1…</a:t>
            </a:r>
            <a:endParaRPr lang="fr-FR" dirty="0"/>
          </a:p>
        </p:txBody>
      </p:sp>
      <p:sp>
        <p:nvSpPr>
          <p:cNvPr id="64" name="Rectangle 63">
            <a:extLst>
              <a:ext uri="{FF2B5EF4-FFF2-40B4-BE49-F238E27FC236}">
                <a16:creationId xmlns:a16="http://schemas.microsoft.com/office/drawing/2014/main" id="{F1F4C88A-6F26-423E-9DA4-20DD306F66CB}"/>
              </a:ext>
            </a:extLst>
          </p:cNvPr>
          <p:cNvSpPr/>
          <p:nvPr/>
        </p:nvSpPr>
        <p:spPr>
          <a:xfrm>
            <a:off x="4746975" y="1412844"/>
            <a:ext cx="2319762" cy="58926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indent="0" algn="ctr">
              <a:buNone/>
            </a:pPr>
            <a:r>
              <a:rPr lang="fr-FR" sz="1300" dirty="0">
                <a:solidFill>
                  <a:schemeClr val="bg1">
                    <a:lumMod val="75000"/>
                    <a:lumOff val="25000"/>
                  </a:schemeClr>
                </a:solidFill>
              </a:rPr>
              <a:t>Angiopathie amyloïde</a:t>
            </a:r>
          </a:p>
          <a:p>
            <a:pPr marL="0" indent="0" algn="ctr">
              <a:buNone/>
            </a:pPr>
            <a:r>
              <a:rPr lang="fr-FR" sz="1300" dirty="0">
                <a:solidFill>
                  <a:schemeClr val="bg1">
                    <a:lumMod val="75000"/>
                    <a:lumOff val="25000"/>
                  </a:schemeClr>
                </a:solidFill>
              </a:rPr>
              <a:t>sporadique et héréditaire</a:t>
            </a:r>
            <a:endParaRPr lang="fr-FR" dirty="0"/>
          </a:p>
        </p:txBody>
      </p:sp>
      <p:sp>
        <p:nvSpPr>
          <p:cNvPr id="102" name="Rectangle 101">
            <a:extLst>
              <a:ext uri="{FF2B5EF4-FFF2-40B4-BE49-F238E27FC236}">
                <a16:creationId xmlns:a16="http://schemas.microsoft.com/office/drawing/2014/main" id="{ACB98B9C-3454-4104-903C-744F4D4A48EF}"/>
              </a:ext>
            </a:extLst>
          </p:cNvPr>
          <p:cNvSpPr/>
          <p:nvPr/>
        </p:nvSpPr>
        <p:spPr>
          <a:xfrm>
            <a:off x="4707077" y="3307350"/>
            <a:ext cx="2386336" cy="50585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indent="0" algn="ctr">
              <a:buNone/>
            </a:pPr>
            <a:r>
              <a:rPr lang="fr-FR" sz="1300" dirty="0">
                <a:solidFill>
                  <a:schemeClr val="bg1">
                    <a:lumMod val="75000"/>
                    <a:lumOff val="25000"/>
                  </a:schemeClr>
                </a:solidFill>
              </a:rPr>
              <a:t>LEUCOARAIOSE</a:t>
            </a:r>
            <a:endParaRPr lang="fr-FR" dirty="0"/>
          </a:p>
        </p:txBody>
      </p:sp>
    </p:spTree>
    <p:extLst>
      <p:ext uri="{BB962C8B-B14F-4D97-AF65-F5344CB8AC3E}">
        <p14:creationId xmlns:p14="http://schemas.microsoft.com/office/powerpoint/2010/main" val="305010421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CEF4F5E-B1C0-4B46-8521-1935FFD5C62C}"/>
              </a:ext>
            </a:extLst>
          </p:cNvPr>
          <p:cNvSpPr>
            <a:spLocks noGrp="1"/>
          </p:cNvSpPr>
          <p:nvPr>
            <p:ph type="title"/>
          </p:nvPr>
        </p:nvSpPr>
        <p:spPr/>
        <p:txBody>
          <a:bodyPr>
            <a:normAutofit fontScale="90000"/>
          </a:bodyPr>
          <a:lstStyle/>
          <a:p>
            <a:r>
              <a:rPr lang="fr-FR" sz="4800" dirty="0">
                <a:latin typeface="Calibri" panose="020F0502020204030204" pitchFamily="34" charset="0"/>
                <a:cs typeface="Calibri" panose="020F0502020204030204" pitchFamily="34" charset="0"/>
              </a:rPr>
              <a:t>Maladie des petites artères liées aux FDRCV</a:t>
            </a:r>
          </a:p>
        </p:txBody>
      </p:sp>
      <p:sp>
        <p:nvSpPr>
          <p:cNvPr id="3" name="Espace réservé du contenu 2">
            <a:extLst>
              <a:ext uri="{FF2B5EF4-FFF2-40B4-BE49-F238E27FC236}">
                <a16:creationId xmlns:a16="http://schemas.microsoft.com/office/drawing/2014/main" id="{FF770F62-C877-45FF-9889-623B07B8F5D2}"/>
              </a:ext>
            </a:extLst>
          </p:cNvPr>
          <p:cNvSpPr>
            <a:spLocks noGrp="1"/>
          </p:cNvSpPr>
          <p:nvPr>
            <p:ph idx="1"/>
          </p:nvPr>
        </p:nvSpPr>
        <p:spPr>
          <a:xfrm>
            <a:off x="838200" y="1825625"/>
            <a:ext cx="10515600" cy="4351338"/>
          </a:xfrm>
        </p:spPr>
        <p:txBody>
          <a:bodyPr>
            <a:normAutofit/>
          </a:bodyPr>
          <a:lstStyle/>
          <a:p>
            <a:r>
              <a:rPr lang="fr-FR" dirty="0"/>
              <a:t>Asymptomatique </a:t>
            </a:r>
          </a:p>
          <a:p>
            <a:r>
              <a:rPr lang="fr-FR" dirty="0"/>
              <a:t>Infarctus lacunaire </a:t>
            </a:r>
          </a:p>
          <a:p>
            <a:pPr lvl="1"/>
            <a:r>
              <a:rPr lang="fr-FR" dirty="0"/>
              <a:t>NGC </a:t>
            </a:r>
          </a:p>
          <a:p>
            <a:pPr lvl="1"/>
            <a:r>
              <a:rPr lang="fr-FR" dirty="0"/>
              <a:t>TC </a:t>
            </a:r>
          </a:p>
          <a:p>
            <a:r>
              <a:rPr lang="fr-FR" dirty="0"/>
              <a:t>Atteinte cognitive </a:t>
            </a:r>
          </a:p>
          <a:p>
            <a:r>
              <a:rPr lang="fr-FR" dirty="0"/>
              <a:t>Démence vasculaire ou mixte</a:t>
            </a:r>
            <a:endParaRPr lang="fr-FR" dirty="0">
              <a:latin typeface="Calibri" panose="020F0502020204030204" pitchFamily="34" charset="0"/>
              <a:cs typeface="Calibri" panose="020F0502020204030204" pitchFamily="34" charset="0"/>
            </a:endParaRPr>
          </a:p>
        </p:txBody>
      </p:sp>
      <p:pic>
        <p:nvPicPr>
          <p:cNvPr id="5" name="Image 4">
            <a:extLst>
              <a:ext uri="{FF2B5EF4-FFF2-40B4-BE49-F238E27FC236}">
                <a16:creationId xmlns:a16="http://schemas.microsoft.com/office/drawing/2014/main" id="{6FE663AB-D9B7-425A-8A9E-41C2CF4C9205}"/>
              </a:ext>
            </a:extLst>
          </p:cNvPr>
          <p:cNvPicPr>
            <a:picLocks noChangeAspect="1"/>
          </p:cNvPicPr>
          <p:nvPr/>
        </p:nvPicPr>
        <p:blipFill rotWithShape="1">
          <a:blip r:embed="rId3"/>
          <a:srcRect t="1565" r="84"/>
          <a:stretch/>
        </p:blipFill>
        <p:spPr>
          <a:xfrm>
            <a:off x="5582809" y="1536700"/>
            <a:ext cx="6139291" cy="3910289"/>
          </a:xfrm>
          <a:prstGeom prst="rect">
            <a:avLst/>
          </a:prstGeom>
        </p:spPr>
      </p:pic>
    </p:spTree>
    <p:extLst>
      <p:ext uri="{BB962C8B-B14F-4D97-AF65-F5344CB8AC3E}">
        <p14:creationId xmlns:p14="http://schemas.microsoft.com/office/powerpoint/2010/main" val="421522876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CEF4F5E-B1C0-4B46-8521-1935FFD5C62C}"/>
              </a:ext>
            </a:extLst>
          </p:cNvPr>
          <p:cNvSpPr>
            <a:spLocks noGrp="1"/>
          </p:cNvSpPr>
          <p:nvPr>
            <p:ph type="title"/>
          </p:nvPr>
        </p:nvSpPr>
        <p:spPr/>
        <p:txBody>
          <a:bodyPr>
            <a:normAutofit/>
          </a:bodyPr>
          <a:lstStyle/>
          <a:p>
            <a:r>
              <a:rPr lang="fr-FR" sz="4800" dirty="0">
                <a:latin typeface="Calibri" panose="020F0502020204030204" pitchFamily="34" charset="0"/>
                <a:cs typeface="Calibri" panose="020F0502020204030204" pitchFamily="34" charset="0"/>
              </a:rPr>
              <a:t>Cas n°2</a:t>
            </a:r>
          </a:p>
        </p:txBody>
      </p:sp>
      <p:sp>
        <p:nvSpPr>
          <p:cNvPr id="3" name="Espace réservé du contenu 2">
            <a:extLst>
              <a:ext uri="{FF2B5EF4-FFF2-40B4-BE49-F238E27FC236}">
                <a16:creationId xmlns:a16="http://schemas.microsoft.com/office/drawing/2014/main" id="{FF770F62-C877-45FF-9889-623B07B8F5D2}"/>
              </a:ext>
            </a:extLst>
          </p:cNvPr>
          <p:cNvSpPr>
            <a:spLocks noGrp="1"/>
          </p:cNvSpPr>
          <p:nvPr>
            <p:ph idx="1"/>
          </p:nvPr>
        </p:nvSpPr>
        <p:spPr/>
        <p:txBody>
          <a:bodyPr>
            <a:normAutofit/>
          </a:bodyPr>
          <a:lstStyle/>
          <a:p>
            <a:r>
              <a:rPr lang="fr-FR" dirty="0">
                <a:latin typeface="Calibri" panose="020F0502020204030204" pitchFamily="34" charset="0"/>
                <a:cs typeface="Calibri" panose="020F0502020204030204" pitchFamily="34" charset="0"/>
              </a:rPr>
              <a:t>Mme F, 32 ans </a:t>
            </a:r>
          </a:p>
          <a:p>
            <a:r>
              <a:rPr lang="fr-FR" dirty="0">
                <a:latin typeface="Calibri" panose="020F0502020204030204" pitchFamily="34" charset="0"/>
                <a:cs typeface="Calibri" panose="020F0502020204030204" pitchFamily="34" charset="0"/>
              </a:rPr>
              <a:t>Accouchement il y a une semaine.</a:t>
            </a:r>
          </a:p>
          <a:p>
            <a:r>
              <a:rPr lang="fr-FR" dirty="0">
                <a:latin typeface="Calibri" panose="020F0502020204030204" pitchFamily="34" charset="0"/>
                <a:cs typeface="Calibri" panose="020F0502020204030204" pitchFamily="34" charset="0"/>
              </a:rPr>
              <a:t>Céphalées brutales</a:t>
            </a:r>
          </a:p>
        </p:txBody>
      </p:sp>
    </p:spTree>
    <p:extLst>
      <p:ext uri="{BB962C8B-B14F-4D97-AF65-F5344CB8AC3E}">
        <p14:creationId xmlns:p14="http://schemas.microsoft.com/office/powerpoint/2010/main" val="414892631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CEF4F5E-B1C0-4B46-8521-1935FFD5C62C}"/>
              </a:ext>
            </a:extLst>
          </p:cNvPr>
          <p:cNvSpPr>
            <a:spLocks noGrp="1"/>
          </p:cNvSpPr>
          <p:nvPr>
            <p:ph type="title"/>
          </p:nvPr>
        </p:nvSpPr>
        <p:spPr/>
        <p:txBody>
          <a:bodyPr>
            <a:normAutofit/>
          </a:bodyPr>
          <a:lstStyle/>
          <a:p>
            <a:r>
              <a:rPr lang="fr-FR" sz="4800" dirty="0">
                <a:latin typeface="Calibri" panose="020F0502020204030204" pitchFamily="34" charset="0"/>
                <a:cs typeface="Calibri" panose="020F0502020204030204" pitchFamily="34" charset="0"/>
              </a:rPr>
              <a:t>Quel est votre démarche? </a:t>
            </a:r>
            <a:endParaRPr lang="fr-FR" sz="1800" dirty="0">
              <a:latin typeface="Calibri" panose="020F0502020204030204" pitchFamily="34" charset="0"/>
              <a:cs typeface="Calibri" panose="020F0502020204030204" pitchFamily="34" charset="0"/>
            </a:endParaRPr>
          </a:p>
        </p:txBody>
      </p:sp>
      <p:sp>
        <p:nvSpPr>
          <p:cNvPr id="3" name="Espace réservé du contenu 2">
            <a:extLst>
              <a:ext uri="{FF2B5EF4-FFF2-40B4-BE49-F238E27FC236}">
                <a16:creationId xmlns:a16="http://schemas.microsoft.com/office/drawing/2014/main" id="{FF770F62-C877-45FF-9889-623B07B8F5D2}"/>
              </a:ext>
            </a:extLst>
          </p:cNvPr>
          <p:cNvSpPr>
            <a:spLocks noGrp="1"/>
          </p:cNvSpPr>
          <p:nvPr>
            <p:ph idx="1"/>
          </p:nvPr>
        </p:nvSpPr>
        <p:spPr/>
        <p:txBody>
          <a:bodyPr>
            <a:normAutofit/>
          </a:bodyPr>
          <a:lstStyle/>
          <a:p>
            <a:pPr marL="0" indent="0">
              <a:buNone/>
            </a:pPr>
            <a:r>
              <a:rPr lang="fr-FR" dirty="0">
                <a:latin typeface="Calibri" panose="020F0502020204030204" pitchFamily="34" charset="0"/>
                <a:cs typeface="Calibri" panose="020F0502020204030204" pitchFamily="34" charset="0"/>
              </a:rPr>
              <a:t>A - Rediriger </a:t>
            </a:r>
            <a:r>
              <a:rPr lang="fr-FR" dirty="0" smtClean="0">
                <a:latin typeface="Calibri" panose="020F0502020204030204" pitchFamily="34" charset="0"/>
                <a:cs typeface="Calibri" panose="020F0502020204030204" pitchFamily="34" charset="0"/>
              </a:rPr>
              <a:t>la patiente </a:t>
            </a:r>
            <a:r>
              <a:rPr lang="fr-FR" dirty="0">
                <a:latin typeface="Calibri" panose="020F0502020204030204" pitchFamily="34" charset="0"/>
                <a:cs typeface="Calibri" panose="020F0502020204030204" pitchFamily="34" charset="0"/>
              </a:rPr>
              <a:t>aux urgences</a:t>
            </a:r>
          </a:p>
          <a:p>
            <a:pPr marL="0" indent="0">
              <a:buNone/>
            </a:pPr>
            <a:r>
              <a:rPr lang="fr-FR" dirty="0">
                <a:latin typeface="Calibri" panose="020F0502020204030204" pitchFamily="34" charset="0"/>
                <a:cs typeface="Calibri" panose="020F0502020204030204" pitchFamily="34" charset="0"/>
              </a:rPr>
              <a:t>B - Antalgique et retour à domicile</a:t>
            </a:r>
          </a:p>
          <a:p>
            <a:pPr marL="0" indent="0">
              <a:buNone/>
            </a:pPr>
            <a:r>
              <a:rPr lang="fr-FR" dirty="0">
                <a:latin typeface="Calibri" panose="020F0502020204030204" pitchFamily="34" charset="0"/>
                <a:cs typeface="Calibri" panose="020F0502020204030204" pitchFamily="34" charset="0"/>
              </a:rPr>
              <a:t>C - Examen complémentaire (imagerie? Bilan biologique? </a:t>
            </a:r>
            <a:r>
              <a:rPr lang="fr-FR" dirty="0" err="1">
                <a:latin typeface="Calibri" panose="020F0502020204030204" pitchFamily="34" charset="0"/>
                <a:cs typeface="Calibri" panose="020F0502020204030204" pitchFamily="34" charset="0"/>
              </a:rPr>
              <a:t>Etc</a:t>
            </a:r>
            <a:r>
              <a:rPr lang="fr-FR" dirty="0">
                <a:latin typeface="Calibri" panose="020F0502020204030204" pitchFamily="34" charset="0"/>
                <a:cs typeface="Calibri" panose="020F0502020204030204" pitchFamily="34" charset="0"/>
              </a:rPr>
              <a:t>?)</a:t>
            </a:r>
          </a:p>
          <a:p>
            <a:pPr marL="0" indent="0">
              <a:buNone/>
            </a:pPr>
            <a:r>
              <a:rPr lang="fr-FR" dirty="0">
                <a:latin typeface="Calibri" panose="020F0502020204030204" pitchFamily="34" charset="0"/>
                <a:cs typeface="Calibri" panose="020F0502020204030204" pitchFamily="34" charset="0"/>
              </a:rPr>
              <a:t>D - Appel à un ami</a:t>
            </a:r>
          </a:p>
        </p:txBody>
      </p:sp>
    </p:spTree>
    <p:extLst>
      <p:ext uri="{BB962C8B-B14F-4D97-AF65-F5344CB8AC3E}">
        <p14:creationId xmlns:p14="http://schemas.microsoft.com/office/powerpoint/2010/main" val="179473793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CEF4F5E-B1C0-4B46-8521-1935FFD5C62C}"/>
              </a:ext>
            </a:extLst>
          </p:cNvPr>
          <p:cNvSpPr>
            <a:spLocks noGrp="1"/>
          </p:cNvSpPr>
          <p:nvPr>
            <p:ph type="title"/>
          </p:nvPr>
        </p:nvSpPr>
        <p:spPr/>
        <p:txBody>
          <a:bodyPr>
            <a:normAutofit/>
          </a:bodyPr>
          <a:lstStyle/>
          <a:p>
            <a:r>
              <a:rPr lang="fr-FR" sz="4800" dirty="0">
                <a:latin typeface="Calibri" panose="020F0502020204030204" pitchFamily="34" charset="0"/>
                <a:cs typeface="Calibri" panose="020F0502020204030204" pitchFamily="34" charset="0"/>
              </a:rPr>
              <a:t>Quelle imagerie le cas-échéant?</a:t>
            </a:r>
          </a:p>
        </p:txBody>
      </p:sp>
      <p:sp>
        <p:nvSpPr>
          <p:cNvPr id="3" name="Espace réservé du contenu 2">
            <a:extLst>
              <a:ext uri="{FF2B5EF4-FFF2-40B4-BE49-F238E27FC236}">
                <a16:creationId xmlns:a16="http://schemas.microsoft.com/office/drawing/2014/main" id="{FF770F62-C877-45FF-9889-623B07B8F5D2}"/>
              </a:ext>
            </a:extLst>
          </p:cNvPr>
          <p:cNvSpPr>
            <a:spLocks noGrp="1"/>
          </p:cNvSpPr>
          <p:nvPr>
            <p:ph idx="1"/>
          </p:nvPr>
        </p:nvSpPr>
        <p:spPr/>
        <p:txBody>
          <a:bodyPr>
            <a:normAutofit/>
          </a:bodyPr>
          <a:lstStyle/>
          <a:p>
            <a:pPr marL="0" indent="0">
              <a:buNone/>
            </a:pPr>
            <a:r>
              <a:rPr lang="fr-FR" dirty="0">
                <a:latin typeface="Calibri" panose="020F0502020204030204" pitchFamily="34" charset="0"/>
                <a:cs typeface="Calibri" panose="020F0502020204030204" pitchFamily="34" charset="0"/>
              </a:rPr>
              <a:t>A - IRM encéphalique sans injection? </a:t>
            </a:r>
          </a:p>
          <a:p>
            <a:pPr marL="0" indent="0">
              <a:buNone/>
            </a:pPr>
            <a:r>
              <a:rPr lang="fr-FR" dirty="0">
                <a:latin typeface="Calibri" panose="020F0502020204030204" pitchFamily="34" charset="0"/>
                <a:cs typeface="Calibri" panose="020F0502020204030204" pitchFamily="34" charset="0"/>
              </a:rPr>
              <a:t>B - TDM encéphalique sans injection?</a:t>
            </a:r>
          </a:p>
          <a:p>
            <a:pPr marL="0" indent="0">
              <a:buNone/>
            </a:pPr>
            <a:r>
              <a:rPr lang="fr-FR" dirty="0">
                <a:latin typeface="Calibri" panose="020F0502020204030204" pitchFamily="34" charset="0"/>
                <a:cs typeface="Calibri" panose="020F0502020204030204" pitchFamily="34" charset="0"/>
              </a:rPr>
              <a:t>C - IRM encéphalique avec injection de produit de contraste? </a:t>
            </a:r>
          </a:p>
          <a:p>
            <a:pPr marL="0" indent="0">
              <a:buNone/>
            </a:pPr>
            <a:r>
              <a:rPr lang="fr-FR" dirty="0">
                <a:latin typeface="Calibri" panose="020F0502020204030204" pitchFamily="34" charset="0"/>
                <a:cs typeface="Calibri" panose="020F0502020204030204" pitchFamily="34" charset="0"/>
              </a:rPr>
              <a:t>D - TDM encéphalique avec injection de produit de contraste? </a:t>
            </a:r>
          </a:p>
        </p:txBody>
      </p:sp>
    </p:spTree>
    <p:extLst>
      <p:ext uri="{BB962C8B-B14F-4D97-AF65-F5344CB8AC3E}">
        <p14:creationId xmlns:p14="http://schemas.microsoft.com/office/powerpoint/2010/main" val="412735462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CEF4F5E-B1C0-4B46-8521-1935FFD5C62C}"/>
              </a:ext>
            </a:extLst>
          </p:cNvPr>
          <p:cNvSpPr>
            <a:spLocks noGrp="1"/>
          </p:cNvSpPr>
          <p:nvPr>
            <p:ph type="title"/>
          </p:nvPr>
        </p:nvSpPr>
        <p:spPr/>
        <p:txBody>
          <a:bodyPr>
            <a:normAutofit/>
          </a:bodyPr>
          <a:lstStyle/>
          <a:p>
            <a:r>
              <a:rPr lang="fr-FR" sz="4800" dirty="0">
                <a:latin typeface="Calibri" panose="020F0502020204030204" pitchFamily="34" charset="0"/>
                <a:cs typeface="Calibri" panose="020F0502020204030204" pitchFamily="34" charset="0"/>
              </a:rPr>
              <a:t>Cas n°1</a:t>
            </a:r>
          </a:p>
        </p:txBody>
      </p:sp>
      <p:sp>
        <p:nvSpPr>
          <p:cNvPr id="3" name="Espace réservé du contenu 2">
            <a:extLst>
              <a:ext uri="{FF2B5EF4-FFF2-40B4-BE49-F238E27FC236}">
                <a16:creationId xmlns:a16="http://schemas.microsoft.com/office/drawing/2014/main" id="{FF770F62-C877-45FF-9889-623B07B8F5D2}"/>
              </a:ext>
            </a:extLst>
          </p:cNvPr>
          <p:cNvSpPr>
            <a:spLocks noGrp="1"/>
          </p:cNvSpPr>
          <p:nvPr>
            <p:ph idx="1"/>
          </p:nvPr>
        </p:nvSpPr>
        <p:spPr/>
        <p:txBody>
          <a:bodyPr>
            <a:normAutofit/>
          </a:bodyPr>
          <a:lstStyle/>
          <a:p>
            <a:r>
              <a:rPr lang="fr-FR" dirty="0">
                <a:latin typeface="Calibri" panose="020F0502020204030204" pitchFamily="34" charset="0"/>
                <a:cs typeface="Calibri" panose="020F0502020204030204" pitchFamily="34" charset="0"/>
              </a:rPr>
              <a:t>Mr G, 50 ans </a:t>
            </a:r>
          </a:p>
          <a:p>
            <a:r>
              <a:rPr lang="fr-FR" dirty="0">
                <a:latin typeface="Calibri" panose="020F0502020204030204" pitchFamily="34" charset="0"/>
                <a:cs typeface="Calibri" panose="020F0502020204030204" pitchFamily="34" charset="0"/>
              </a:rPr>
              <a:t>Troubles de la parole ayant duré 1h il y a </a:t>
            </a:r>
            <a:r>
              <a:rPr lang="fr-FR" dirty="0" smtClean="0">
                <a:latin typeface="Calibri" panose="020F0502020204030204" pitchFamily="34" charset="0"/>
                <a:cs typeface="Calibri" panose="020F0502020204030204" pitchFamily="34" charset="0"/>
              </a:rPr>
              <a:t>deux </a:t>
            </a:r>
            <a:r>
              <a:rPr lang="fr-FR" dirty="0">
                <a:latin typeface="Calibri" panose="020F0502020204030204" pitchFamily="34" charset="0"/>
                <a:cs typeface="Calibri" panose="020F0502020204030204" pitchFamily="34" charset="0"/>
              </a:rPr>
              <a:t>semaine</a:t>
            </a:r>
          </a:p>
        </p:txBody>
      </p:sp>
    </p:spTree>
    <p:extLst>
      <p:ext uri="{BB962C8B-B14F-4D97-AF65-F5344CB8AC3E}">
        <p14:creationId xmlns:p14="http://schemas.microsoft.com/office/powerpoint/2010/main" val="126255797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descr="IMG-0001-00004">
            <a:extLst>
              <a:ext uri="{FF2B5EF4-FFF2-40B4-BE49-F238E27FC236}">
                <a16:creationId xmlns:a16="http://schemas.microsoft.com/office/drawing/2014/main" id="{F393684B-36B8-46E8-B5A7-B8D4EE64D657}"/>
              </a:ext>
            </a:extLst>
          </p:cNvPr>
          <p:cNvPicPr>
            <a:picLocks noGrp="1" noChangeAspect="1"/>
          </p:cNvPicPr>
          <p:nvPr isPhoto="1"/>
        </p:nvPicPr>
        <p:blipFill>
          <a:blip r:embed="rId2">
            <a:lum/>
            <a:extLst>
              <a:ext uri="{28A0092B-C50C-407E-A947-70E740481C1C}">
                <a14:useLocalDpi xmlns:a14="http://schemas.microsoft.com/office/drawing/2010/main" val="0"/>
              </a:ext>
            </a:extLst>
          </a:blip>
          <a:stretch>
            <a:fillRect/>
          </a:stretch>
        </p:blipFill>
        <p:spPr>
          <a:xfrm>
            <a:off x="-313268" y="0"/>
            <a:ext cx="6858000" cy="6858000"/>
          </a:xfrm>
          <a:prstGeom prst="rect">
            <a:avLst/>
          </a:prstGeom>
        </p:spPr>
      </p:pic>
      <p:pic>
        <p:nvPicPr>
          <p:cNvPr id="4" name="Image 3" descr="IMG-0002-00004">
            <a:extLst>
              <a:ext uri="{FF2B5EF4-FFF2-40B4-BE49-F238E27FC236}">
                <a16:creationId xmlns:a16="http://schemas.microsoft.com/office/drawing/2014/main" id="{3E92D7DE-B44F-4576-89EB-1F8F20E3F9D9}"/>
              </a:ext>
            </a:extLst>
          </p:cNvPr>
          <p:cNvPicPr>
            <a:picLocks noGrp="1" noChangeAspect="1"/>
          </p:cNvPicPr>
          <p:nvPr isPhoto="1"/>
        </p:nvPicPr>
        <p:blipFill>
          <a:blip r:embed="rId3">
            <a:lum/>
            <a:extLst>
              <a:ext uri="{28A0092B-C50C-407E-A947-70E740481C1C}">
                <a14:useLocalDpi xmlns:a14="http://schemas.microsoft.com/office/drawing/2010/main" val="0"/>
              </a:ext>
            </a:extLst>
          </a:blip>
          <a:stretch>
            <a:fillRect/>
          </a:stretch>
        </p:blipFill>
        <p:spPr>
          <a:xfrm>
            <a:off x="5723467" y="0"/>
            <a:ext cx="6858000" cy="6858000"/>
          </a:xfrm>
          <a:prstGeom prst="rect">
            <a:avLst/>
          </a:prstGeom>
        </p:spPr>
      </p:pic>
    </p:spTree>
    <p:extLst>
      <p:ext uri="{BB962C8B-B14F-4D97-AF65-F5344CB8AC3E}">
        <p14:creationId xmlns:p14="http://schemas.microsoft.com/office/powerpoint/2010/main" val="290324235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descr="IMG-0001-00007">
            <a:extLst>
              <a:ext uri="{FF2B5EF4-FFF2-40B4-BE49-F238E27FC236}">
                <a16:creationId xmlns:a16="http://schemas.microsoft.com/office/drawing/2014/main" id="{5E5DD4F4-9D75-4DCD-9B54-2F30DF299EC9}"/>
              </a:ext>
            </a:extLst>
          </p:cNvPr>
          <p:cNvPicPr>
            <a:picLocks noGrp="1" noChangeAspect="1"/>
          </p:cNvPicPr>
          <p:nvPr isPhoto="1"/>
        </p:nvPicPr>
        <p:blipFill>
          <a:blip r:embed="rId2">
            <a:lum/>
            <a:extLst>
              <a:ext uri="{28A0092B-C50C-407E-A947-70E740481C1C}">
                <a14:useLocalDpi xmlns:a14="http://schemas.microsoft.com/office/drawing/2010/main" val="0"/>
              </a:ext>
            </a:extLst>
          </a:blip>
          <a:stretch>
            <a:fillRect/>
          </a:stretch>
        </p:blipFill>
        <p:spPr>
          <a:xfrm>
            <a:off x="-313267" y="0"/>
            <a:ext cx="6858000" cy="6858000"/>
          </a:xfrm>
          <a:prstGeom prst="rect">
            <a:avLst/>
          </a:prstGeom>
        </p:spPr>
      </p:pic>
      <p:pic>
        <p:nvPicPr>
          <p:cNvPr id="4" name="Image 3" descr="IMG-0002-00007">
            <a:extLst>
              <a:ext uri="{FF2B5EF4-FFF2-40B4-BE49-F238E27FC236}">
                <a16:creationId xmlns:a16="http://schemas.microsoft.com/office/drawing/2014/main" id="{BBDFD2E0-C9A7-4324-B53C-BC5DE43FDA95}"/>
              </a:ext>
            </a:extLst>
          </p:cNvPr>
          <p:cNvPicPr>
            <a:picLocks noGrp="1" noChangeAspect="1"/>
          </p:cNvPicPr>
          <p:nvPr isPhoto="1"/>
        </p:nvPicPr>
        <p:blipFill>
          <a:blip r:embed="rId3">
            <a:lum/>
            <a:extLst>
              <a:ext uri="{28A0092B-C50C-407E-A947-70E740481C1C}">
                <a14:useLocalDpi xmlns:a14="http://schemas.microsoft.com/office/drawing/2010/main" val="0"/>
              </a:ext>
            </a:extLst>
          </a:blip>
          <a:stretch>
            <a:fillRect/>
          </a:stretch>
        </p:blipFill>
        <p:spPr>
          <a:xfrm>
            <a:off x="5776383" y="0"/>
            <a:ext cx="6858000" cy="6858000"/>
          </a:xfrm>
          <a:prstGeom prst="rect">
            <a:avLst/>
          </a:prstGeom>
        </p:spPr>
      </p:pic>
    </p:spTree>
    <p:extLst>
      <p:ext uri="{BB962C8B-B14F-4D97-AF65-F5344CB8AC3E}">
        <p14:creationId xmlns:p14="http://schemas.microsoft.com/office/powerpoint/2010/main" val="358721929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descr="IMG-0001-00010">
            <a:extLst>
              <a:ext uri="{FF2B5EF4-FFF2-40B4-BE49-F238E27FC236}">
                <a16:creationId xmlns:a16="http://schemas.microsoft.com/office/drawing/2014/main" id="{1A613114-E6DC-44E8-A3C6-5E39708A4EE6}"/>
              </a:ext>
            </a:extLst>
          </p:cNvPr>
          <p:cNvPicPr>
            <a:picLocks noGrp="1" noChangeAspect="1"/>
          </p:cNvPicPr>
          <p:nvPr isPhoto="1"/>
        </p:nvPicPr>
        <p:blipFill>
          <a:blip r:embed="rId2">
            <a:lum/>
            <a:extLst>
              <a:ext uri="{28A0092B-C50C-407E-A947-70E740481C1C}">
                <a14:useLocalDpi xmlns:a14="http://schemas.microsoft.com/office/drawing/2010/main" val="0"/>
              </a:ext>
            </a:extLst>
          </a:blip>
          <a:stretch>
            <a:fillRect/>
          </a:stretch>
        </p:blipFill>
        <p:spPr>
          <a:xfrm>
            <a:off x="-321733" y="0"/>
            <a:ext cx="6858000" cy="6858000"/>
          </a:xfrm>
          <a:prstGeom prst="rect">
            <a:avLst/>
          </a:prstGeom>
        </p:spPr>
      </p:pic>
      <p:pic>
        <p:nvPicPr>
          <p:cNvPr id="4" name="Image 3" descr="IMG-0002-00010">
            <a:extLst>
              <a:ext uri="{FF2B5EF4-FFF2-40B4-BE49-F238E27FC236}">
                <a16:creationId xmlns:a16="http://schemas.microsoft.com/office/drawing/2014/main" id="{06E68084-EB44-4BD1-BDCB-F4FC55D3E20E}"/>
              </a:ext>
            </a:extLst>
          </p:cNvPr>
          <p:cNvPicPr>
            <a:picLocks noGrp="1" noChangeAspect="1"/>
          </p:cNvPicPr>
          <p:nvPr isPhoto="1"/>
        </p:nvPicPr>
        <p:blipFill>
          <a:blip r:embed="rId3">
            <a:lum/>
            <a:extLst>
              <a:ext uri="{28A0092B-C50C-407E-A947-70E740481C1C}">
                <a14:useLocalDpi xmlns:a14="http://schemas.microsoft.com/office/drawing/2010/main" val="0"/>
              </a:ext>
            </a:extLst>
          </a:blip>
          <a:stretch>
            <a:fillRect/>
          </a:stretch>
        </p:blipFill>
        <p:spPr>
          <a:xfrm>
            <a:off x="5734051" y="0"/>
            <a:ext cx="6858000" cy="6858000"/>
          </a:xfrm>
          <a:prstGeom prst="rect">
            <a:avLst/>
          </a:prstGeom>
        </p:spPr>
      </p:pic>
    </p:spTree>
    <p:extLst>
      <p:ext uri="{BB962C8B-B14F-4D97-AF65-F5344CB8AC3E}">
        <p14:creationId xmlns:p14="http://schemas.microsoft.com/office/powerpoint/2010/main" val="2094326007"/>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descr="IMG-0001-00012">
            <a:extLst>
              <a:ext uri="{FF2B5EF4-FFF2-40B4-BE49-F238E27FC236}">
                <a16:creationId xmlns:a16="http://schemas.microsoft.com/office/drawing/2014/main" id="{F94B2369-3980-4B6B-BE38-68C8D7EEF8D6}"/>
              </a:ext>
            </a:extLst>
          </p:cNvPr>
          <p:cNvPicPr>
            <a:picLocks noGrp="1" noChangeAspect="1"/>
          </p:cNvPicPr>
          <p:nvPr isPhoto="1"/>
        </p:nvPicPr>
        <p:blipFill>
          <a:blip r:embed="rId2">
            <a:lum/>
            <a:extLst>
              <a:ext uri="{28A0092B-C50C-407E-A947-70E740481C1C}">
                <a14:useLocalDpi xmlns:a14="http://schemas.microsoft.com/office/drawing/2010/main" val="0"/>
              </a:ext>
            </a:extLst>
          </a:blip>
          <a:stretch>
            <a:fillRect/>
          </a:stretch>
        </p:blipFill>
        <p:spPr>
          <a:xfrm>
            <a:off x="-330200" y="0"/>
            <a:ext cx="6858000" cy="6858000"/>
          </a:xfrm>
          <a:prstGeom prst="rect">
            <a:avLst/>
          </a:prstGeom>
        </p:spPr>
      </p:pic>
      <p:pic>
        <p:nvPicPr>
          <p:cNvPr id="4" name="Image 3" descr="IMG-0002-00012">
            <a:extLst>
              <a:ext uri="{FF2B5EF4-FFF2-40B4-BE49-F238E27FC236}">
                <a16:creationId xmlns:a16="http://schemas.microsoft.com/office/drawing/2014/main" id="{C0124FCB-45F0-49D5-9C1B-EC1CCBCA66B4}"/>
              </a:ext>
            </a:extLst>
          </p:cNvPr>
          <p:cNvPicPr>
            <a:picLocks noGrp="1" noChangeAspect="1"/>
          </p:cNvPicPr>
          <p:nvPr isPhoto="1"/>
        </p:nvPicPr>
        <p:blipFill>
          <a:blip r:embed="rId3">
            <a:lum/>
            <a:extLst>
              <a:ext uri="{28A0092B-C50C-407E-A947-70E740481C1C}">
                <a14:useLocalDpi xmlns:a14="http://schemas.microsoft.com/office/drawing/2010/main" val="0"/>
              </a:ext>
            </a:extLst>
          </a:blip>
          <a:stretch>
            <a:fillRect/>
          </a:stretch>
        </p:blipFill>
        <p:spPr>
          <a:xfrm>
            <a:off x="5676900" y="0"/>
            <a:ext cx="6858000" cy="6858000"/>
          </a:xfrm>
          <a:prstGeom prst="rect">
            <a:avLst/>
          </a:prstGeom>
        </p:spPr>
      </p:pic>
    </p:spTree>
    <p:extLst>
      <p:ext uri="{BB962C8B-B14F-4D97-AF65-F5344CB8AC3E}">
        <p14:creationId xmlns:p14="http://schemas.microsoft.com/office/powerpoint/2010/main" val="3316965338"/>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descr="IMG-0001-00014">
            <a:extLst>
              <a:ext uri="{FF2B5EF4-FFF2-40B4-BE49-F238E27FC236}">
                <a16:creationId xmlns:a16="http://schemas.microsoft.com/office/drawing/2014/main" id="{84FDD5A2-B44C-47EF-A7EE-14001CE1ABCD}"/>
              </a:ext>
            </a:extLst>
          </p:cNvPr>
          <p:cNvPicPr>
            <a:picLocks noGrp="1" noChangeAspect="1"/>
          </p:cNvPicPr>
          <p:nvPr isPhoto="1"/>
        </p:nvPicPr>
        <p:blipFill>
          <a:blip r:embed="rId2">
            <a:lum/>
            <a:extLst>
              <a:ext uri="{28A0092B-C50C-407E-A947-70E740481C1C}">
                <a14:useLocalDpi xmlns:a14="http://schemas.microsoft.com/office/drawing/2010/main" val="0"/>
              </a:ext>
            </a:extLst>
          </a:blip>
          <a:stretch>
            <a:fillRect/>
          </a:stretch>
        </p:blipFill>
        <p:spPr>
          <a:xfrm>
            <a:off x="-313267" y="0"/>
            <a:ext cx="6858000" cy="6858000"/>
          </a:xfrm>
          <a:prstGeom prst="rect">
            <a:avLst/>
          </a:prstGeom>
        </p:spPr>
      </p:pic>
      <p:pic>
        <p:nvPicPr>
          <p:cNvPr id="4" name="Image 3" descr="IMG-0002-00014">
            <a:extLst>
              <a:ext uri="{FF2B5EF4-FFF2-40B4-BE49-F238E27FC236}">
                <a16:creationId xmlns:a16="http://schemas.microsoft.com/office/drawing/2014/main" id="{6B61A60E-FBCB-4257-8DA0-ED195C2BD5E4}"/>
              </a:ext>
            </a:extLst>
          </p:cNvPr>
          <p:cNvPicPr>
            <a:picLocks noGrp="1" noChangeAspect="1"/>
          </p:cNvPicPr>
          <p:nvPr isPhoto="1"/>
        </p:nvPicPr>
        <p:blipFill>
          <a:blip r:embed="rId3">
            <a:lum/>
            <a:extLst>
              <a:ext uri="{28A0092B-C50C-407E-A947-70E740481C1C}">
                <a14:useLocalDpi xmlns:a14="http://schemas.microsoft.com/office/drawing/2010/main" val="0"/>
              </a:ext>
            </a:extLst>
          </a:blip>
          <a:stretch>
            <a:fillRect/>
          </a:stretch>
        </p:blipFill>
        <p:spPr>
          <a:xfrm>
            <a:off x="5676900" y="0"/>
            <a:ext cx="6858000" cy="6858000"/>
          </a:xfrm>
          <a:prstGeom prst="rect">
            <a:avLst/>
          </a:prstGeom>
        </p:spPr>
      </p:pic>
    </p:spTree>
    <p:extLst>
      <p:ext uri="{BB962C8B-B14F-4D97-AF65-F5344CB8AC3E}">
        <p14:creationId xmlns:p14="http://schemas.microsoft.com/office/powerpoint/2010/main" val="3046888362"/>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descr="IMG-0001-00017">
            <a:extLst>
              <a:ext uri="{FF2B5EF4-FFF2-40B4-BE49-F238E27FC236}">
                <a16:creationId xmlns:a16="http://schemas.microsoft.com/office/drawing/2014/main" id="{6D9A4FA0-CE85-4570-9633-4D93B310C274}"/>
              </a:ext>
            </a:extLst>
          </p:cNvPr>
          <p:cNvPicPr>
            <a:picLocks noGrp="1" noChangeAspect="1"/>
          </p:cNvPicPr>
          <p:nvPr isPhoto="1"/>
        </p:nvPicPr>
        <p:blipFill>
          <a:blip r:embed="rId2">
            <a:lum/>
            <a:extLst>
              <a:ext uri="{28A0092B-C50C-407E-A947-70E740481C1C}">
                <a14:useLocalDpi xmlns:a14="http://schemas.microsoft.com/office/drawing/2010/main" val="0"/>
              </a:ext>
            </a:extLst>
          </a:blip>
          <a:stretch>
            <a:fillRect/>
          </a:stretch>
        </p:blipFill>
        <p:spPr>
          <a:xfrm>
            <a:off x="-321733" y="0"/>
            <a:ext cx="6858000" cy="6858000"/>
          </a:xfrm>
          <a:prstGeom prst="rect">
            <a:avLst/>
          </a:prstGeom>
        </p:spPr>
      </p:pic>
      <p:pic>
        <p:nvPicPr>
          <p:cNvPr id="4" name="Image 3" descr="IMG-0002-00017">
            <a:extLst>
              <a:ext uri="{FF2B5EF4-FFF2-40B4-BE49-F238E27FC236}">
                <a16:creationId xmlns:a16="http://schemas.microsoft.com/office/drawing/2014/main" id="{433DDBF1-5664-4E21-B3D2-74B90C4243E0}"/>
              </a:ext>
            </a:extLst>
          </p:cNvPr>
          <p:cNvPicPr>
            <a:picLocks noGrp="1" noChangeAspect="1"/>
          </p:cNvPicPr>
          <p:nvPr isPhoto="1"/>
        </p:nvPicPr>
        <p:blipFill>
          <a:blip r:embed="rId3">
            <a:lum/>
            <a:extLst>
              <a:ext uri="{28A0092B-C50C-407E-A947-70E740481C1C}">
                <a14:useLocalDpi xmlns:a14="http://schemas.microsoft.com/office/drawing/2010/main" val="0"/>
              </a:ext>
            </a:extLst>
          </a:blip>
          <a:stretch>
            <a:fillRect/>
          </a:stretch>
        </p:blipFill>
        <p:spPr>
          <a:xfrm>
            <a:off x="5676900" y="0"/>
            <a:ext cx="6858000" cy="6858000"/>
          </a:xfrm>
          <a:prstGeom prst="rect">
            <a:avLst/>
          </a:prstGeom>
        </p:spPr>
      </p:pic>
    </p:spTree>
    <p:extLst>
      <p:ext uri="{BB962C8B-B14F-4D97-AF65-F5344CB8AC3E}">
        <p14:creationId xmlns:p14="http://schemas.microsoft.com/office/powerpoint/2010/main" val="356877932"/>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descr="IMG-0001-00019">
            <a:extLst>
              <a:ext uri="{FF2B5EF4-FFF2-40B4-BE49-F238E27FC236}">
                <a16:creationId xmlns:a16="http://schemas.microsoft.com/office/drawing/2014/main" id="{C9028CF7-408E-487A-A8FF-48528C5260CB}"/>
              </a:ext>
            </a:extLst>
          </p:cNvPr>
          <p:cNvPicPr>
            <a:picLocks noGrp="1" noChangeAspect="1"/>
          </p:cNvPicPr>
          <p:nvPr isPhoto="1"/>
        </p:nvPicPr>
        <p:blipFill>
          <a:blip r:embed="rId2">
            <a:lum/>
            <a:extLst>
              <a:ext uri="{28A0092B-C50C-407E-A947-70E740481C1C}">
                <a14:useLocalDpi xmlns:a14="http://schemas.microsoft.com/office/drawing/2010/main" val="0"/>
              </a:ext>
            </a:extLst>
          </a:blip>
          <a:stretch>
            <a:fillRect/>
          </a:stretch>
        </p:blipFill>
        <p:spPr>
          <a:xfrm>
            <a:off x="-313267" y="0"/>
            <a:ext cx="6858000" cy="6858000"/>
          </a:xfrm>
          <a:prstGeom prst="rect">
            <a:avLst/>
          </a:prstGeom>
        </p:spPr>
      </p:pic>
      <p:pic>
        <p:nvPicPr>
          <p:cNvPr id="4" name="Image 3" descr="IMG-0002-00019">
            <a:extLst>
              <a:ext uri="{FF2B5EF4-FFF2-40B4-BE49-F238E27FC236}">
                <a16:creationId xmlns:a16="http://schemas.microsoft.com/office/drawing/2014/main" id="{EB46596B-88C7-4FDB-83C9-F7DE55B0A940}"/>
              </a:ext>
            </a:extLst>
          </p:cNvPr>
          <p:cNvPicPr>
            <a:picLocks noGrp="1" noChangeAspect="1"/>
          </p:cNvPicPr>
          <p:nvPr isPhoto="1"/>
        </p:nvPicPr>
        <p:blipFill>
          <a:blip r:embed="rId3">
            <a:lum/>
            <a:extLst>
              <a:ext uri="{28A0092B-C50C-407E-A947-70E740481C1C}">
                <a14:useLocalDpi xmlns:a14="http://schemas.microsoft.com/office/drawing/2010/main" val="0"/>
              </a:ext>
            </a:extLst>
          </a:blip>
          <a:stretch>
            <a:fillRect/>
          </a:stretch>
        </p:blipFill>
        <p:spPr>
          <a:xfrm>
            <a:off x="5667375" y="0"/>
            <a:ext cx="6858000" cy="6858000"/>
          </a:xfrm>
          <a:prstGeom prst="rect">
            <a:avLst/>
          </a:prstGeom>
        </p:spPr>
      </p:pic>
    </p:spTree>
    <p:extLst>
      <p:ext uri="{BB962C8B-B14F-4D97-AF65-F5344CB8AC3E}">
        <p14:creationId xmlns:p14="http://schemas.microsoft.com/office/powerpoint/2010/main" val="891837860"/>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descr="IMG-0001-00021">
            <a:extLst>
              <a:ext uri="{FF2B5EF4-FFF2-40B4-BE49-F238E27FC236}">
                <a16:creationId xmlns:a16="http://schemas.microsoft.com/office/drawing/2014/main" id="{B454CE8F-BBD3-4F50-904A-D3984800A4B4}"/>
              </a:ext>
            </a:extLst>
          </p:cNvPr>
          <p:cNvPicPr>
            <a:picLocks noGrp="1" noChangeAspect="1"/>
          </p:cNvPicPr>
          <p:nvPr isPhoto="1"/>
        </p:nvPicPr>
        <p:blipFill>
          <a:blip r:embed="rId3">
            <a:lum/>
            <a:extLst>
              <a:ext uri="{28A0092B-C50C-407E-A947-70E740481C1C}">
                <a14:useLocalDpi xmlns:a14="http://schemas.microsoft.com/office/drawing/2010/main" val="0"/>
              </a:ext>
            </a:extLst>
          </a:blip>
          <a:stretch>
            <a:fillRect/>
          </a:stretch>
        </p:blipFill>
        <p:spPr>
          <a:xfrm>
            <a:off x="-321733" y="0"/>
            <a:ext cx="6858000" cy="6858000"/>
          </a:xfrm>
          <a:prstGeom prst="rect">
            <a:avLst/>
          </a:prstGeom>
        </p:spPr>
      </p:pic>
      <p:pic>
        <p:nvPicPr>
          <p:cNvPr id="4" name="Image 3" descr="IMG-0002-00021">
            <a:extLst>
              <a:ext uri="{FF2B5EF4-FFF2-40B4-BE49-F238E27FC236}">
                <a16:creationId xmlns:a16="http://schemas.microsoft.com/office/drawing/2014/main" id="{A75DACEA-A824-4A72-9015-EC91B124F04E}"/>
              </a:ext>
            </a:extLst>
          </p:cNvPr>
          <p:cNvPicPr>
            <a:picLocks noGrp="1" noChangeAspect="1"/>
          </p:cNvPicPr>
          <p:nvPr isPhoto="1"/>
        </p:nvPicPr>
        <p:blipFill>
          <a:blip r:embed="rId4">
            <a:lum/>
            <a:extLst>
              <a:ext uri="{28A0092B-C50C-407E-A947-70E740481C1C}">
                <a14:useLocalDpi xmlns:a14="http://schemas.microsoft.com/office/drawing/2010/main" val="0"/>
              </a:ext>
            </a:extLst>
          </a:blip>
          <a:stretch>
            <a:fillRect/>
          </a:stretch>
        </p:blipFill>
        <p:spPr>
          <a:xfrm>
            <a:off x="5818717" y="0"/>
            <a:ext cx="6858000" cy="6858000"/>
          </a:xfrm>
          <a:prstGeom prst="rect">
            <a:avLst/>
          </a:prstGeom>
        </p:spPr>
      </p:pic>
    </p:spTree>
    <p:extLst>
      <p:ext uri="{BB962C8B-B14F-4D97-AF65-F5344CB8AC3E}">
        <p14:creationId xmlns:p14="http://schemas.microsoft.com/office/powerpoint/2010/main" val="2438862351"/>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descr="IMG-0001-00025">
            <a:extLst>
              <a:ext uri="{FF2B5EF4-FFF2-40B4-BE49-F238E27FC236}">
                <a16:creationId xmlns:a16="http://schemas.microsoft.com/office/drawing/2014/main" id="{9B932EE1-FBBD-4B18-904D-C304B04AD0D1}"/>
              </a:ext>
            </a:extLst>
          </p:cNvPr>
          <p:cNvPicPr>
            <a:picLocks noGrp="1" noChangeAspect="1"/>
          </p:cNvPicPr>
          <p:nvPr isPhoto="1"/>
        </p:nvPicPr>
        <p:blipFill>
          <a:blip r:embed="rId3">
            <a:lum/>
            <a:extLst>
              <a:ext uri="{28A0092B-C50C-407E-A947-70E740481C1C}">
                <a14:useLocalDpi xmlns:a14="http://schemas.microsoft.com/office/drawing/2010/main" val="0"/>
              </a:ext>
            </a:extLst>
          </a:blip>
          <a:stretch>
            <a:fillRect/>
          </a:stretch>
        </p:blipFill>
        <p:spPr>
          <a:xfrm>
            <a:off x="-321735" y="0"/>
            <a:ext cx="6858000" cy="6858000"/>
          </a:xfrm>
          <a:prstGeom prst="rect">
            <a:avLst/>
          </a:prstGeom>
        </p:spPr>
      </p:pic>
      <p:pic>
        <p:nvPicPr>
          <p:cNvPr id="6" name="Image 5" descr="IMG-0002-00025">
            <a:extLst>
              <a:ext uri="{FF2B5EF4-FFF2-40B4-BE49-F238E27FC236}">
                <a16:creationId xmlns:a16="http://schemas.microsoft.com/office/drawing/2014/main" id="{BB677DAF-D21E-4864-BAA1-7D497D9A62CB}"/>
              </a:ext>
            </a:extLst>
          </p:cNvPr>
          <p:cNvPicPr>
            <a:picLocks noGrp="1" noChangeAspect="1"/>
          </p:cNvPicPr>
          <p:nvPr isPhoto="1"/>
        </p:nvPicPr>
        <p:blipFill>
          <a:blip r:embed="rId4">
            <a:lum/>
            <a:extLst>
              <a:ext uri="{28A0092B-C50C-407E-A947-70E740481C1C}">
                <a14:useLocalDpi xmlns:a14="http://schemas.microsoft.com/office/drawing/2010/main" val="0"/>
              </a:ext>
            </a:extLst>
          </a:blip>
          <a:stretch>
            <a:fillRect/>
          </a:stretch>
        </p:blipFill>
        <p:spPr>
          <a:xfrm>
            <a:off x="5884333" y="0"/>
            <a:ext cx="6858000" cy="6858000"/>
          </a:xfrm>
          <a:prstGeom prst="rect">
            <a:avLst/>
          </a:prstGeom>
        </p:spPr>
      </p:pic>
    </p:spTree>
    <p:extLst>
      <p:ext uri="{BB962C8B-B14F-4D97-AF65-F5344CB8AC3E}">
        <p14:creationId xmlns:p14="http://schemas.microsoft.com/office/powerpoint/2010/main" val="1535563874"/>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descr="IMG-0038-00043">
            <a:extLst>
              <a:ext uri="{FF2B5EF4-FFF2-40B4-BE49-F238E27FC236}">
                <a16:creationId xmlns:a16="http://schemas.microsoft.com/office/drawing/2014/main" id="{5BC018BD-4FCD-4482-BA91-5082B56B517A}"/>
              </a:ext>
            </a:extLst>
          </p:cNvPr>
          <p:cNvPicPr>
            <a:picLocks noGrp="1" noChangeAspect="1"/>
          </p:cNvPicPr>
          <p:nvPr isPhoto="1"/>
        </p:nvPicPr>
        <p:blipFill>
          <a:blip r:embed="rId2">
            <a:lum/>
            <a:extLst>
              <a:ext uri="{28A0092B-C50C-407E-A947-70E740481C1C}">
                <a14:useLocalDpi xmlns:a14="http://schemas.microsoft.com/office/drawing/2010/main" val="0"/>
              </a:ext>
            </a:extLst>
          </a:blip>
          <a:stretch>
            <a:fillRect/>
          </a:stretch>
        </p:blipFill>
        <p:spPr>
          <a:xfrm>
            <a:off x="4246565" y="19050"/>
            <a:ext cx="3697287" cy="6858000"/>
          </a:xfrm>
          <a:prstGeom prst="rect">
            <a:avLst/>
          </a:prstGeom>
        </p:spPr>
      </p:pic>
    </p:spTree>
    <p:extLst>
      <p:ext uri="{BB962C8B-B14F-4D97-AF65-F5344CB8AC3E}">
        <p14:creationId xmlns:p14="http://schemas.microsoft.com/office/powerpoint/2010/main" val="176330895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CEF4F5E-B1C0-4B46-8521-1935FFD5C62C}"/>
              </a:ext>
            </a:extLst>
          </p:cNvPr>
          <p:cNvSpPr>
            <a:spLocks noGrp="1"/>
          </p:cNvSpPr>
          <p:nvPr>
            <p:ph type="title"/>
          </p:nvPr>
        </p:nvSpPr>
        <p:spPr/>
        <p:txBody>
          <a:bodyPr>
            <a:normAutofit/>
          </a:bodyPr>
          <a:lstStyle/>
          <a:p>
            <a:r>
              <a:rPr lang="fr-FR" sz="4800" dirty="0">
                <a:latin typeface="Calibri" panose="020F0502020204030204" pitchFamily="34" charset="0"/>
                <a:cs typeface="Calibri" panose="020F0502020204030204" pitchFamily="34" charset="0"/>
              </a:rPr>
              <a:t>Quel est votre démarche? </a:t>
            </a:r>
            <a:endParaRPr lang="fr-FR" sz="1800" dirty="0">
              <a:latin typeface="Calibri" panose="020F0502020204030204" pitchFamily="34" charset="0"/>
              <a:cs typeface="Calibri" panose="020F0502020204030204" pitchFamily="34" charset="0"/>
            </a:endParaRPr>
          </a:p>
        </p:txBody>
      </p:sp>
      <p:sp>
        <p:nvSpPr>
          <p:cNvPr id="3" name="Espace réservé du contenu 2">
            <a:extLst>
              <a:ext uri="{FF2B5EF4-FFF2-40B4-BE49-F238E27FC236}">
                <a16:creationId xmlns:a16="http://schemas.microsoft.com/office/drawing/2014/main" id="{FF770F62-C877-45FF-9889-623B07B8F5D2}"/>
              </a:ext>
            </a:extLst>
          </p:cNvPr>
          <p:cNvSpPr>
            <a:spLocks noGrp="1"/>
          </p:cNvSpPr>
          <p:nvPr>
            <p:ph idx="1"/>
          </p:nvPr>
        </p:nvSpPr>
        <p:spPr/>
        <p:txBody>
          <a:bodyPr>
            <a:normAutofit/>
          </a:bodyPr>
          <a:lstStyle/>
          <a:p>
            <a:pPr marL="0" indent="0">
              <a:buNone/>
            </a:pPr>
            <a:r>
              <a:rPr lang="fr-FR" dirty="0">
                <a:latin typeface="Calibri" panose="020F0502020204030204" pitchFamily="34" charset="0"/>
                <a:cs typeface="Calibri" panose="020F0502020204030204" pitchFamily="34" charset="0"/>
              </a:rPr>
              <a:t>A - Rediriger le patient aux urgences </a:t>
            </a:r>
          </a:p>
          <a:p>
            <a:pPr marL="0" indent="0">
              <a:buNone/>
            </a:pPr>
            <a:r>
              <a:rPr lang="fr-FR" dirty="0">
                <a:latin typeface="Calibri" panose="020F0502020204030204" pitchFamily="34" charset="0"/>
                <a:cs typeface="Calibri" panose="020F0502020204030204" pitchFamily="34" charset="0"/>
              </a:rPr>
              <a:t>B - Réassurance et retour à domicile</a:t>
            </a:r>
          </a:p>
          <a:p>
            <a:pPr marL="0" indent="0">
              <a:buNone/>
            </a:pPr>
            <a:r>
              <a:rPr lang="fr-FR" dirty="0">
                <a:latin typeface="Calibri" panose="020F0502020204030204" pitchFamily="34" charset="0"/>
                <a:cs typeface="Calibri" panose="020F0502020204030204" pitchFamily="34" charset="0"/>
              </a:rPr>
              <a:t>C - Examen complémentaire (imagerie? Bilan biologique? </a:t>
            </a:r>
            <a:r>
              <a:rPr lang="fr-FR" dirty="0" err="1">
                <a:latin typeface="Calibri" panose="020F0502020204030204" pitchFamily="34" charset="0"/>
                <a:cs typeface="Calibri" panose="020F0502020204030204" pitchFamily="34" charset="0"/>
              </a:rPr>
              <a:t>e</a:t>
            </a:r>
            <a:r>
              <a:rPr lang="fr-FR" dirty="0" err="1" smtClean="0">
                <a:latin typeface="Calibri" panose="020F0502020204030204" pitchFamily="34" charset="0"/>
                <a:cs typeface="Calibri" panose="020F0502020204030204" pitchFamily="34" charset="0"/>
              </a:rPr>
              <a:t>tc</a:t>
            </a:r>
            <a:r>
              <a:rPr lang="fr-FR" dirty="0">
                <a:latin typeface="Calibri" panose="020F0502020204030204" pitchFamily="34" charset="0"/>
                <a:cs typeface="Calibri" panose="020F0502020204030204" pitchFamily="34" charset="0"/>
              </a:rPr>
              <a:t>?)</a:t>
            </a:r>
          </a:p>
          <a:p>
            <a:pPr marL="0" indent="0">
              <a:buNone/>
            </a:pPr>
            <a:r>
              <a:rPr lang="fr-FR" dirty="0">
                <a:latin typeface="Calibri" panose="020F0502020204030204" pitchFamily="34" charset="0"/>
                <a:cs typeface="Calibri" panose="020F0502020204030204" pitchFamily="34" charset="0"/>
              </a:rPr>
              <a:t>D - Appel à un ami</a:t>
            </a:r>
          </a:p>
        </p:txBody>
      </p:sp>
    </p:spTree>
    <p:extLst>
      <p:ext uri="{BB962C8B-B14F-4D97-AF65-F5344CB8AC3E}">
        <p14:creationId xmlns:p14="http://schemas.microsoft.com/office/powerpoint/2010/main" val="3624585770"/>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descr="IMG-0038-00052">
            <a:extLst>
              <a:ext uri="{FF2B5EF4-FFF2-40B4-BE49-F238E27FC236}">
                <a16:creationId xmlns:a16="http://schemas.microsoft.com/office/drawing/2014/main" id="{BE9D3030-16E5-4089-B89C-A07D994527AF}"/>
              </a:ext>
            </a:extLst>
          </p:cNvPr>
          <p:cNvPicPr>
            <a:picLocks noGrp="1" noChangeAspect="1"/>
          </p:cNvPicPr>
          <p:nvPr isPhoto="1"/>
        </p:nvPicPr>
        <p:blipFill>
          <a:blip r:embed="rId2">
            <a:lum/>
            <a:extLst>
              <a:ext uri="{28A0092B-C50C-407E-A947-70E740481C1C}">
                <a14:useLocalDpi xmlns:a14="http://schemas.microsoft.com/office/drawing/2010/main" val="0"/>
              </a:ext>
            </a:extLst>
          </a:blip>
          <a:stretch>
            <a:fillRect/>
          </a:stretch>
        </p:blipFill>
        <p:spPr>
          <a:xfrm>
            <a:off x="4246565" y="0"/>
            <a:ext cx="3697287" cy="6858000"/>
          </a:xfrm>
          <a:prstGeom prst="rect">
            <a:avLst/>
          </a:prstGeom>
        </p:spPr>
      </p:pic>
    </p:spTree>
    <p:extLst>
      <p:ext uri="{BB962C8B-B14F-4D97-AF65-F5344CB8AC3E}">
        <p14:creationId xmlns:p14="http://schemas.microsoft.com/office/powerpoint/2010/main" val="2736915838"/>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descr="IMG-0038-00060">
            <a:extLst>
              <a:ext uri="{FF2B5EF4-FFF2-40B4-BE49-F238E27FC236}">
                <a16:creationId xmlns:a16="http://schemas.microsoft.com/office/drawing/2014/main" id="{74F0EB7C-CA33-41D4-B2D9-F6A69B62F205}"/>
              </a:ext>
            </a:extLst>
          </p:cNvPr>
          <p:cNvPicPr>
            <a:picLocks noGrp="1" noChangeAspect="1"/>
          </p:cNvPicPr>
          <p:nvPr isPhoto="1"/>
        </p:nvPicPr>
        <p:blipFill>
          <a:blip r:embed="rId2">
            <a:lum/>
            <a:extLst>
              <a:ext uri="{28A0092B-C50C-407E-A947-70E740481C1C}">
                <a14:useLocalDpi xmlns:a14="http://schemas.microsoft.com/office/drawing/2010/main" val="0"/>
              </a:ext>
            </a:extLst>
          </a:blip>
          <a:stretch>
            <a:fillRect/>
          </a:stretch>
        </p:blipFill>
        <p:spPr>
          <a:xfrm>
            <a:off x="4246565" y="0"/>
            <a:ext cx="3697287" cy="6858000"/>
          </a:xfrm>
          <a:prstGeom prst="rect">
            <a:avLst/>
          </a:prstGeom>
        </p:spPr>
      </p:pic>
    </p:spTree>
    <p:extLst>
      <p:ext uri="{BB962C8B-B14F-4D97-AF65-F5344CB8AC3E}">
        <p14:creationId xmlns:p14="http://schemas.microsoft.com/office/powerpoint/2010/main" val="2428036872"/>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descr="IMG-0038-00068">
            <a:extLst>
              <a:ext uri="{FF2B5EF4-FFF2-40B4-BE49-F238E27FC236}">
                <a16:creationId xmlns:a16="http://schemas.microsoft.com/office/drawing/2014/main" id="{D1F09503-A8F9-4CA9-9D07-86066E0C2E6D}"/>
              </a:ext>
            </a:extLst>
          </p:cNvPr>
          <p:cNvPicPr>
            <a:picLocks noGrp="1" noChangeAspect="1"/>
          </p:cNvPicPr>
          <p:nvPr isPhoto="1"/>
        </p:nvPicPr>
        <p:blipFill>
          <a:blip r:embed="rId2">
            <a:lum/>
            <a:extLst>
              <a:ext uri="{28A0092B-C50C-407E-A947-70E740481C1C}">
                <a14:useLocalDpi xmlns:a14="http://schemas.microsoft.com/office/drawing/2010/main" val="0"/>
              </a:ext>
            </a:extLst>
          </a:blip>
          <a:stretch>
            <a:fillRect/>
          </a:stretch>
        </p:blipFill>
        <p:spPr>
          <a:xfrm>
            <a:off x="4246565" y="0"/>
            <a:ext cx="3697287" cy="6858000"/>
          </a:xfrm>
          <a:prstGeom prst="rect">
            <a:avLst/>
          </a:prstGeom>
        </p:spPr>
      </p:pic>
    </p:spTree>
    <p:extLst>
      <p:ext uri="{BB962C8B-B14F-4D97-AF65-F5344CB8AC3E}">
        <p14:creationId xmlns:p14="http://schemas.microsoft.com/office/powerpoint/2010/main" val="2367448250"/>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descr="IMG-0038-00076">
            <a:extLst>
              <a:ext uri="{FF2B5EF4-FFF2-40B4-BE49-F238E27FC236}">
                <a16:creationId xmlns:a16="http://schemas.microsoft.com/office/drawing/2014/main" id="{4153C61B-AF0F-4ECB-8028-1797364769D4}"/>
              </a:ext>
            </a:extLst>
          </p:cNvPr>
          <p:cNvPicPr>
            <a:picLocks noGrp="1" noChangeAspect="1"/>
          </p:cNvPicPr>
          <p:nvPr isPhoto="1"/>
        </p:nvPicPr>
        <p:blipFill>
          <a:blip r:embed="rId2">
            <a:lum/>
            <a:extLst>
              <a:ext uri="{28A0092B-C50C-407E-A947-70E740481C1C}">
                <a14:useLocalDpi xmlns:a14="http://schemas.microsoft.com/office/drawing/2010/main" val="0"/>
              </a:ext>
            </a:extLst>
          </a:blip>
          <a:stretch>
            <a:fillRect/>
          </a:stretch>
        </p:blipFill>
        <p:spPr>
          <a:xfrm>
            <a:off x="4246565" y="0"/>
            <a:ext cx="3697287" cy="6858000"/>
          </a:xfrm>
          <a:prstGeom prst="rect">
            <a:avLst/>
          </a:prstGeom>
        </p:spPr>
      </p:pic>
    </p:spTree>
    <p:extLst>
      <p:ext uri="{BB962C8B-B14F-4D97-AF65-F5344CB8AC3E}">
        <p14:creationId xmlns:p14="http://schemas.microsoft.com/office/powerpoint/2010/main" val="1126927503"/>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descr="IMG-0038-00084">
            <a:extLst>
              <a:ext uri="{FF2B5EF4-FFF2-40B4-BE49-F238E27FC236}">
                <a16:creationId xmlns:a16="http://schemas.microsoft.com/office/drawing/2014/main" id="{F3A598F5-CC1F-4CBD-AC4A-47B0BF83D3D8}"/>
              </a:ext>
            </a:extLst>
          </p:cNvPr>
          <p:cNvPicPr>
            <a:picLocks noGrp="1" noChangeAspect="1"/>
          </p:cNvPicPr>
          <p:nvPr isPhoto="1"/>
        </p:nvPicPr>
        <p:blipFill>
          <a:blip r:embed="rId2">
            <a:lum/>
            <a:extLst>
              <a:ext uri="{28A0092B-C50C-407E-A947-70E740481C1C}">
                <a14:useLocalDpi xmlns:a14="http://schemas.microsoft.com/office/drawing/2010/main" val="0"/>
              </a:ext>
            </a:extLst>
          </a:blip>
          <a:stretch>
            <a:fillRect/>
          </a:stretch>
        </p:blipFill>
        <p:spPr>
          <a:xfrm>
            <a:off x="4246565" y="0"/>
            <a:ext cx="3697287" cy="6858000"/>
          </a:xfrm>
          <a:prstGeom prst="rect">
            <a:avLst/>
          </a:prstGeom>
        </p:spPr>
      </p:pic>
    </p:spTree>
    <p:extLst>
      <p:ext uri="{BB962C8B-B14F-4D97-AF65-F5344CB8AC3E}">
        <p14:creationId xmlns:p14="http://schemas.microsoft.com/office/powerpoint/2010/main" val="939658615"/>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descr="IMG-0038-00092">
            <a:extLst>
              <a:ext uri="{FF2B5EF4-FFF2-40B4-BE49-F238E27FC236}">
                <a16:creationId xmlns:a16="http://schemas.microsoft.com/office/drawing/2014/main" id="{EE427827-CE1F-49A9-8A2C-F5D3DCF3E8D5}"/>
              </a:ext>
            </a:extLst>
          </p:cNvPr>
          <p:cNvPicPr>
            <a:picLocks noGrp="1" noChangeAspect="1"/>
          </p:cNvPicPr>
          <p:nvPr isPhoto="1"/>
        </p:nvPicPr>
        <p:blipFill>
          <a:blip r:embed="rId2">
            <a:lum/>
            <a:extLst>
              <a:ext uri="{28A0092B-C50C-407E-A947-70E740481C1C}">
                <a14:useLocalDpi xmlns:a14="http://schemas.microsoft.com/office/drawing/2010/main" val="0"/>
              </a:ext>
            </a:extLst>
          </a:blip>
          <a:stretch>
            <a:fillRect/>
          </a:stretch>
        </p:blipFill>
        <p:spPr>
          <a:xfrm>
            <a:off x="4246565" y="0"/>
            <a:ext cx="3697287" cy="6858000"/>
          </a:xfrm>
          <a:prstGeom prst="rect">
            <a:avLst/>
          </a:prstGeom>
        </p:spPr>
      </p:pic>
    </p:spTree>
    <p:extLst>
      <p:ext uri="{BB962C8B-B14F-4D97-AF65-F5344CB8AC3E}">
        <p14:creationId xmlns:p14="http://schemas.microsoft.com/office/powerpoint/2010/main" val="3142549052"/>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descr="IMG-0038-00100">
            <a:extLst>
              <a:ext uri="{FF2B5EF4-FFF2-40B4-BE49-F238E27FC236}">
                <a16:creationId xmlns:a16="http://schemas.microsoft.com/office/drawing/2014/main" id="{9E960FAF-7E87-4262-85C7-1268783CC101}"/>
              </a:ext>
            </a:extLst>
          </p:cNvPr>
          <p:cNvPicPr>
            <a:picLocks noGrp="1" noChangeAspect="1"/>
          </p:cNvPicPr>
          <p:nvPr isPhoto="1"/>
        </p:nvPicPr>
        <p:blipFill>
          <a:blip r:embed="rId2">
            <a:lum/>
            <a:extLst>
              <a:ext uri="{28A0092B-C50C-407E-A947-70E740481C1C}">
                <a14:useLocalDpi xmlns:a14="http://schemas.microsoft.com/office/drawing/2010/main" val="0"/>
              </a:ext>
            </a:extLst>
          </a:blip>
          <a:stretch>
            <a:fillRect/>
          </a:stretch>
        </p:blipFill>
        <p:spPr>
          <a:xfrm>
            <a:off x="4246565" y="0"/>
            <a:ext cx="3697287" cy="6858000"/>
          </a:xfrm>
          <a:prstGeom prst="rect">
            <a:avLst/>
          </a:prstGeom>
        </p:spPr>
      </p:pic>
    </p:spTree>
    <p:extLst>
      <p:ext uri="{BB962C8B-B14F-4D97-AF65-F5344CB8AC3E}">
        <p14:creationId xmlns:p14="http://schemas.microsoft.com/office/powerpoint/2010/main" val="636319390"/>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descr="IMG-0038-00108">
            <a:extLst>
              <a:ext uri="{FF2B5EF4-FFF2-40B4-BE49-F238E27FC236}">
                <a16:creationId xmlns:a16="http://schemas.microsoft.com/office/drawing/2014/main" id="{58F8BE34-E173-4DE4-A65F-86EF6D362BCD}"/>
              </a:ext>
            </a:extLst>
          </p:cNvPr>
          <p:cNvPicPr>
            <a:picLocks noGrp="1" noChangeAspect="1"/>
          </p:cNvPicPr>
          <p:nvPr isPhoto="1"/>
        </p:nvPicPr>
        <p:blipFill>
          <a:blip r:embed="rId2">
            <a:lum/>
            <a:extLst>
              <a:ext uri="{28A0092B-C50C-407E-A947-70E740481C1C}">
                <a14:useLocalDpi xmlns:a14="http://schemas.microsoft.com/office/drawing/2010/main" val="0"/>
              </a:ext>
            </a:extLst>
          </a:blip>
          <a:stretch>
            <a:fillRect/>
          </a:stretch>
        </p:blipFill>
        <p:spPr>
          <a:xfrm>
            <a:off x="4246565" y="0"/>
            <a:ext cx="3697287" cy="6858000"/>
          </a:xfrm>
          <a:prstGeom prst="rect">
            <a:avLst/>
          </a:prstGeom>
        </p:spPr>
      </p:pic>
    </p:spTree>
    <p:extLst>
      <p:ext uri="{BB962C8B-B14F-4D97-AF65-F5344CB8AC3E}">
        <p14:creationId xmlns:p14="http://schemas.microsoft.com/office/powerpoint/2010/main" val="88574996"/>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descr="IMG-0038-00116">
            <a:extLst>
              <a:ext uri="{FF2B5EF4-FFF2-40B4-BE49-F238E27FC236}">
                <a16:creationId xmlns:a16="http://schemas.microsoft.com/office/drawing/2014/main" id="{188223B1-848A-4CBA-8FC2-CE39A442B2E7}"/>
              </a:ext>
            </a:extLst>
          </p:cNvPr>
          <p:cNvPicPr>
            <a:picLocks noGrp="1" noChangeAspect="1"/>
          </p:cNvPicPr>
          <p:nvPr isPhoto="1"/>
        </p:nvPicPr>
        <p:blipFill>
          <a:blip r:embed="rId2">
            <a:lum/>
            <a:extLst>
              <a:ext uri="{28A0092B-C50C-407E-A947-70E740481C1C}">
                <a14:useLocalDpi xmlns:a14="http://schemas.microsoft.com/office/drawing/2010/main" val="0"/>
              </a:ext>
            </a:extLst>
          </a:blip>
          <a:stretch>
            <a:fillRect/>
          </a:stretch>
        </p:blipFill>
        <p:spPr>
          <a:xfrm>
            <a:off x="4246565" y="0"/>
            <a:ext cx="3697287" cy="6858000"/>
          </a:xfrm>
          <a:prstGeom prst="rect">
            <a:avLst/>
          </a:prstGeom>
        </p:spPr>
      </p:pic>
    </p:spTree>
    <p:extLst>
      <p:ext uri="{BB962C8B-B14F-4D97-AF65-F5344CB8AC3E}">
        <p14:creationId xmlns:p14="http://schemas.microsoft.com/office/powerpoint/2010/main" val="1689602994"/>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descr="IMG-0038-00124">
            <a:extLst>
              <a:ext uri="{FF2B5EF4-FFF2-40B4-BE49-F238E27FC236}">
                <a16:creationId xmlns:a16="http://schemas.microsoft.com/office/drawing/2014/main" id="{D1E33E7C-7437-4FAC-A907-CEA77794B558}"/>
              </a:ext>
            </a:extLst>
          </p:cNvPr>
          <p:cNvPicPr>
            <a:picLocks noGrp="1" noChangeAspect="1"/>
          </p:cNvPicPr>
          <p:nvPr isPhoto="1"/>
        </p:nvPicPr>
        <p:blipFill>
          <a:blip r:embed="rId2">
            <a:lum/>
            <a:extLst>
              <a:ext uri="{28A0092B-C50C-407E-A947-70E740481C1C}">
                <a14:useLocalDpi xmlns:a14="http://schemas.microsoft.com/office/drawing/2010/main" val="0"/>
              </a:ext>
            </a:extLst>
          </a:blip>
          <a:stretch>
            <a:fillRect/>
          </a:stretch>
        </p:blipFill>
        <p:spPr>
          <a:xfrm>
            <a:off x="4246565" y="0"/>
            <a:ext cx="3697287" cy="6858000"/>
          </a:xfrm>
          <a:prstGeom prst="rect">
            <a:avLst/>
          </a:prstGeom>
        </p:spPr>
      </p:pic>
    </p:spTree>
    <p:extLst>
      <p:ext uri="{BB962C8B-B14F-4D97-AF65-F5344CB8AC3E}">
        <p14:creationId xmlns:p14="http://schemas.microsoft.com/office/powerpoint/2010/main" val="13590960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CEF4F5E-B1C0-4B46-8521-1935FFD5C62C}"/>
              </a:ext>
            </a:extLst>
          </p:cNvPr>
          <p:cNvSpPr>
            <a:spLocks noGrp="1"/>
          </p:cNvSpPr>
          <p:nvPr>
            <p:ph type="title"/>
          </p:nvPr>
        </p:nvSpPr>
        <p:spPr/>
        <p:txBody>
          <a:bodyPr>
            <a:normAutofit/>
          </a:bodyPr>
          <a:lstStyle/>
          <a:p>
            <a:r>
              <a:rPr lang="fr-FR" sz="4800" dirty="0">
                <a:latin typeface="Calibri" panose="020F0502020204030204" pitchFamily="34" charset="0"/>
                <a:cs typeface="Calibri" panose="020F0502020204030204" pitchFamily="34" charset="0"/>
              </a:rPr>
              <a:t>Quelle imagerie le cas-échéant?</a:t>
            </a:r>
          </a:p>
        </p:txBody>
      </p:sp>
      <p:sp>
        <p:nvSpPr>
          <p:cNvPr id="3" name="Espace réservé du contenu 2">
            <a:extLst>
              <a:ext uri="{FF2B5EF4-FFF2-40B4-BE49-F238E27FC236}">
                <a16:creationId xmlns:a16="http://schemas.microsoft.com/office/drawing/2014/main" id="{FF770F62-C877-45FF-9889-623B07B8F5D2}"/>
              </a:ext>
            </a:extLst>
          </p:cNvPr>
          <p:cNvSpPr>
            <a:spLocks noGrp="1"/>
          </p:cNvSpPr>
          <p:nvPr>
            <p:ph idx="1"/>
          </p:nvPr>
        </p:nvSpPr>
        <p:spPr/>
        <p:txBody>
          <a:bodyPr>
            <a:normAutofit/>
          </a:bodyPr>
          <a:lstStyle/>
          <a:p>
            <a:pPr marL="0" indent="0">
              <a:buNone/>
            </a:pPr>
            <a:r>
              <a:rPr lang="fr-FR" dirty="0">
                <a:latin typeface="Calibri" panose="020F0502020204030204" pitchFamily="34" charset="0"/>
                <a:cs typeface="Calibri" panose="020F0502020204030204" pitchFamily="34" charset="0"/>
              </a:rPr>
              <a:t>A - IRM encéphalique sans injection? </a:t>
            </a:r>
          </a:p>
          <a:p>
            <a:pPr marL="0" indent="0">
              <a:buNone/>
            </a:pPr>
            <a:r>
              <a:rPr lang="fr-FR" dirty="0">
                <a:latin typeface="Calibri" panose="020F0502020204030204" pitchFamily="34" charset="0"/>
                <a:cs typeface="Calibri" panose="020F0502020204030204" pitchFamily="34" charset="0"/>
              </a:rPr>
              <a:t>B - TDM encéphalique sans injection?</a:t>
            </a:r>
          </a:p>
          <a:p>
            <a:pPr marL="0" indent="0">
              <a:buNone/>
            </a:pPr>
            <a:r>
              <a:rPr lang="fr-FR" dirty="0">
                <a:latin typeface="Calibri" panose="020F0502020204030204" pitchFamily="34" charset="0"/>
                <a:cs typeface="Calibri" panose="020F0502020204030204" pitchFamily="34" charset="0"/>
              </a:rPr>
              <a:t>C - IRM encéphalique avec injection de produit de contraste? </a:t>
            </a:r>
          </a:p>
          <a:p>
            <a:pPr marL="0" indent="0">
              <a:buNone/>
            </a:pPr>
            <a:r>
              <a:rPr lang="fr-FR" dirty="0">
                <a:latin typeface="Calibri" panose="020F0502020204030204" pitchFamily="34" charset="0"/>
                <a:cs typeface="Calibri" panose="020F0502020204030204" pitchFamily="34" charset="0"/>
              </a:rPr>
              <a:t>D - TDM encéphalique avec injection de produit de contraste? </a:t>
            </a:r>
          </a:p>
        </p:txBody>
      </p:sp>
    </p:spTree>
    <p:extLst>
      <p:ext uri="{BB962C8B-B14F-4D97-AF65-F5344CB8AC3E}">
        <p14:creationId xmlns:p14="http://schemas.microsoft.com/office/powerpoint/2010/main" val="2703723420"/>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descr="IMG-0038-00132">
            <a:extLst>
              <a:ext uri="{FF2B5EF4-FFF2-40B4-BE49-F238E27FC236}">
                <a16:creationId xmlns:a16="http://schemas.microsoft.com/office/drawing/2014/main" id="{894DADF0-C2F3-404B-A01C-AC18252264E2}"/>
              </a:ext>
            </a:extLst>
          </p:cNvPr>
          <p:cNvPicPr>
            <a:picLocks noGrp="1" noChangeAspect="1"/>
          </p:cNvPicPr>
          <p:nvPr isPhoto="1"/>
        </p:nvPicPr>
        <p:blipFill>
          <a:blip r:embed="rId2">
            <a:lum/>
            <a:extLst>
              <a:ext uri="{28A0092B-C50C-407E-A947-70E740481C1C}">
                <a14:useLocalDpi xmlns:a14="http://schemas.microsoft.com/office/drawing/2010/main" val="0"/>
              </a:ext>
            </a:extLst>
          </a:blip>
          <a:stretch>
            <a:fillRect/>
          </a:stretch>
        </p:blipFill>
        <p:spPr>
          <a:xfrm>
            <a:off x="4246565" y="0"/>
            <a:ext cx="3697287" cy="6858000"/>
          </a:xfrm>
          <a:prstGeom prst="rect">
            <a:avLst/>
          </a:prstGeom>
        </p:spPr>
      </p:pic>
    </p:spTree>
    <p:extLst>
      <p:ext uri="{BB962C8B-B14F-4D97-AF65-F5344CB8AC3E}">
        <p14:creationId xmlns:p14="http://schemas.microsoft.com/office/powerpoint/2010/main" val="1845275125"/>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descr="IMG-0038-00140">
            <a:extLst>
              <a:ext uri="{FF2B5EF4-FFF2-40B4-BE49-F238E27FC236}">
                <a16:creationId xmlns:a16="http://schemas.microsoft.com/office/drawing/2014/main" id="{669274A8-6827-4B10-B4EC-1D1748C92063}"/>
              </a:ext>
            </a:extLst>
          </p:cNvPr>
          <p:cNvPicPr>
            <a:picLocks noGrp="1" noChangeAspect="1"/>
          </p:cNvPicPr>
          <p:nvPr isPhoto="1"/>
        </p:nvPicPr>
        <p:blipFill>
          <a:blip r:embed="rId2">
            <a:lum/>
            <a:extLst>
              <a:ext uri="{28A0092B-C50C-407E-A947-70E740481C1C}">
                <a14:useLocalDpi xmlns:a14="http://schemas.microsoft.com/office/drawing/2010/main" val="0"/>
              </a:ext>
            </a:extLst>
          </a:blip>
          <a:stretch>
            <a:fillRect/>
          </a:stretch>
        </p:blipFill>
        <p:spPr>
          <a:xfrm>
            <a:off x="4246565" y="0"/>
            <a:ext cx="3697287" cy="6858000"/>
          </a:xfrm>
          <a:prstGeom prst="rect">
            <a:avLst/>
          </a:prstGeom>
        </p:spPr>
      </p:pic>
    </p:spTree>
    <p:extLst>
      <p:ext uri="{BB962C8B-B14F-4D97-AF65-F5344CB8AC3E}">
        <p14:creationId xmlns:p14="http://schemas.microsoft.com/office/powerpoint/2010/main" val="2316177889"/>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descr="IMG-0038-00148">
            <a:extLst>
              <a:ext uri="{FF2B5EF4-FFF2-40B4-BE49-F238E27FC236}">
                <a16:creationId xmlns:a16="http://schemas.microsoft.com/office/drawing/2014/main" id="{48943543-C1D6-4ADB-83B1-2FB2F51A4905}"/>
              </a:ext>
            </a:extLst>
          </p:cNvPr>
          <p:cNvPicPr>
            <a:picLocks noGrp="1" noChangeAspect="1"/>
          </p:cNvPicPr>
          <p:nvPr isPhoto="1"/>
        </p:nvPicPr>
        <p:blipFill>
          <a:blip r:embed="rId2">
            <a:lum/>
            <a:extLst>
              <a:ext uri="{28A0092B-C50C-407E-A947-70E740481C1C}">
                <a14:useLocalDpi xmlns:a14="http://schemas.microsoft.com/office/drawing/2010/main" val="0"/>
              </a:ext>
            </a:extLst>
          </a:blip>
          <a:stretch>
            <a:fillRect/>
          </a:stretch>
        </p:blipFill>
        <p:spPr>
          <a:xfrm>
            <a:off x="4246565" y="0"/>
            <a:ext cx="3697287" cy="6858000"/>
          </a:xfrm>
          <a:prstGeom prst="rect">
            <a:avLst/>
          </a:prstGeom>
        </p:spPr>
      </p:pic>
    </p:spTree>
    <p:extLst>
      <p:ext uri="{BB962C8B-B14F-4D97-AF65-F5344CB8AC3E}">
        <p14:creationId xmlns:p14="http://schemas.microsoft.com/office/powerpoint/2010/main" val="2648617989"/>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descr="IMG-0038-00152">
            <a:extLst>
              <a:ext uri="{FF2B5EF4-FFF2-40B4-BE49-F238E27FC236}">
                <a16:creationId xmlns:a16="http://schemas.microsoft.com/office/drawing/2014/main" id="{5C6AF143-323B-4E3F-BCBD-8AD7927F6C20}"/>
              </a:ext>
            </a:extLst>
          </p:cNvPr>
          <p:cNvPicPr>
            <a:picLocks noGrp="1" noChangeAspect="1"/>
          </p:cNvPicPr>
          <p:nvPr isPhoto="1"/>
        </p:nvPicPr>
        <p:blipFill>
          <a:blip r:embed="rId2">
            <a:lum/>
            <a:extLst>
              <a:ext uri="{28A0092B-C50C-407E-A947-70E740481C1C}">
                <a14:useLocalDpi xmlns:a14="http://schemas.microsoft.com/office/drawing/2010/main" val="0"/>
              </a:ext>
            </a:extLst>
          </a:blip>
          <a:stretch>
            <a:fillRect/>
          </a:stretch>
        </p:blipFill>
        <p:spPr>
          <a:xfrm>
            <a:off x="4246565" y="0"/>
            <a:ext cx="3697287" cy="6858000"/>
          </a:xfrm>
          <a:prstGeom prst="rect">
            <a:avLst/>
          </a:prstGeom>
        </p:spPr>
      </p:pic>
    </p:spTree>
    <p:extLst>
      <p:ext uri="{BB962C8B-B14F-4D97-AF65-F5344CB8AC3E}">
        <p14:creationId xmlns:p14="http://schemas.microsoft.com/office/powerpoint/2010/main" val="3110470114"/>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descr="IMG-0003-00005">
            <a:extLst>
              <a:ext uri="{FF2B5EF4-FFF2-40B4-BE49-F238E27FC236}">
                <a16:creationId xmlns:a16="http://schemas.microsoft.com/office/drawing/2014/main" id="{83E04B7F-2935-4D89-AF7C-657DDF20AF08}"/>
              </a:ext>
            </a:extLst>
          </p:cNvPr>
          <p:cNvPicPr>
            <a:picLocks noGrp="1" noChangeAspect="1"/>
          </p:cNvPicPr>
          <p:nvPr isPhoto="1"/>
        </p:nvPicPr>
        <p:blipFill>
          <a:blip r:embed="rId2">
            <a:lum/>
            <a:extLst>
              <a:ext uri="{28A0092B-C50C-407E-A947-70E740481C1C}">
                <a14:useLocalDpi xmlns:a14="http://schemas.microsoft.com/office/drawing/2010/main" val="0"/>
              </a:ext>
            </a:extLst>
          </a:blip>
          <a:stretch>
            <a:fillRect/>
          </a:stretch>
        </p:blipFill>
        <p:spPr>
          <a:xfrm>
            <a:off x="2667000" y="0"/>
            <a:ext cx="6858000" cy="6858000"/>
          </a:xfrm>
          <a:prstGeom prst="rect">
            <a:avLst/>
          </a:prstGeom>
        </p:spPr>
      </p:pic>
    </p:spTree>
    <p:extLst>
      <p:ext uri="{BB962C8B-B14F-4D97-AF65-F5344CB8AC3E}">
        <p14:creationId xmlns:p14="http://schemas.microsoft.com/office/powerpoint/2010/main" val="2289058058"/>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descr="IMG-0003-00006">
            <a:extLst>
              <a:ext uri="{FF2B5EF4-FFF2-40B4-BE49-F238E27FC236}">
                <a16:creationId xmlns:a16="http://schemas.microsoft.com/office/drawing/2014/main" id="{D66C6149-E8A7-421F-B1BB-70D977F6685D}"/>
              </a:ext>
            </a:extLst>
          </p:cNvPr>
          <p:cNvPicPr>
            <a:picLocks noGrp="1" noChangeAspect="1"/>
          </p:cNvPicPr>
          <p:nvPr isPhoto="1"/>
        </p:nvPicPr>
        <p:blipFill>
          <a:blip r:embed="rId2">
            <a:lum/>
            <a:extLst>
              <a:ext uri="{28A0092B-C50C-407E-A947-70E740481C1C}">
                <a14:useLocalDpi xmlns:a14="http://schemas.microsoft.com/office/drawing/2010/main" val="0"/>
              </a:ext>
            </a:extLst>
          </a:blip>
          <a:stretch>
            <a:fillRect/>
          </a:stretch>
        </p:blipFill>
        <p:spPr>
          <a:xfrm>
            <a:off x="2667000" y="0"/>
            <a:ext cx="6858000" cy="6858000"/>
          </a:xfrm>
          <a:prstGeom prst="rect">
            <a:avLst/>
          </a:prstGeom>
        </p:spPr>
      </p:pic>
    </p:spTree>
    <p:extLst>
      <p:ext uri="{BB962C8B-B14F-4D97-AF65-F5344CB8AC3E}">
        <p14:creationId xmlns:p14="http://schemas.microsoft.com/office/powerpoint/2010/main" val="3871410240"/>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descr="IMG-0003-00007">
            <a:extLst>
              <a:ext uri="{FF2B5EF4-FFF2-40B4-BE49-F238E27FC236}">
                <a16:creationId xmlns:a16="http://schemas.microsoft.com/office/drawing/2014/main" id="{3F341C62-B6B6-4283-A887-7DE42553EC51}"/>
              </a:ext>
            </a:extLst>
          </p:cNvPr>
          <p:cNvPicPr>
            <a:picLocks noGrp="1" noChangeAspect="1"/>
          </p:cNvPicPr>
          <p:nvPr isPhoto="1"/>
        </p:nvPicPr>
        <p:blipFill>
          <a:blip r:embed="rId2">
            <a:lum/>
            <a:extLst>
              <a:ext uri="{28A0092B-C50C-407E-A947-70E740481C1C}">
                <a14:useLocalDpi xmlns:a14="http://schemas.microsoft.com/office/drawing/2010/main" val="0"/>
              </a:ext>
            </a:extLst>
          </a:blip>
          <a:stretch>
            <a:fillRect/>
          </a:stretch>
        </p:blipFill>
        <p:spPr>
          <a:xfrm>
            <a:off x="2667000" y="0"/>
            <a:ext cx="6858000" cy="6858000"/>
          </a:xfrm>
          <a:prstGeom prst="rect">
            <a:avLst/>
          </a:prstGeom>
        </p:spPr>
      </p:pic>
    </p:spTree>
    <p:extLst>
      <p:ext uri="{BB962C8B-B14F-4D97-AF65-F5344CB8AC3E}">
        <p14:creationId xmlns:p14="http://schemas.microsoft.com/office/powerpoint/2010/main" val="880145273"/>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descr="IMG-0003-00008">
            <a:extLst>
              <a:ext uri="{FF2B5EF4-FFF2-40B4-BE49-F238E27FC236}">
                <a16:creationId xmlns:a16="http://schemas.microsoft.com/office/drawing/2014/main" id="{0F93CEC0-1268-4F88-BCCD-740F119C03F3}"/>
              </a:ext>
            </a:extLst>
          </p:cNvPr>
          <p:cNvPicPr>
            <a:picLocks noGrp="1" noChangeAspect="1"/>
          </p:cNvPicPr>
          <p:nvPr isPhoto="1"/>
        </p:nvPicPr>
        <p:blipFill>
          <a:blip r:embed="rId2">
            <a:lum/>
            <a:extLst>
              <a:ext uri="{28A0092B-C50C-407E-A947-70E740481C1C}">
                <a14:useLocalDpi xmlns:a14="http://schemas.microsoft.com/office/drawing/2010/main" val="0"/>
              </a:ext>
            </a:extLst>
          </a:blip>
          <a:stretch>
            <a:fillRect/>
          </a:stretch>
        </p:blipFill>
        <p:spPr>
          <a:xfrm>
            <a:off x="2667000" y="0"/>
            <a:ext cx="6858000" cy="6858000"/>
          </a:xfrm>
          <a:prstGeom prst="rect">
            <a:avLst/>
          </a:prstGeom>
        </p:spPr>
      </p:pic>
    </p:spTree>
    <p:extLst>
      <p:ext uri="{BB962C8B-B14F-4D97-AF65-F5344CB8AC3E}">
        <p14:creationId xmlns:p14="http://schemas.microsoft.com/office/powerpoint/2010/main" val="4137371741"/>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descr="IMG-0003-00009">
            <a:extLst>
              <a:ext uri="{FF2B5EF4-FFF2-40B4-BE49-F238E27FC236}">
                <a16:creationId xmlns:a16="http://schemas.microsoft.com/office/drawing/2014/main" id="{19FA4BB3-35AC-4705-A4FA-3DDC07681385}"/>
              </a:ext>
            </a:extLst>
          </p:cNvPr>
          <p:cNvPicPr>
            <a:picLocks noGrp="1" noChangeAspect="1"/>
          </p:cNvPicPr>
          <p:nvPr isPhoto="1"/>
        </p:nvPicPr>
        <p:blipFill>
          <a:blip r:embed="rId2">
            <a:lum/>
            <a:extLst>
              <a:ext uri="{28A0092B-C50C-407E-A947-70E740481C1C}">
                <a14:useLocalDpi xmlns:a14="http://schemas.microsoft.com/office/drawing/2010/main" val="0"/>
              </a:ext>
            </a:extLst>
          </a:blip>
          <a:stretch>
            <a:fillRect/>
          </a:stretch>
        </p:blipFill>
        <p:spPr>
          <a:xfrm>
            <a:off x="2667000" y="0"/>
            <a:ext cx="6858000" cy="6858000"/>
          </a:xfrm>
          <a:prstGeom prst="rect">
            <a:avLst/>
          </a:prstGeom>
        </p:spPr>
      </p:pic>
    </p:spTree>
    <p:extLst>
      <p:ext uri="{BB962C8B-B14F-4D97-AF65-F5344CB8AC3E}">
        <p14:creationId xmlns:p14="http://schemas.microsoft.com/office/powerpoint/2010/main" val="212325646"/>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descr="IMG-0003-00010">
            <a:extLst>
              <a:ext uri="{FF2B5EF4-FFF2-40B4-BE49-F238E27FC236}">
                <a16:creationId xmlns:a16="http://schemas.microsoft.com/office/drawing/2014/main" id="{FF3B876D-0194-46F5-BD93-F6DA1877DC56}"/>
              </a:ext>
            </a:extLst>
          </p:cNvPr>
          <p:cNvPicPr>
            <a:picLocks noGrp="1" noChangeAspect="1"/>
          </p:cNvPicPr>
          <p:nvPr isPhoto="1"/>
        </p:nvPicPr>
        <p:blipFill>
          <a:blip r:embed="rId2">
            <a:lum/>
            <a:extLst>
              <a:ext uri="{28A0092B-C50C-407E-A947-70E740481C1C}">
                <a14:useLocalDpi xmlns:a14="http://schemas.microsoft.com/office/drawing/2010/main" val="0"/>
              </a:ext>
            </a:extLst>
          </a:blip>
          <a:stretch>
            <a:fillRect/>
          </a:stretch>
        </p:blipFill>
        <p:spPr>
          <a:xfrm>
            <a:off x="2667000" y="0"/>
            <a:ext cx="6858000" cy="6858000"/>
          </a:xfrm>
          <a:prstGeom prst="rect">
            <a:avLst/>
          </a:prstGeom>
        </p:spPr>
      </p:pic>
    </p:spTree>
    <p:extLst>
      <p:ext uri="{BB962C8B-B14F-4D97-AF65-F5344CB8AC3E}">
        <p14:creationId xmlns:p14="http://schemas.microsoft.com/office/powerpoint/2010/main" val="381382011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CEF4F5E-B1C0-4B46-8521-1935FFD5C62C}"/>
              </a:ext>
            </a:extLst>
          </p:cNvPr>
          <p:cNvSpPr>
            <a:spLocks noGrp="1"/>
          </p:cNvSpPr>
          <p:nvPr>
            <p:ph type="title"/>
          </p:nvPr>
        </p:nvSpPr>
        <p:spPr/>
        <p:txBody>
          <a:bodyPr>
            <a:normAutofit/>
          </a:bodyPr>
          <a:lstStyle/>
          <a:p>
            <a:r>
              <a:rPr lang="fr-FR" sz="4800" dirty="0">
                <a:latin typeface="Calibri" panose="020F0502020204030204" pitchFamily="34" charset="0"/>
                <a:cs typeface="Calibri" panose="020F0502020204030204" pitchFamily="34" charset="0"/>
              </a:rPr>
              <a:t>Résultats</a:t>
            </a:r>
          </a:p>
        </p:txBody>
      </p:sp>
      <p:pic>
        <p:nvPicPr>
          <p:cNvPr id="7" name="Image 6">
            <a:extLst>
              <a:ext uri="{FF2B5EF4-FFF2-40B4-BE49-F238E27FC236}">
                <a16:creationId xmlns:a16="http://schemas.microsoft.com/office/drawing/2014/main" id="{5D52B591-69A3-4E9A-AF4E-DFE09DBFCF3C}"/>
              </a:ext>
            </a:extLst>
          </p:cNvPr>
          <p:cNvPicPr>
            <a:picLocks noChangeAspect="1"/>
          </p:cNvPicPr>
          <p:nvPr/>
        </p:nvPicPr>
        <p:blipFill>
          <a:blip r:embed="rId3"/>
          <a:stretch>
            <a:fillRect/>
          </a:stretch>
        </p:blipFill>
        <p:spPr>
          <a:xfrm>
            <a:off x="838200" y="1447799"/>
            <a:ext cx="10571058" cy="3397251"/>
          </a:xfrm>
          <a:prstGeom prst="rect">
            <a:avLst/>
          </a:prstGeom>
        </p:spPr>
      </p:pic>
      <p:sp>
        <p:nvSpPr>
          <p:cNvPr id="4" name="Espace réservé du contenu 2">
            <a:extLst>
              <a:ext uri="{FF2B5EF4-FFF2-40B4-BE49-F238E27FC236}">
                <a16:creationId xmlns:a16="http://schemas.microsoft.com/office/drawing/2014/main" id="{1DB1CE43-7527-46CE-BDAF-8C83D20FEA57}"/>
              </a:ext>
            </a:extLst>
          </p:cNvPr>
          <p:cNvSpPr>
            <a:spLocks noGrp="1"/>
          </p:cNvSpPr>
          <p:nvPr>
            <p:ph idx="1"/>
          </p:nvPr>
        </p:nvSpPr>
        <p:spPr>
          <a:xfrm>
            <a:off x="893658" y="4933949"/>
            <a:ext cx="10515600" cy="1249363"/>
          </a:xfrm>
        </p:spPr>
        <p:txBody>
          <a:bodyPr>
            <a:normAutofit/>
          </a:bodyPr>
          <a:lstStyle/>
          <a:p>
            <a:pPr marL="0" indent="0">
              <a:buNone/>
            </a:pPr>
            <a:endParaRPr lang="fr-FR" sz="24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989814660"/>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descr="IMG-0003-00011">
            <a:extLst>
              <a:ext uri="{FF2B5EF4-FFF2-40B4-BE49-F238E27FC236}">
                <a16:creationId xmlns:a16="http://schemas.microsoft.com/office/drawing/2014/main" id="{99224622-B3CF-4FA5-B82A-20D005144C00}"/>
              </a:ext>
            </a:extLst>
          </p:cNvPr>
          <p:cNvPicPr>
            <a:picLocks noGrp="1" noChangeAspect="1"/>
          </p:cNvPicPr>
          <p:nvPr isPhoto="1"/>
        </p:nvPicPr>
        <p:blipFill>
          <a:blip r:embed="rId2">
            <a:lum/>
            <a:extLst>
              <a:ext uri="{28A0092B-C50C-407E-A947-70E740481C1C}">
                <a14:useLocalDpi xmlns:a14="http://schemas.microsoft.com/office/drawing/2010/main" val="0"/>
              </a:ext>
            </a:extLst>
          </a:blip>
          <a:stretch>
            <a:fillRect/>
          </a:stretch>
        </p:blipFill>
        <p:spPr>
          <a:xfrm>
            <a:off x="2667000" y="0"/>
            <a:ext cx="6858000" cy="6858000"/>
          </a:xfrm>
          <a:prstGeom prst="rect">
            <a:avLst/>
          </a:prstGeom>
        </p:spPr>
      </p:pic>
    </p:spTree>
    <p:extLst>
      <p:ext uri="{BB962C8B-B14F-4D97-AF65-F5344CB8AC3E}">
        <p14:creationId xmlns:p14="http://schemas.microsoft.com/office/powerpoint/2010/main" val="1932518615"/>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descr="IMG-0003-00012">
            <a:extLst>
              <a:ext uri="{FF2B5EF4-FFF2-40B4-BE49-F238E27FC236}">
                <a16:creationId xmlns:a16="http://schemas.microsoft.com/office/drawing/2014/main" id="{72413A9E-C47D-420F-8B8F-FEF59A727346}"/>
              </a:ext>
            </a:extLst>
          </p:cNvPr>
          <p:cNvPicPr>
            <a:picLocks noGrp="1" noChangeAspect="1"/>
          </p:cNvPicPr>
          <p:nvPr isPhoto="1"/>
        </p:nvPicPr>
        <p:blipFill>
          <a:blip r:embed="rId2">
            <a:lum/>
            <a:extLst>
              <a:ext uri="{28A0092B-C50C-407E-A947-70E740481C1C}">
                <a14:useLocalDpi xmlns:a14="http://schemas.microsoft.com/office/drawing/2010/main" val="0"/>
              </a:ext>
            </a:extLst>
          </a:blip>
          <a:stretch>
            <a:fillRect/>
          </a:stretch>
        </p:blipFill>
        <p:spPr>
          <a:xfrm>
            <a:off x="2667000" y="0"/>
            <a:ext cx="6858000" cy="6858000"/>
          </a:xfrm>
          <a:prstGeom prst="rect">
            <a:avLst/>
          </a:prstGeom>
        </p:spPr>
      </p:pic>
    </p:spTree>
    <p:extLst>
      <p:ext uri="{BB962C8B-B14F-4D97-AF65-F5344CB8AC3E}">
        <p14:creationId xmlns:p14="http://schemas.microsoft.com/office/powerpoint/2010/main" val="1812155982"/>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descr="IMG-0003-00013">
            <a:extLst>
              <a:ext uri="{FF2B5EF4-FFF2-40B4-BE49-F238E27FC236}">
                <a16:creationId xmlns:a16="http://schemas.microsoft.com/office/drawing/2014/main" id="{CDBC500C-013F-4DF7-9898-EFACB3174B03}"/>
              </a:ext>
            </a:extLst>
          </p:cNvPr>
          <p:cNvPicPr>
            <a:picLocks noGrp="1" noChangeAspect="1"/>
          </p:cNvPicPr>
          <p:nvPr isPhoto="1"/>
        </p:nvPicPr>
        <p:blipFill>
          <a:blip r:embed="rId2">
            <a:lum/>
            <a:extLst>
              <a:ext uri="{28A0092B-C50C-407E-A947-70E740481C1C}">
                <a14:useLocalDpi xmlns:a14="http://schemas.microsoft.com/office/drawing/2010/main" val="0"/>
              </a:ext>
            </a:extLst>
          </a:blip>
          <a:stretch>
            <a:fillRect/>
          </a:stretch>
        </p:blipFill>
        <p:spPr>
          <a:xfrm>
            <a:off x="2667000" y="0"/>
            <a:ext cx="6858000" cy="6858000"/>
          </a:xfrm>
          <a:prstGeom prst="rect">
            <a:avLst/>
          </a:prstGeom>
        </p:spPr>
      </p:pic>
    </p:spTree>
    <p:extLst>
      <p:ext uri="{BB962C8B-B14F-4D97-AF65-F5344CB8AC3E}">
        <p14:creationId xmlns:p14="http://schemas.microsoft.com/office/powerpoint/2010/main" val="3565975649"/>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descr="IMG-0003-00014">
            <a:extLst>
              <a:ext uri="{FF2B5EF4-FFF2-40B4-BE49-F238E27FC236}">
                <a16:creationId xmlns:a16="http://schemas.microsoft.com/office/drawing/2014/main" id="{F7EB052B-21D9-4A5D-84E1-AD2605B593AD}"/>
              </a:ext>
            </a:extLst>
          </p:cNvPr>
          <p:cNvPicPr>
            <a:picLocks noGrp="1" noChangeAspect="1"/>
          </p:cNvPicPr>
          <p:nvPr isPhoto="1"/>
        </p:nvPicPr>
        <p:blipFill>
          <a:blip r:embed="rId2">
            <a:lum/>
            <a:extLst>
              <a:ext uri="{28A0092B-C50C-407E-A947-70E740481C1C}">
                <a14:useLocalDpi xmlns:a14="http://schemas.microsoft.com/office/drawing/2010/main" val="0"/>
              </a:ext>
            </a:extLst>
          </a:blip>
          <a:stretch>
            <a:fillRect/>
          </a:stretch>
        </p:blipFill>
        <p:spPr>
          <a:xfrm>
            <a:off x="2667000" y="0"/>
            <a:ext cx="6858000" cy="6858000"/>
          </a:xfrm>
          <a:prstGeom prst="rect">
            <a:avLst/>
          </a:prstGeom>
        </p:spPr>
      </p:pic>
    </p:spTree>
    <p:extLst>
      <p:ext uri="{BB962C8B-B14F-4D97-AF65-F5344CB8AC3E}">
        <p14:creationId xmlns:p14="http://schemas.microsoft.com/office/powerpoint/2010/main" val="2320339981"/>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descr="IMG-0003-00015">
            <a:extLst>
              <a:ext uri="{FF2B5EF4-FFF2-40B4-BE49-F238E27FC236}">
                <a16:creationId xmlns:a16="http://schemas.microsoft.com/office/drawing/2014/main" id="{449DE061-FBFE-4D25-954D-7DF24FDAB0D8}"/>
              </a:ext>
            </a:extLst>
          </p:cNvPr>
          <p:cNvPicPr>
            <a:picLocks noGrp="1" noChangeAspect="1"/>
          </p:cNvPicPr>
          <p:nvPr isPhoto="1"/>
        </p:nvPicPr>
        <p:blipFill>
          <a:blip r:embed="rId2">
            <a:lum/>
            <a:extLst>
              <a:ext uri="{28A0092B-C50C-407E-A947-70E740481C1C}">
                <a14:useLocalDpi xmlns:a14="http://schemas.microsoft.com/office/drawing/2010/main" val="0"/>
              </a:ext>
            </a:extLst>
          </a:blip>
          <a:stretch>
            <a:fillRect/>
          </a:stretch>
        </p:blipFill>
        <p:spPr>
          <a:xfrm>
            <a:off x="2667000" y="0"/>
            <a:ext cx="6858000" cy="6858000"/>
          </a:xfrm>
          <a:prstGeom prst="rect">
            <a:avLst/>
          </a:prstGeom>
        </p:spPr>
      </p:pic>
    </p:spTree>
    <p:extLst>
      <p:ext uri="{BB962C8B-B14F-4D97-AF65-F5344CB8AC3E}">
        <p14:creationId xmlns:p14="http://schemas.microsoft.com/office/powerpoint/2010/main" val="1113272444"/>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descr="IMG-0003-00016">
            <a:extLst>
              <a:ext uri="{FF2B5EF4-FFF2-40B4-BE49-F238E27FC236}">
                <a16:creationId xmlns:a16="http://schemas.microsoft.com/office/drawing/2014/main" id="{66AD4FD1-7D39-48EC-8356-62EDDD0E8AFB}"/>
              </a:ext>
            </a:extLst>
          </p:cNvPr>
          <p:cNvPicPr>
            <a:picLocks noGrp="1" noChangeAspect="1"/>
          </p:cNvPicPr>
          <p:nvPr isPhoto="1"/>
        </p:nvPicPr>
        <p:blipFill>
          <a:blip r:embed="rId2">
            <a:lum/>
            <a:extLst>
              <a:ext uri="{28A0092B-C50C-407E-A947-70E740481C1C}">
                <a14:useLocalDpi xmlns:a14="http://schemas.microsoft.com/office/drawing/2010/main" val="0"/>
              </a:ext>
            </a:extLst>
          </a:blip>
          <a:stretch>
            <a:fillRect/>
          </a:stretch>
        </p:blipFill>
        <p:spPr>
          <a:xfrm>
            <a:off x="2667000" y="0"/>
            <a:ext cx="6858000" cy="6858000"/>
          </a:xfrm>
          <a:prstGeom prst="rect">
            <a:avLst/>
          </a:prstGeom>
        </p:spPr>
      </p:pic>
    </p:spTree>
    <p:extLst>
      <p:ext uri="{BB962C8B-B14F-4D97-AF65-F5344CB8AC3E}">
        <p14:creationId xmlns:p14="http://schemas.microsoft.com/office/powerpoint/2010/main" val="3402703023"/>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descr="IMG-0003-00017">
            <a:extLst>
              <a:ext uri="{FF2B5EF4-FFF2-40B4-BE49-F238E27FC236}">
                <a16:creationId xmlns:a16="http://schemas.microsoft.com/office/drawing/2014/main" id="{107FF037-CA3A-4394-A98E-E032B6394DED}"/>
              </a:ext>
            </a:extLst>
          </p:cNvPr>
          <p:cNvPicPr>
            <a:picLocks noGrp="1" noChangeAspect="1"/>
          </p:cNvPicPr>
          <p:nvPr isPhoto="1"/>
        </p:nvPicPr>
        <p:blipFill>
          <a:blip r:embed="rId2">
            <a:lum/>
            <a:extLst>
              <a:ext uri="{28A0092B-C50C-407E-A947-70E740481C1C}">
                <a14:useLocalDpi xmlns:a14="http://schemas.microsoft.com/office/drawing/2010/main" val="0"/>
              </a:ext>
            </a:extLst>
          </a:blip>
          <a:stretch>
            <a:fillRect/>
          </a:stretch>
        </p:blipFill>
        <p:spPr>
          <a:xfrm>
            <a:off x="2667000" y="0"/>
            <a:ext cx="6858000" cy="6858000"/>
          </a:xfrm>
          <a:prstGeom prst="rect">
            <a:avLst/>
          </a:prstGeom>
        </p:spPr>
      </p:pic>
    </p:spTree>
    <p:extLst>
      <p:ext uri="{BB962C8B-B14F-4D97-AF65-F5344CB8AC3E}">
        <p14:creationId xmlns:p14="http://schemas.microsoft.com/office/powerpoint/2010/main" val="4062533364"/>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descr="IMG-0003-00018">
            <a:extLst>
              <a:ext uri="{FF2B5EF4-FFF2-40B4-BE49-F238E27FC236}">
                <a16:creationId xmlns:a16="http://schemas.microsoft.com/office/drawing/2014/main" id="{EBBFEB66-3219-4760-9381-8B55B93A8DF1}"/>
              </a:ext>
            </a:extLst>
          </p:cNvPr>
          <p:cNvPicPr>
            <a:picLocks noGrp="1" noChangeAspect="1"/>
          </p:cNvPicPr>
          <p:nvPr isPhoto="1"/>
        </p:nvPicPr>
        <p:blipFill>
          <a:blip r:embed="rId2">
            <a:lum/>
            <a:extLst>
              <a:ext uri="{28A0092B-C50C-407E-A947-70E740481C1C}">
                <a14:useLocalDpi xmlns:a14="http://schemas.microsoft.com/office/drawing/2010/main" val="0"/>
              </a:ext>
            </a:extLst>
          </a:blip>
          <a:stretch>
            <a:fillRect/>
          </a:stretch>
        </p:blipFill>
        <p:spPr>
          <a:xfrm>
            <a:off x="2667000" y="0"/>
            <a:ext cx="6858000" cy="6858000"/>
          </a:xfrm>
          <a:prstGeom prst="rect">
            <a:avLst/>
          </a:prstGeom>
        </p:spPr>
      </p:pic>
    </p:spTree>
    <p:extLst>
      <p:ext uri="{BB962C8B-B14F-4D97-AF65-F5344CB8AC3E}">
        <p14:creationId xmlns:p14="http://schemas.microsoft.com/office/powerpoint/2010/main" val="91669959"/>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descr="IMG-0003-00019">
            <a:extLst>
              <a:ext uri="{FF2B5EF4-FFF2-40B4-BE49-F238E27FC236}">
                <a16:creationId xmlns:a16="http://schemas.microsoft.com/office/drawing/2014/main" id="{A7373DB9-8E36-4AB8-8039-EF78BA248190}"/>
              </a:ext>
            </a:extLst>
          </p:cNvPr>
          <p:cNvPicPr>
            <a:picLocks noGrp="1" noChangeAspect="1"/>
          </p:cNvPicPr>
          <p:nvPr isPhoto="1"/>
        </p:nvPicPr>
        <p:blipFill>
          <a:blip r:embed="rId2">
            <a:lum/>
            <a:extLst>
              <a:ext uri="{28A0092B-C50C-407E-A947-70E740481C1C}">
                <a14:useLocalDpi xmlns:a14="http://schemas.microsoft.com/office/drawing/2010/main" val="0"/>
              </a:ext>
            </a:extLst>
          </a:blip>
          <a:stretch>
            <a:fillRect/>
          </a:stretch>
        </p:blipFill>
        <p:spPr>
          <a:xfrm>
            <a:off x="2667000" y="0"/>
            <a:ext cx="6858000" cy="6858000"/>
          </a:xfrm>
          <a:prstGeom prst="rect">
            <a:avLst/>
          </a:prstGeom>
        </p:spPr>
      </p:pic>
    </p:spTree>
    <p:extLst>
      <p:ext uri="{BB962C8B-B14F-4D97-AF65-F5344CB8AC3E}">
        <p14:creationId xmlns:p14="http://schemas.microsoft.com/office/powerpoint/2010/main" val="2678369255"/>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descr="IMG-0003-00020">
            <a:extLst>
              <a:ext uri="{FF2B5EF4-FFF2-40B4-BE49-F238E27FC236}">
                <a16:creationId xmlns:a16="http://schemas.microsoft.com/office/drawing/2014/main" id="{A195CBB1-4FDC-4DE2-B496-4202574EC0A2}"/>
              </a:ext>
            </a:extLst>
          </p:cNvPr>
          <p:cNvPicPr>
            <a:picLocks noGrp="1" noChangeAspect="1"/>
          </p:cNvPicPr>
          <p:nvPr isPhoto="1"/>
        </p:nvPicPr>
        <p:blipFill>
          <a:blip r:embed="rId2">
            <a:lum/>
            <a:extLst>
              <a:ext uri="{28A0092B-C50C-407E-A947-70E740481C1C}">
                <a14:useLocalDpi xmlns:a14="http://schemas.microsoft.com/office/drawing/2010/main" val="0"/>
              </a:ext>
            </a:extLst>
          </a:blip>
          <a:stretch>
            <a:fillRect/>
          </a:stretch>
        </p:blipFill>
        <p:spPr>
          <a:xfrm>
            <a:off x="2667000" y="0"/>
            <a:ext cx="6858000" cy="6858000"/>
          </a:xfrm>
          <a:prstGeom prst="rect">
            <a:avLst/>
          </a:prstGeom>
        </p:spPr>
      </p:pic>
    </p:spTree>
    <p:extLst>
      <p:ext uri="{BB962C8B-B14F-4D97-AF65-F5344CB8AC3E}">
        <p14:creationId xmlns:p14="http://schemas.microsoft.com/office/powerpoint/2010/main" val="376615659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CEF4F5E-B1C0-4B46-8521-1935FFD5C62C}"/>
              </a:ext>
            </a:extLst>
          </p:cNvPr>
          <p:cNvSpPr>
            <a:spLocks noGrp="1"/>
          </p:cNvSpPr>
          <p:nvPr>
            <p:ph type="title"/>
          </p:nvPr>
        </p:nvSpPr>
        <p:spPr/>
        <p:txBody>
          <a:bodyPr>
            <a:normAutofit/>
          </a:bodyPr>
          <a:lstStyle/>
          <a:p>
            <a:r>
              <a:rPr lang="fr-FR" sz="4800" dirty="0">
                <a:latin typeface="Calibri" panose="020F0502020204030204" pitchFamily="34" charset="0"/>
                <a:cs typeface="Calibri" panose="020F0502020204030204" pitchFamily="34" charset="0"/>
              </a:rPr>
              <a:t>Résultats</a:t>
            </a:r>
          </a:p>
        </p:txBody>
      </p:sp>
      <p:pic>
        <p:nvPicPr>
          <p:cNvPr id="7" name="Image 6">
            <a:extLst>
              <a:ext uri="{FF2B5EF4-FFF2-40B4-BE49-F238E27FC236}">
                <a16:creationId xmlns:a16="http://schemas.microsoft.com/office/drawing/2014/main" id="{5D52B591-69A3-4E9A-AF4E-DFE09DBFCF3C}"/>
              </a:ext>
            </a:extLst>
          </p:cNvPr>
          <p:cNvPicPr>
            <a:picLocks noChangeAspect="1"/>
          </p:cNvPicPr>
          <p:nvPr/>
        </p:nvPicPr>
        <p:blipFill>
          <a:blip r:embed="rId3"/>
          <a:stretch>
            <a:fillRect/>
          </a:stretch>
        </p:blipFill>
        <p:spPr>
          <a:xfrm>
            <a:off x="838200" y="1447799"/>
            <a:ext cx="10571058" cy="3397251"/>
          </a:xfrm>
          <a:prstGeom prst="rect">
            <a:avLst/>
          </a:prstGeom>
        </p:spPr>
      </p:pic>
      <p:sp>
        <p:nvSpPr>
          <p:cNvPr id="4" name="Espace réservé du contenu 2">
            <a:extLst>
              <a:ext uri="{FF2B5EF4-FFF2-40B4-BE49-F238E27FC236}">
                <a16:creationId xmlns:a16="http://schemas.microsoft.com/office/drawing/2014/main" id="{1DB1CE43-7527-46CE-BDAF-8C83D20FEA57}"/>
              </a:ext>
            </a:extLst>
          </p:cNvPr>
          <p:cNvSpPr>
            <a:spLocks noGrp="1"/>
          </p:cNvSpPr>
          <p:nvPr>
            <p:ph idx="1"/>
          </p:nvPr>
        </p:nvSpPr>
        <p:spPr>
          <a:xfrm>
            <a:off x="893658" y="4933949"/>
            <a:ext cx="10515600" cy="1249363"/>
          </a:xfrm>
        </p:spPr>
        <p:txBody>
          <a:bodyPr>
            <a:normAutofit/>
          </a:bodyPr>
          <a:lstStyle/>
          <a:p>
            <a:pPr marL="0" indent="0">
              <a:buNone/>
            </a:pPr>
            <a:r>
              <a:rPr lang="fr-FR" sz="1800" dirty="0" err="1">
                <a:latin typeface="Calibri" panose="020F0502020204030204" pitchFamily="34" charset="0"/>
                <a:cs typeface="Calibri" panose="020F0502020204030204" pitchFamily="34" charset="0"/>
              </a:rPr>
              <a:t>Leucoaraiose</a:t>
            </a:r>
            <a:r>
              <a:rPr lang="fr-FR" sz="1800" dirty="0">
                <a:latin typeface="Calibri" panose="020F0502020204030204" pitchFamily="34" charset="0"/>
                <a:cs typeface="Calibri" panose="020F0502020204030204" pitchFamily="34" charset="0"/>
              </a:rPr>
              <a:t> sus et sous-tentorielle</a:t>
            </a:r>
          </a:p>
          <a:p>
            <a:pPr marL="0" indent="0">
              <a:buNone/>
            </a:pPr>
            <a:r>
              <a:rPr lang="fr-FR" sz="1800" dirty="0">
                <a:latin typeface="Calibri" panose="020F0502020204030204" pitchFamily="34" charset="0"/>
                <a:cs typeface="Calibri" panose="020F0502020204030204" pitchFamily="34" charset="0"/>
              </a:rPr>
              <a:t>Elargissement du système ventriculaire et des sillons corticaux </a:t>
            </a:r>
          </a:p>
          <a:p>
            <a:pPr marL="0" indent="0">
              <a:buNone/>
            </a:pPr>
            <a:r>
              <a:rPr lang="fr-FR" sz="1800" dirty="0">
                <a:latin typeface="Calibri" panose="020F0502020204030204" pitchFamily="34" charset="0"/>
                <a:cs typeface="Calibri" panose="020F0502020204030204" pitchFamily="34" charset="0"/>
              </a:rPr>
              <a:t>Pas d’accident ischémique récent</a:t>
            </a:r>
          </a:p>
          <a:p>
            <a:pPr marL="0" indent="0">
              <a:buNone/>
            </a:pPr>
            <a:endParaRPr lang="fr-FR" sz="24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104719150"/>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descr="IMG-0003-00021">
            <a:extLst>
              <a:ext uri="{FF2B5EF4-FFF2-40B4-BE49-F238E27FC236}">
                <a16:creationId xmlns:a16="http://schemas.microsoft.com/office/drawing/2014/main" id="{6E289610-D1EE-4229-B639-7A0295120C47}"/>
              </a:ext>
            </a:extLst>
          </p:cNvPr>
          <p:cNvPicPr>
            <a:picLocks noGrp="1" noChangeAspect="1"/>
          </p:cNvPicPr>
          <p:nvPr isPhoto="1"/>
        </p:nvPicPr>
        <p:blipFill>
          <a:blip r:embed="rId2">
            <a:lum/>
            <a:extLst>
              <a:ext uri="{28A0092B-C50C-407E-A947-70E740481C1C}">
                <a14:useLocalDpi xmlns:a14="http://schemas.microsoft.com/office/drawing/2010/main" val="0"/>
              </a:ext>
            </a:extLst>
          </a:blip>
          <a:stretch>
            <a:fillRect/>
          </a:stretch>
        </p:blipFill>
        <p:spPr>
          <a:xfrm>
            <a:off x="2667000" y="0"/>
            <a:ext cx="6858000" cy="6858000"/>
          </a:xfrm>
          <a:prstGeom prst="rect">
            <a:avLst/>
          </a:prstGeom>
        </p:spPr>
      </p:pic>
    </p:spTree>
    <p:extLst>
      <p:ext uri="{BB962C8B-B14F-4D97-AF65-F5344CB8AC3E}">
        <p14:creationId xmlns:p14="http://schemas.microsoft.com/office/powerpoint/2010/main" val="1680683478"/>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descr="IMG-0003-00022">
            <a:extLst>
              <a:ext uri="{FF2B5EF4-FFF2-40B4-BE49-F238E27FC236}">
                <a16:creationId xmlns:a16="http://schemas.microsoft.com/office/drawing/2014/main" id="{4BD5ADEB-332C-4402-93A6-C3F4C01BA5D9}"/>
              </a:ext>
            </a:extLst>
          </p:cNvPr>
          <p:cNvPicPr>
            <a:picLocks noGrp="1" noChangeAspect="1"/>
          </p:cNvPicPr>
          <p:nvPr isPhoto="1"/>
        </p:nvPicPr>
        <p:blipFill>
          <a:blip r:embed="rId2">
            <a:lum/>
            <a:extLst>
              <a:ext uri="{28A0092B-C50C-407E-A947-70E740481C1C}">
                <a14:useLocalDpi xmlns:a14="http://schemas.microsoft.com/office/drawing/2010/main" val="0"/>
              </a:ext>
            </a:extLst>
          </a:blip>
          <a:stretch>
            <a:fillRect/>
          </a:stretch>
        </p:blipFill>
        <p:spPr>
          <a:xfrm>
            <a:off x="2667000" y="0"/>
            <a:ext cx="6858000" cy="6858000"/>
          </a:xfrm>
          <a:prstGeom prst="rect">
            <a:avLst/>
          </a:prstGeom>
        </p:spPr>
      </p:pic>
    </p:spTree>
    <p:extLst>
      <p:ext uri="{BB962C8B-B14F-4D97-AF65-F5344CB8AC3E}">
        <p14:creationId xmlns:p14="http://schemas.microsoft.com/office/powerpoint/2010/main" val="2072842588"/>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descr="IMG-0003-00023">
            <a:extLst>
              <a:ext uri="{FF2B5EF4-FFF2-40B4-BE49-F238E27FC236}">
                <a16:creationId xmlns:a16="http://schemas.microsoft.com/office/drawing/2014/main" id="{0C554EC3-18C7-40F6-8534-B70F687D3095}"/>
              </a:ext>
            </a:extLst>
          </p:cNvPr>
          <p:cNvPicPr>
            <a:picLocks noGrp="1" noChangeAspect="1"/>
          </p:cNvPicPr>
          <p:nvPr isPhoto="1"/>
        </p:nvPicPr>
        <p:blipFill>
          <a:blip r:embed="rId2">
            <a:lum/>
            <a:extLst>
              <a:ext uri="{28A0092B-C50C-407E-A947-70E740481C1C}">
                <a14:useLocalDpi xmlns:a14="http://schemas.microsoft.com/office/drawing/2010/main" val="0"/>
              </a:ext>
            </a:extLst>
          </a:blip>
          <a:stretch>
            <a:fillRect/>
          </a:stretch>
        </p:blipFill>
        <p:spPr>
          <a:xfrm>
            <a:off x="2667000" y="0"/>
            <a:ext cx="6858000" cy="6858000"/>
          </a:xfrm>
          <a:prstGeom prst="rect">
            <a:avLst/>
          </a:prstGeom>
        </p:spPr>
      </p:pic>
    </p:spTree>
    <p:extLst>
      <p:ext uri="{BB962C8B-B14F-4D97-AF65-F5344CB8AC3E}">
        <p14:creationId xmlns:p14="http://schemas.microsoft.com/office/powerpoint/2010/main" val="3132105276"/>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descr="3D_MPR_-_ARTADI_TRYON_JELIKA__MRS‎_(27y)_-_26_03_2019_13_30_02_-_Ax_3D_TOF_HS_HR_0000">
            <a:extLst>
              <a:ext uri="{FF2B5EF4-FFF2-40B4-BE49-F238E27FC236}">
                <a16:creationId xmlns:a16="http://schemas.microsoft.com/office/drawing/2014/main" id="{D98635A2-5707-4DD0-9878-03D43C060CA0}"/>
              </a:ext>
            </a:extLst>
          </p:cNvPr>
          <p:cNvPicPr>
            <a:picLocks noGrp="1" noChangeAspect="1"/>
          </p:cNvPicPr>
          <p:nvPr isPhoto="1"/>
        </p:nvPicPr>
        <p:blipFill>
          <a:blip r:embed="rId2">
            <a:lum/>
            <a:extLst>
              <a:ext uri="{28A0092B-C50C-407E-A947-70E740481C1C}">
                <a14:useLocalDpi xmlns:a14="http://schemas.microsoft.com/office/drawing/2010/main" val="0"/>
              </a:ext>
            </a:extLst>
          </a:blip>
          <a:stretch>
            <a:fillRect/>
          </a:stretch>
        </p:blipFill>
        <p:spPr>
          <a:xfrm>
            <a:off x="0" y="193675"/>
            <a:ext cx="12192000" cy="6470651"/>
          </a:xfrm>
          <a:prstGeom prst="rect">
            <a:avLst/>
          </a:prstGeom>
        </p:spPr>
      </p:pic>
    </p:spTree>
    <p:extLst>
      <p:ext uri="{BB962C8B-B14F-4D97-AF65-F5344CB8AC3E}">
        <p14:creationId xmlns:p14="http://schemas.microsoft.com/office/powerpoint/2010/main" val="4038732878"/>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descr="3D_MPR_-_ARTADI_TRYON_JELIKA__MRS‎_(27y)_-_26_03_2019_13_30_02_-_Ax_3D_TOF_HS_HR_0002">
            <a:extLst>
              <a:ext uri="{FF2B5EF4-FFF2-40B4-BE49-F238E27FC236}">
                <a16:creationId xmlns:a16="http://schemas.microsoft.com/office/drawing/2014/main" id="{E1624395-28AA-4421-8F5F-402D5F2223FE}"/>
              </a:ext>
            </a:extLst>
          </p:cNvPr>
          <p:cNvPicPr>
            <a:picLocks noGrp="1" noChangeAspect="1"/>
          </p:cNvPicPr>
          <p:nvPr isPhoto="1"/>
        </p:nvPicPr>
        <p:blipFill>
          <a:blip r:embed="rId2">
            <a:lum/>
            <a:extLst>
              <a:ext uri="{28A0092B-C50C-407E-A947-70E740481C1C}">
                <a14:useLocalDpi xmlns:a14="http://schemas.microsoft.com/office/drawing/2010/main" val="0"/>
              </a:ext>
            </a:extLst>
          </a:blip>
          <a:stretch>
            <a:fillRect/>
          </a:stretch>
        </p:blipFill>
        <p:spPr>
          <a:xfrm>
            <a:off x="0" y="193675"/>
            <a:ext cx="12192000" cy="6470651"/>
          </a:xfrm>
          <a:prstGeom prst="rect">
            <a:avLst/>
          </a:prstGeom>
        </p:spPr>
      </p:pic>
    </p:spTree>
    <p:extLst>
      <p:ext uri="{BB962C8B-B14F-4D97-AF65-F5344CB8AC3E}">
        <p14:creationId xmlns:p14="http://schemas.microsoft.com/office/powerpoint/2010/main" val="2107276851"/>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descr="3D_MPR_-_ARTADI_TRYON_JELIKA__MRS‎_(27y)_-_26_03_2019_13_30_02_-_Ax_3D_TOF_HS_HR_0003">
            <a:extLst>
              <a:ext uri="{FF2B5EF4-FFF2-40B4-BE49-F238E27FC236}">
                <a16:creationId xmlns:a16="http://schemas.microsoft.com/office/drawing/2014/main" id="{61AB2429-DE8D-4F94-979F-2C675EB25F1D}"/>
              </a:ext>
            </a:extLst>
          </p:cNvPr>
          <p:cNvPicPr>
            <a:picLocks noGrp="1" noChangeAspect="1"/>
          </p:cNvPicPr>
          <p:nvPr isPhoto="1"/>
        </p:nvPicPr>
        <p:blipFill>
          <a:blip r:embed="rId2">
            <a:lum/>
            <a:extLst>
              <a:ext uri="{28A0092B-C50C-407E-A947-70E740481C1C}">
                <a14:useLocalDpi xmlns:a14="http://schemas.microsoft.com/office/drawing/2010/main" val="0"/>
              </a:ext>
            </a:extLst>
          </a:blip>
          <a:stretch>
            <a:fillRect/>
          </a:stretch>
        </p:blipFill>
        <p:spPr>
          <a:xfrm>
            <a:off x="0" y="193675"/>
            <a:ext cx="12192000" cy="6470651"/>
          </a:xfrm>
          <a:prstGeom prst="rect">
            <a:avLst/>
          </a:prstGeom>
        </p:spPr>
      </p:pic>
    </p:spTree>
    <p:extLst>
      <p:ext uri="{BB962C8B-B14F-4D97-AF65-F5344CB8AC3E}">
        <p14:creationId xmlns:p14="http://schemas.microsoft.com/office/powerpoint/2010/main" val="530393063"/>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descr="3D_MPR_-_ARTADI_TRYON_JELIKA__MRS‎_(27y)_-_26_03_2019_13_30_02_-_Ax_3D_TOF_HS_HR_0004">
            <a:extLst>
              <a:ext uri="{FF2B5EF4-FFF2-40B4-BE49-F238E27FC236}">
                <a16:creationId xmlns:a16="http://schemas.microsoft.com/office/drawing/2014/main" id="{21726E28-A902-491E-949F-255F10F3800F}"/>
              </a:ext>
            </a:extLst>
          </p:cNvPr>
          <p:cNvPicPr>
            <a:picLocks noGrp="1" noChangeAspect="1"/>
          </p:cNvPicPr>
          <p:nvPr isPhoto="1"/>
        </p:nvPicPr>
        <p:blipFill>
          <a:blip r:embed="rId2">
            <a:lum/>
            <a:extLst>
              <a:ext uri="{28A0092B-C50C-407E-A947-70E740481C1C}">
                <a14:useLocalDpi xmlns:a14="http://schemas.microsoft.com/office/drawing/2010/main" val="0"/>
              </a:ext>
            </a:extLst>
          </a:blip>
          <a:stretch>
            <a:fillRect/>
          </a:stretch>
        </p:blipFill>
        <p:spPr>
          <a:xfrm>
            <a:off x="0" y="193675"/>
            <a:ext cx="12192000" cy="6470651"/>
          </a:xfrm>
          <a:prstGeom prst="rect">
            <a:avLst/>
          </a:prstGeom>
        </p:spPr>
      </p:pic>
    </p:spTree>
    <p:extLst>
      <p:ext uri="{BB962C8B-B14F-4D97-AF65-F5344CB8AC3E}">
        <p14:creationId xmlns:p14="http://schemas.microsoft.com/office/powerpoint/2010/main" val="3397038899"/>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descr="3D_MPR_-_ARTADI_TRYON_JELIKA__MRS‎_(27y)_-_26_03_2019_13_30_02_-_Ax_3D_TOF_HS_HR_0005">
            <a:extLst>
              <a:ext uri="{FF2B5EF4-FFF2-40B4-BE49-F238E27FC236}">
                <a16:creationId xmlns:a16="http://schemas.microsoft.com/office/drawing/2014/main" id="{125D9854-6E07-47AE-896B-F0A2B63AA2E7}"/>
              </a:ext>
            </a:extLst>
          </p:cNvPr>
          <p:cNvPicPr>
            <a:picLocks noGrp="1" noChangeAspect="1"/>
          </p:cNvPicPr>
          <p:nvPr isPhoto="1"/>
        </p:nvPicPr>
        <p:blipFill>
          <a:blip r:embed="rId2">
            <a:lum/>
            <a:extLst>
              <a:ext uri="{28A0092B-C50C-407E-A947-70E740481C1C}">
                <a14:useLocalDpi xmlns:a14="http://schemas.microsoft.com/office/drawing/2010/main" val="0"/>
              </a:ext>
            </a:extLst>
          </a:blip>
          <a:stretch>
            <a:fillRect/>
          </a:stretch>
        </p:blipFill>
        <p:spPr>
          <a:xfrm>
            <a:off x="0" y="193675"/>
            <a:ext cx="12192000" cy="6470651"/>
          </a:xfrm>
          <a:prstGeom prst="rect">
            <a:avLst/>
          </a:prstGeom>
        </p:spPr>
      </p:pic>
    </p:spTree>
    <p:extLst>
      <p:ext uri="{BB962C8B-B14F-4D97-AF65-F5344CB8AC3E}">
        <p14:creationId xmlns:p14="http://schemas.microsoft.com/office/powerpoint/2010/main" val="277561453"/>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CEF4F5E-B1C0-4B46-8521-1935FFD5C62C}"/>
              </a:ext>
            </a:extLst>
          </p:cNvPr>
          <p:cNvSpPr>
            <a:spLocks noGrp="1"/>
          </p:cNvSpPr>
          <p:nvPr>
            <p:ph type="title"/>
          </p:nvPr>
        </p:nvSpPr>
        <p:spPr/>
        <p:txBody>
          <a:bodyPr>
            <a:normAutofit/>
          </a:bodyPr>
          <a:lstStyle/>
          <a:p>
            <a:r>
              <a:rPr lang="fr-FR" sz="4800" dirty="0">
                <a:latin typeface="Calibri" panose="020F0502020204030204" pitchFamily="34" charset="0"/>
                <a:cs typeface="Calibri" panose="020F0502020204030204" pitchFamily="34" charset="0"/>
              </a:rPr>
              <a:t>IRM encéphalique sans injection</a:t>
            </a:r>
          </a:p>
        </p:txBody>
      </p:sp>
      <p:sp>
        <p:nvSpPr>
          <p:cNvPr id="4" name="Espace réservé du contenu 2">
            <a:extLst>
              <a:ext uri="{FF2B5EF4-FFF2-40B4-BE49-F238E27FC236}">
                <a16:creationId xmlns:a16="http://schemas.microsoft.com/office/drawing/2014/main" id="{1DB1CE43-7527-46CE-BDAF-8C83D20FEA57}"/>
              </a:ext>
            </a:extLst>
          </p:cNvPr>
          <p:cNvSpPr>
            <a:spLocks noGrp="1"/>
          </p:cNvSpPr>
          <p:nvPr>
            <p:ph idx="1"/>
          </p:nvPr>
        </p:nvSpPr>
        <p:spPr>
          <a:xfrm>
            <a:off x="893658" y="4933949"/>
            <a:ext cx="10515600" cy="1249363"/>
          </a:xfrm>
        </p:spPr>
        <p:txBody>
          <a:bodyPr>
            <a:normAutofit/>
          </a:bodyPr>
          <a:lstStyle/>
          <a:p>
            <a:pPr marL="0" indent="0">
              <a:buNone/>
            </a:pPr>
            <a:endParaRPr lang="fr-FR" sz="2400" dirty="0">
              <a:latin typeface="Calibri" panose="020F0502020204030204" pitchFamily="34" charset="0"/>
              <a:cs typeface="Calibri" panose="020F0502020204030204" pitchFamily="34" charset="0"/>
            </a:endParaRPr>
          </a:p>
        </p:txBody>
      </p:sp>
      <p:pic>
        <p:nvPicPr>
          <p:cNvPr id="5" name="Image 4" descr="3D_MPR_-_ARTADI_TRYON_JELIKA__MRS‎_(27y)_-_26_03_2019_13_30_02_-_Ax_3D_TOF_HS_HR_0000">
            <a:extLst>
              <a:ext uri="{FF2B5EF4-FFF2-40B4-BE49-F238E27FC236}">
                <a16:creationId xmlns:a16="http://schemas.microsoft.com/office/drawing/2014/main" id="{D98635A2-5707-4DD0-9878-03D43C060CA0}"/>
              </a:ext>
            </a:extLst>
          </p:cNvPr>
          <p:cNvPicPr>
            <a:picLocks noGrp="1" noChangeAspect="1"/>
          </p:cNvPicPr>
          <p:nvPr isPhoto="1"/>
        </p:nvPicPr>
        <p:blipFill rotWithShape="1">
          <a:blip r:embed="rId3">
            <a:lum/>
            <a:extLst>
              <a:ext uri="{28A0092B-C50C-407E-A947-70E740481C1C}">
                <a14:useLocalDpi xmlns:a14="http://schemas.microsoft.com/office/drawing/2010/main" val="0"/>
              </a:ext>
            </a:extLst>
          </a:blip>
          <a:srcRect l="28718" t="4254" r="28333" b="725"/>
          <a:stretch/>
        </p:blipFill>
        <p:spPr>
          <a:xfrm>
            <a:off x="1260981" y="1516184"/>
            <a:ext cx="2943696" cy="3274378"/>
          </a:xfrm>
          <a:prstGeom prst="rect">
            <a:avLst/>
          </a:prstGeom>
        </p:spPr>
      </p:pic>
      <p:pic>
        <p:nvPicPr>
          <p:cNvPr id="6" name="Image 5" descr="3D_MPR_-_ARTADI_TRYON_JELIKA__MRS‎_(27y)_-_26_03_2019_13_30_02_-_Ax_3D_TOF_HS_HR_0004">
            <a:extLst>
              <a:ext uri="{FF2B5EF4-FFF2-40B4-BE49-F238E27FC236}">
                <a16:creationId xmlns:a16="http://schemas.microsoft.com/office/drawing/2014/main" id="{21726E28-A902-491E-949F-255F10F3800F}"/>
              </a:ext>
            </a:extLst>
          </p:cNvPr>
          <p:cNvPicPr>
            <a:picLocks noGrp="1" noChangeAspect="1"/>
          </p:cNvPicPr>
          <p:nvPr isPhoto="1"/>
        </p:nvPicPr>
        <p:blipFill rotWithShape="1">
          <a:blip r:embed="rId4">
            <a:lum/>
            <a:extLst>
              <a:ext uri="{28A0092B-C50C-407E-A947-70E740481C1C}">
                <a14:useLocalDpi xmlns:a14="http://schemas.microsoft.com/office/drawing/2010/main" val="0"/>
              </a:ext>
            </a:extLst>
          </a:blip>
          <a:srcRect l="15191" t="11380" r="15898" b="14580"/>
          <a:stretch/>
        </p:blipFill>
        <p:spPr>
          <a:xfrm>
            <a:off x="4895684" y="1516184"/>
            <a:ext cx="5767109" cy="3288594"/>
          </a:xfrm>
          <a:prstGeom prst="rect">
            <a:avLst/>
          </a:prstGeom>
        </p:spPr>
      </p:pic>
    </p:spTree>
    <p:extLst>
      <p:ext uri="{BB962C8B-B14F-4D97-AF65-F5344CB8AC3E}">
        <p14:creationId xmlns:p14="http://schemas.microsoft.com/office/powerpoint/2010/main" val="2237424330"/>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CEF4F5E-B1C0-4B46-8521-1935FFD5C62C}"/>
              </a:ext>
            </a:extLst>
          </p:cNvPr>
          <p:cNvSpPr>
            <a:spLocks noGrp="1"/>
          </p:cNvSpPr>
          <p:nvPr>
            <p:ph type="title"/>
          </p:nvPr>
        </p:nvSpPr>
        <p:spPr/>
        <p:txBody>
          <a:bodyPr>
            <a:normAutofit/>
          </a:bodyPr>
          <a:lstStyle/>
          <a:p>
            <a:r>
              <a:rPr lang="fr-FR" sz="4800" dirty="0">
                <a:latin typeface="Calibri" panose="020F0502020204030204" pitchFamily="34" charset="0"/>
                <a:cs typeface="Calibri" panose="020F0502020204030204" pitchFamily="34" charset="0"/>
              </a:rPr>
              <a:t>Résultats</a:t>
            </a:r>
          </a:p>
        </p:txBody>
      </p:sp>
      <p:pic>
        <p:nvPicPr>
          <p:cNvPr id="5" name="Image 4" descr="3D_MPR_-_ARTADI_TRYON_JELIKA__MRS‎_(27y)_-_26_03_2019_13_30_02_-_Ax_3D_TOF_HS_HR_0000">
            <a:extLst>
              <a:ext uri="{FF2B5EF4-FFF2-40B4-BE49-F238E27FC236}">
                <a16:creationId xmlns:a16="http://schemas.microsoft.com/office/drawing/2014/main" id="{D98635A2-5707-4DD0-9878-03D43C060CA0}"/>
              </a:ext>
            </a:extLst>
          </p:cNvPr>
          <p:cNvPicPr>
            <a:picLocks noGrp="1" noChangeAspect="1"/>
          </p:cNvPicPr>
          <p:nvPr isPhoto="1"/>
        </p:nvPicPr>
        <p:blipFill rotWithShape="1">
          <a:blip r:embed="rId3">
            <a:lum/>
            <a:extLst>
              <a:ext uri="{28A0092B-C50C-407E-A947-70E740481C1C}">
                <a14:useLocalDpi xmlns:a14="http://schemas.microsoft.com/office/drawing/2010/main" val="0"/>
              </a:ext>
            </a:extLst>
          </a:blip>
          <a:srcRect l="28718" t="4254" r="28333" b="725"/>
          <a:stretch/>
        </p:blipFill>
        <p:spPr>
          <a:xfrm>
            <a:off x="1260981" y="1516184"/>
            <a:ext cx="2943696" cy="3274378"/>
          </a:xfrm>
          <a:prstGeom prst="rect">
            <a:avLst/>
          </a:prstGeom>
        </p:spPr>
      </p:pic>
      <p:pic>
        <p:nvPicPr>
          <p:cNvPr id="6" name="Image 5" descr="3D_MPR_-_ARTADI_TRYON_JELIKA__MRS‎_(27y)_-_26_03_2019_13_30_02_-_Ax_3D_TOF_HS_HR_0004">
            <a:extLst>
              <a:ext uri="{FF2B5EF4-FFF2-40B4-BE49-F238E27FC236}">
                <a16:creationId xmlns:a16="http://schemas.microsoft.com/office/drawing/2014/main" id="{21726E28-A902-491E-949F-255F10F3800F}"/>
              </a:ext>
            </a:extLst>
          </p:cNvPr>
          <p:cNvPicPr>
            <a:picLocks noGrp="1" noChangeAspect="1"/>
          </p:cNvPicPr>
          <p:nvPr isPhoto="1"/>
        </p:nvPicPr>
        <p:blipFill rotWithShape="1">
          <a:blip r:embed="rId4">
            <a:lum/>
            <a:extLst>
              <a:ext uri="{28A0092B-C50C-407E-A947-70E740481C1C}">
                <a14:useLocalDpi xmlns:a14="http://schemas.microsoft.com/office/drawing/2010/main" val="0"/>
              </a:ext>
            </a:extLst>
          </a:blip>
          <a:srcRect l="15191" t="11380" r="15898" b="14580"/>
          <a:stretch/>
        </p:blipFill>
        <p:spPr>
          <a:xfrm>
            <a:off x="4895684" y="1516184"/>
            <a:ext cx="5767109" cy="3288594"/>
          </a:xfrm>
          <a:prstGeom prst="rect">
            <a:avLst/>
          </a:prstGeom>
        </p:spPr>
      </p:pic>
      <p:sp>
        <p:nvSpPr>
          <p:cNvPr id="7" name="Espace réservé du contenu 2">
            <a:extLst>
              <a:ext uri="{FF2B5EF4-FFF2-40B4-BE49-F238E27FC236}">
                <a16:creationId xmlns:a16="http://schemas.microsoft.com/office/drawing/2014/main" id="{1DB1CE43-7527-46CE-BDAF-8C83D20FEA57}"/>
              </a:ext>
            </a:extLst>
          </p:cNvPr>
          <p:cNvSpPr>
            <a:spLocks noGrp="1"/>
          </p:cNvSpPr>
          <p:nvPr>
            <p:ph idx="1"/>
          </p:nvPr>
        </p:nvSpPr>
        <p:spPr>
          <a:xfrm>
            <a:off x="893658" y="4933949"/>
            <a:ext cx="10515600" cy="1482482"/>
          </a:xfrm>
        </p:spPr>
        <p:txBody>
          <a:bodyPr>
            <a:normAutofit/>
          </a:bodyPr>
          <a:lstStyle/>
          <a:p>
            <a:pPr marL="0" indent="0">
              <a:buNone/>
            </a:pPr>
            <a:r>
              <a:rPr lang="fr-FR" sz="1800" dirty="0">
                <a:latin typeface="Calibri" panose="020F0502020204030204" pitchFamily="34" charset="0"/>
                <a:cs typeface="Calibri" panose="020F0502020204030204" pitchFamily="34" charset="0"/>
              </a:rPr>
              <a:t>Pas d’anomalie de signal de l’encéphale sus ou sous-</a:t>
            </a:r>
            <a:r>
              <a:rPr lang="fr-FR" sz="1800" dirty="0" err="1">
                <a:latin typeface="Calibri" panose="020F0502020204030204" pitchFamily="34" charset="0"/>
                <a:cs typeface="Calibri" panose="020F0502020204030204" pitchFamily="34" charset="0"/>
              </a:rPr>
              <a:t>tentoriel</a:t>
            </a:r>
            <a:r>
              <a:rPr lang="fr-FR" sz="1800" dirty="0">
                <a:latin typeface="Calibri" panose="020F0502020204030204" pitchFamily="34" charset="0"/>
                <a:cs typeface="Calibri" panose="020F0502020204030204" pitchFamily="34" charset="0"/>
              </a:rPr>
              <a:t>. </a:t>
            </a:r>
          </a:p>
          <a:p>
            <a:pPr marL="0" indent="0">
              <a:buNone/>
            </a:pPr>
            <a:r>
              <a:rPr lang="fr-FR" sz="1800" dirty="0">
                <a:latin typeface="Calibri" panose="020F0502020204030204" pitchFamily="34" charset="0"/>
                <a:cs typeface="Calibri" panose="020F0502020204030204" pitchFamily="34" charset="0"/>
              </a:rPr>
              <a:t>Pas d’accident ischémique récent. </a:t>
            </a:r>
          </a:p>
          <a:p>
            <a:pPr marL="0" indent="0">
              <a:buNone/>
            </a:pPr>
            <a:r>
              <a:rPr lang="fr-FR" sz="1800" dirty="0">
                <a:latin typeface="Calibri" panose="020F0502020204030204" pitchFamily="34" charset="0"/>
                <a:cs typeface="Calibri" panose="020F0502020204030204" pitchFamily="34" charset="0"/>
              </a:rPr>
              <a:t>Pas de saignement intracrânien. </a:t>
            </a:r>
          </a:p>
          <a:p>
            <a:pPr marL="0" indent="0">
              <a:buNone/>
            </a:pPr>
            <a:r>
              <a:rPr lang="fr-FR" sz="1800" dirty="0">
                <a:latin typeface="Calibri" panose="020F0502020204030204" pitchFamily="34" charset="0"/>
                <a:cs typeface="Calibri" panose="020F0502020204030204" pitchFamily="34" charset="0"/>
              </a:rPr>
              <a:t>Irrégularités de calibres des artères </a:t>
            </a:r>
            <a:r>
              <a:rPr lang="fr-FR" sz="1800" dirty="0" smtClean="0">
                <a:latin typeface="Calibri" panose="020F0502020204030204" pitchFamily="34" charset="0"/>
                <a:cs typeface="Calibri" panose="020F0502020204030204" pitchFamily="34" charset="0"/>
              </a:rPr>
              <a:t>intracrâniennes.</a:t>
            </a:r>
            <a:endParaRPr lang="fr-FR" sz="1800" dirty="0">
              <a:latin typeface="Calibri" panose="020F0502020204030204" pitchFamily="34" charset="0"/>
              <a:cs typeface="Calibri" panose="020F0502020204030204" pitchFamily="34" charset="0"/>
            </a:endParaRPr>
          </a:p>
          <a:p>
            <a:pPr marL="0" indent="0">
              <a:buNone/>
            </a:pPr>
            <a:endParaRPr lang="fr-FR" sz="24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45654328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CEF4F5E-B1C0-4B46-8521-1935FFD5C62C}"/>
              </a:ext>
            </a:extLst>
          </p:cNvPr>
          <p:cNvSpPr>
            <a:spLocks noGrp="1"/>
          </p:cNvSpPr>
          <p:nvPr>
            <p:ph type="title"/>
          </p:nvPr>
        </p:nvSpPr>
        <p:spPr/>
        <p:txBody>
          <a:bodyPr>
            <a:normAutofit/>
          </a:bodyPr>
          <a:lstStyle/>
          <a:p>
            <a:r>
              <a:rPr lang="fr-FR" sz="4800" dirty="0">
                <a:latin typeface="Calibri" panose="020F0502020204030204" pitchFamily="34" charset="0"/>
                <a:cs typeface="Calibri" panose="020F0502020204030204" pitchFamily="34" charset="0"/>
              </a:rPr>
              <a:t>Que proposez-vous à cette étape</a:t>
            </a:r>
          </a:p>
        </p:txBody>
      </p:sp>
      <p:sp>
        <p:nvSpPr>
          <p:cNvPr id="3" name="Espace réservé du contenu 2">
            <a:extLst>
              <a:ext uri="{FF2B5EF4-FFF2-40B4-BE49-F238E27FC236}">
                <a16:creationId xmlns:a16="http://schemas.microsoft.com/office/drawing/2014/main" id="{FF770F62-C877-45FF-9889-623B07B8F5D2}"/>
              </a:ext>
            </a:extLst>
          </p:cNvPr>
          <p:cNvSpPr>
            <a:spLocks noGrp="1"/>
          </p:cNvSpPr>
          <p:nvPr>
            <p:ph idx="1"/>
          </p:nvPr>
        </p:nvSpPr>
        <p:spPr/>
        <p:txBody>
          <a:bodyPr>
            <a:normAutofit/>
          </a:bodyPr>
          <a:lstStyle/>
          <a:p>
            <a:pPr marL="0" indent="0">
              <a:buNone/>
            </a:pPr>
            <a:r>
              <a:rPr lang="fr-FR" dirty="0">
                <a:latin typeface="Calibri" panose="020F0502020204030204" pitchFamily="34" charset="0"/>
                <a:cs typeface="Calibri" panose="020F0502020204030204" pitchFamily="34" charset="0"/>
              </a:rPr>
              <a:t>A - Imagerie complémentaire</a:t>
            </a:r>
          </a:p>
          <a:p>
            <a:pPr marL="0" indent="0">
              <a:buNone/>
            </a:pPr>
            <a:r>
              <a:rPr lang="fr-FR" dirty="0">
                <a:latin typeface="Calibri" panose="020F0502020204030204" pitchFamily="34" charset="0"/>
                <a:cs typeface="Calibri" panose="020F0502020204030204" pitchFamily="34" charset="0"/>
              </a:rPr>
              <a:t>B - Bilan biologique</a:t>
            </a:r>
          </a:p>
          <a:p>
            <a:pPr marL="0" indent="0">
              <a:buNone/>
            </a:pPr>
            <a:r>
              <a:rPr lang="fr-FR" dirty="0">
                <a:latin typeface="Calibri" panose="020F0502020204030204" pitchFamily="34" charset="0"/>
                <a:cs typeface="Calibri" panose="020F0502020204030204" pitchFamily="34" charset="0"/>
              </a:rPr>
              <a:t>C - Avis spécialisé</a:t>
            </a:r>
          </a:p>
          <a:p>
            <a:pPr marL="0" indent="0">
              <a:buNone/>
            </a:pPr>
            <a:r>
              <a:rPr lang="fr-FR" dirty="0">
                <a:latin typeface="Calibri" panose="020F0502020204030204" pitchFamily="34" charset="0"/>
                <a:cs typeface="Calibri" panose="020F0502020204030204" pitchFamily="34" charset="0"/>
              </a:rPr>
              <a:t>D - Stop</a:t>
            </a:r>
          </a:p>
        </p:txBody>
      </p:sp>
    </p:spTree>
    <p:extLst>
      <p:ext uri="{BB962C8B-B14F-4D97-AF65-F5344CB8AC3E}">
        <p14:creationId xmlns:p14="http://schemas.microsoft.com/office/powerpoint/2010/main" val="4290197920"/>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CEF4F5E-B1C0-4B46-8521-1935FFD5C62C}"/>
              </a:ext>
            </a:extLst>
          </p:cNvPr>
          <p:cNvSpPr>
            <a:spLocks noGrp="1"/>
          </p:cNvSpPr>
          <p:nvPr>
            <p:ph type="title"/>
          </p:nvPr>
        </p:nvSpPr>
        <p:spPr/>
        <p:txBody>
          <a:bodyPr>
            <a:normAutofit/>
          </a:bodyPr>
          <a:lstStyle/>
          <a:p>
            <a:r>
              <a:rPr lang="fr-FR" sz="4800" dirty="0" smtClean="0">
                <a:latin typeface="Calibri" panose="020F0502020204030204" pitchFamily="34" charset="0"/>
                <a:cs typeface="Calibri" panose="020F0502020204030204" pitchFamily="34" charset="0"/>
              </a:rPr>
              <a:t>Résultats</a:t>
            </a:r>
            <a:endParaRPr lang="fr-FR" sz="4800" dirty="0">
              <a:latin typeface="Calibri" panose="020F0502020204030204" pitchFamily="34" charset="0"/>
              <a:cs typeface="Calibri" panose="020F0502020204030204" pitchFamily="34" charset="0"/>
            </a:endParaRPr>
          </a:p>
        </p:txBody>
      </p:sp>
      <p:sp>
        <p:nvSpPr>
          <p:cNvPr id="3" name="Espace réservé du contenu 2">
            <a:extLst>
              <a:ext uri="{FF2B5EF4-FFF2-40B4-BE49-F238E27FC236}">
                <a16:creationId xmlns:a16="http://schemas.microsoft.com/office/drawing/2014/main" id="{FF770F62-C877-45FF-9889-623B07B8F5D2}"/>
              </a:ext>
            </a:extLst>
          </p:cNvPr>
          <p:cNvSpPr>
            <a:spLocks noGrp="1"/>
          </p:cNvSpPr>
          <p:nvPr>
            <p:ph idx="1"/>
          </p:nvPr>
        </p:nvSpPr>
        <p:spPr/>
        <p:txBody>
          <a:bodyPr>
            <a:normAutofit/>
          </a:bodyPr>
          <a:lstStyle/>
          <a:p>
            <a:r>
              <a:rPr lang="fr-FR" dirty="0" smtClean="0">
                <a:latin typeface="Calibri" panose="020F0502020204030204" pitchFamily="34" charset="0"/>
                <a:cs typeface="Calibri" panose="020F0502020204030204" pitchFamily="34" charset="0"/>
              </a:rPr>
              <a:t>Pas </a:t>
            </a:r>
            <a:r>
              <a:rPr lang="fr-FR" dirty="0">
                <a:latin typeface="Calibri" panose="020F0502020204030204" pitchFamily="34" charset="0"/>
                <a:cs typeface="Calibri" panose="020F0502020204030204" pitchFamily="34" charset="0"/>
              </a:rPr>
              <a:t>d’accident ischémique récent. </a:t>
            </a:r>
          </a:p>
          <a:p>
            <a:r>
              <a:rPr lang="fr-FR" dirty="0">
                <a:latin typeface="Calibri" panose="020F0502020204030204" pitchFamily="34" charset="0"/>
                <a:cs typeface="Calibri" panose="020F0502020204030204" pitchFamily="34" charset="0"/>
              </a:rPr>
              <a:t>Pas de saignement intracrânien. </a:t>
            </a:r>
          </a:p>
          <a:p>
            <a:r>
              <a:rPr lang="fr-FR" dirty="0" smtClean="0">
                <a:latin typeface="Calibri" panose="020F0502020204030204" pitchFamily="34" charset="0"/>
                <a:cs typeface="Calibri" panose="020F0502020204030204" pitchFamily="34" charset="0"/>
              </a:rPr>
              <a:t>Irrégularités </a:t>
            </a:r>
            <a:r>
              <a:rPr lang="fr-FR" dirty="0">
                <a:latin typeface="Calibri" panose="020F0502020204030204" pitchFamily="34" charset="0"/>
                <a:cs typeface="Calibri" panose="020F0502020204030204" pitchFamily="34" charset="0"/>
              </a:rPr>
              <a:t>de calibres des artères intracrâniennes</a:t>
            </a:r>
            <a:r>
              <a:rPr lang="fr-FR" dirty="0" smtClean="0">
                <a:latin typeface="Calibri" panose="020F0502020204030204" pitchFamily="34" charset="0"/>
                <a:cs typeface="Calibri" panose="020F0502020204030204" pitchFamily="34" charset="0"/>
              </a:rPr>
              <a:t>.</a:t>
            </a:r>
          </a:p>
          <a:p>
            <a:endParaRPr lang="fr-FR" dirty="0">
              <a:latin typeface="Calibri" panose="020F0502020204030204" pitchFamily="34" charset="0"/>
              <a:cs typeface="Calibri" panose="020F0502020204030204" pitchFamily="34" charset="0"/>
            </a:endParaRPr>
          </a:p>
          <a:p>
            <a:endParaRPr lang="fr-FR" dirty="0" smtClean="0">
              <a:latin typeface="Calibri" panose="020F0502020204030204" pitchFamily="34" charset="0"/>
              <a:cs typeface="Calibri" panose="020F0502020204030204" pitchFamily="34" charset="0"/>
            </a:endParaRPr>
          </a:p>
          <a:p>
            <a:pPr>
              <a:buFont typeface="Wingdings" panose="05000000000000000000" pitchFamily="2" charset="2"/>
              <a:buChar char="è"/>
            </a:pPr>
            <a:r>
              <a:rPr lang="fr-FR" sz="3600" dirty="0" smtClean="0">
                <a:solidFill>
                  <a:schemeClr val="tx1"/>
                </a:solidFill>
              </a:rPr>
              <a:t>Syndrome </a:t>
            </a:r>
            <a:r>
              <a:rPr lang="fr-FR" sz="3600" dirty="0">
                <a:solidFill>
                  <a:schemeClr val="tx1"/>
                </a:solidFill>
              </a:rPr>
              <a:t>de vasoconstriction </a:t>
            </a:r>
            <a:r>
              <a:rPr lang="fr-FR" sz="3600" dirty="0" smtClean="0">
                <a:solidFill>
                  <a:schemeClr val="tx1"/>
                </a:solidFill>
              </a:rPr>
              <a:t>cérébrale réversible </a:t>
            </a:r>
            <a:r>
              <a:rPr lang="fr-FR" sz="2400" dirty="0" smtClean="0">
                <a:solidFill>
                  <a:schemeClr val="tx1"/>
                </a:solidFill>
              </a:rPr>
              <a:t>ou angiopathie cérébrale aiguë bénigne, angéite migraineuse, vascularite cérébrale isolée bénigne, angiopathie cérébrale toxique, angiopathie du post-partum, </a:t>
            </a:r>
            <a:r>
              <a:rPr lang="fr-FR" sz="2400" dirty="0" err="1" smtClean="0">
                <a:solidFill>
                  <a:schemeClr val="tx1"/>
                </a:solidFill>
              </a:rPr>
              <a:t>pseudovascularite</a:t>
            </a:r>
            <a:r>
              <a:rPr lang="fr-FR" sz="2400" dirty="0" smtClean="0">
                <a:solidFill>
                  <a:schemeClr val="tx1"/>
                </a:solidFill>
              </a:rPr>
              <a:t> du SNC</a:t>
            </a:r>
          </a:p>
        </p:txBody>
      </p:sp>
    </p:spTree>
    <p:extLst>
      <p:ext uri="{BB962C8B-B14F-4D97-AF65-F5344CB8AC3E}">
        <p14:creationId xmlns:p14="http://schemas.microsoft.com/office/powerpoint/2010/main" val="1650566368"/>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CEF4F5E-B1C0-4B46-8521-1935FFD5C62C}"/>
              </a:ext>
            </a:extLst>
          </p:cNvPr>
          <p:cNvSpPr>
            <a:spLocks noGrp="1"/>
          </p:cNvSpPr>
          <p:nvPr>
            <p:ph type="title"/>
          </p:nvPr>
        </p:nvSpPr>
        <p:spPr/>
        <p:txBody>
          <a:bodyPr>
            <a:normAutofit/>
          </a:bodyPr>
          <a:lstStyle/>
          <a:p>
            <a:r>
              <a:rPr lang="fr-FR" sz="4800" dirty="0" smtClean="0">
                <a:latin typeface="Calibri" panose="020F0502020204030204" pitchFamily="34" charset="0"/>
                <a:cs typeface="Calibri" panose="020F0502020204030204" pitchFamily="34" charset="0"/>
              </a:rPr>
              <a:t>SVCR</a:t>
            </a:r>
            <a:endParaRPr lang="fr-FR" sz="4800" dirty="0">
              <a:latin typeface="Calibri" panose="020F0502020204030204" pitchFamily="34" charset="0"/>
              <a:cs typeface="Calibri" panose="020F0502020204030204" pitchFamily="34" charset="0"/>
            </a:endParaRPr>
          </a:p>
        </p:txBody>
      </p:sp>
      <p:sp>
        <p:nvSpPr>
          <p:cNvPr id="3" name="Espace réservé du contenu 2">
            <a:extLst>
              <a:ext uri="{FF2B5EF4-FFF2-40B4-BE49-F238E27FC236}">
                <a16:creationId xmlns:a16="http://schemas.microsoft.com/office/drawing/2014/main" id="{FF770F62-C877-45FF-9889-623B07B8F5D2}"/>
              </a:ext>
            </a:extLst>
          </p:cNvPr>
          <p:cNvSpPr>
            <a:spLocks noGrp="1"/>
          </p:cNvSpPr>
          <p:nvPr>
            <p:ph idx="1"/>
          </p:nvPr>
        </p:nvSpPr>
        <p:spPr/>
        <p:txBody>
          <a:bodyPr>
            <a:normAutofit/>
          </a:bodyPr>
          <a:lstStyle/>
          <a:p>
            <a:r>
              <a:rPr lang="fr-FR" dirty="0">
                <a:latin typeface="Calibri" panose="020F0502020204030204" pitchFamily="34" charset="0"/>
                <a:cs typeface="Calibri" panose="020F0502020204030204" pitchFamily="34" charset="0"/>
              </a:rPr>
              <a:t>Incidence inconnue</a:t>
            </a:r>
          </a:p>
          <a:p>
            <a:pPr lvl="1"/>
            <a:r>
              <a:rPr lang="fr-FR" sz="2800" dirty="0">
                <a:latin typeface="Calibri" panose="020F0502020204030204" pitchFamily="34" charset="0"/>
                <a:cs typeface="Calibri" panose="020F0502020204030204" pitchFamily="34" charset="0"/>
              </a:rPr>
              <a:t>Probablement sous diagnostiquée</a:t>
            </a:r>
          </a:p>
          <a:p>
            <a:r>
              <a:rPr lang="fr-FR" dirty="0">
                <a:latin typeface="Calibri" panose="020F0502020204030204" pitchFamily="34" charset="0"/>
                <a:cs typeface="Calibri" panose="020F0502020204030204" pitchFamily="34" charset="0"/>
              </a:rPr>
              <a:t>Age de survenue proche de 45 ans </a:t>
            </a:r>
          </a:p>
          <a:p>
            <a:r>
              <a:rPr lang="fr-FR" dirty="0">
                <a:latin typeface="Calibri" panose="020F0502020204030204" pitchFamily="34" charset="0"/>
                <a:cs typeface="Calibri" panose="020F0502020204030204" pitchFamily="34" charset="0"/>
              </a:rPr>
              <a:t>Plus fréquent chez la femme </a:t>
            </a:r>
          </a:p>
          <a:p>
            <a:r>
              <a:rPr lang="fr-FR" dirty="0">
                <a:latin typeface="Calibri" panose="020F0502020204030204" pitchFamily="34" charset="0"/>
                <a:cs typeface="Calibri" panose="020F0502020204030204" pitchFamily="34" charset="0"/>
              </a:rPr>
              <a:t>Physiopathologie 	</a:t>
            </a:r>
          </a:p>
          <a:p>
            <a:pPr lvl="1"/>
            <a:r>
              <a:rPr lang="fr-FR" sz="2800" dirty="0">
                <a:latin typeface="Calibri" panose="020F0502020204030204" pitchFamily="34" charset="0"/>
                <a:cs typeface="Calibri" panose="020F0502020204030204" pitchFamily="34" charset="0"/>
              </a:rPr>
              <a:t>Hypothèse d’un dérèglement aigu et transitoire du tonus des artères cérébrales</a:t>
            </a:r>
          </a:p>
          <a:p>
            <a:pPr lvl="1"/>
            <a:r>
              <a:rPr lang="fr-FR" sz="2800" dirty="0">
                <a:latin typeface="Calibri" panose="020F0502020204030204" pitchFamily="34" charset="0"/>
                <a:cs typeface="Calibri" panose="020F0502020204030204" pitchFamily="34" charset="0"/>
              </a:rPr>
              <a:t>Idiopathique (25 à 60% selon les séries)</a:t>
            </a:r>
          </a:p>
          <a:p>
            <a:pPr lvl="1"/>
            <a:r>
              <a:rPr lang="fr-FR" sz="2800" dirty="0">
                <a:latin typeface="Calibri" panose="020F0502020204030204" pitchFamily="34" charset="0"/>
                <a:cs typeface="Calibri" panose="020F0502020204030204" pitchFamily="34" charset="0"/>
              </a:rPr>
              <a:t>Secondaire</a:t>
            </a:r>
            <a:endParaRPr lang="fr-FR" sz="28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4165150629"/>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CEF4F5E-B1C0-4B46-8521-1935FFD5C62C}"/>
              </a:ext>
            </a:extLst>
          </p:cNvPr>
          <p:cNvSpPr>
            <a:spLocks noGrp="1"/>
          </p:cNvSpPr>
          <p:nvPr>
            <p:ph type="title"/>
          </p:nvPr>
        </p:nvSpPr>
        <p:spPr/>
        <p:txBody>
          <a:bodyPr>
            <a:normAutofit/>
          </a:bodyPr>
          <a:lstStyle/>
          <a:p>
            <a:r>
              <a:rPr lang="fr-FR" sz="4800" dirty="0" smtClean="0">
                <a:latin typeface="Calibri" panose="020F0502020204030204" pitchFamily="34" charset="0"/>
                <a:cs typeface="Calibri" panose="020F0502020204030204" pitchFamily="34" charset="0"/>
              </a:rPr>
              <a:t>SVCR</a:t>
            </a:r>
            <a:endParaRPr lang="fr-FR" sz="4800" dirty="0">
              <a:latin typeface="Calibri" panose="020F0502020204030204" pitchFamily="34" charset="0"/>
              <a:cs typeface="Calibri" panose="020F0502020204030204" pitchFamily="34" charset="0"/>
            </a:endParaRPr>
          </a:p>
        </p:txBody>
      </p:sp>
      <p:sp>
        <p:nvSpPr>
          <p:cNvPr id="3" name="Espace réservé du contenu 2">
            <a:extLst>
              <a:ext uri="{FF2B5EF4-FFF2-40B4-BE49-F238E27FC236}">
                <a16:creationId xmlns:a16="http://schemas.microsoft.com/office/drawing/2014/main" id="{FF770F62-C877-45FF-9889-623B07B8F5D2}"/>
              </a:ext>
            </a:extLst>
          </p:cNvPr>
          <p:cNvSpPr>
            <a:spLocks noGrp="1"/>
          </p:cNvSpPr>
          <p:nvPr>
            <p:ph idx="1"/>
          </p:nvPr>
        </p:nvSpPr>
        <p:spPr/>
        <p:txBody>
          <a:bodyPr>
            <a:normAutofit/>
          </a:bodyPr>
          <a:lstStyle/>
          <a:p>
            <a:pPr marL="285744" indent="-285744"/>
            <a:r>
              <a:rPr lang="fr-FR" dirty="0">
                <a:latin typeface="Calibri" panose="020F0502020204030204" pitchFamily="34" charset="0"/>
                <a:cs typeface="Calibri" panose="020F0502020204030204" pitchFamily="34" charset="0"/>
              </a:rPr>
              <a:t>Céphalée aigue et sévère (souvent en coup de tonnerre)</a:t>
            </a:r>
          </a:p>
          <a:p>
            <a:pPr marL="285744" indent="-285744"/>
            <a:r>
              <a:rPr lang="fr-FR" dirty="0">
                <a:latin typeface="Calibri" panose="020F0502020204030204" pitchFamily="34" charset="0"/>
                <a:cs typeface="Calibri" panose="020F0502020204030204" pitchFamily="34" charset="0"/>
              </a:rPr>
              <a:t>isolée ou associée à des déficits neurologiques focaux ou des crises comitiales </a:t>
            </a:r>
          </a:p>
          <a:p>
            <a:pPr marL="285744" indent="-285744"/>
            <a:r>
              <a:rPr lang="fr-FR" dirty="0">
                <a:latin typeface="Calibri" panose="020F0502020204030204" pitchFamily="34" charset="0"/>
                <a:cs typeface="Calibri" panose="020F0502020204030204" pitchFamily="34" charset="0"/>
              </a:rPr>
              <a:t>Evolution clinique d’un seul tenant, sans nouveaux symptômes au-delà̀ d’un mois </a:t>
            </a:r>
          </a:p>
          <a:p>
            <a:pPr marL="285744" indent="-285744"/>
            <a:r>
              <a:rPr lang="fr-FR" dirty="0">
                <a:latin typeface="Calibri" panose="020F0502020204030204" pitchFamily="34" charset="0"/>
                <a:cs typeface="Calibri" panose="020F0502020204030204" pitchFamily="34" charset="0"/>
              </a:rPr>
              <a:t>Vasoconstriction segmentaire des artères cérébrales sur l’ARM, </a:t>
            </a:r>
            <a:r>
              <a:rPr lang="fr-FR" dirty="0" err="1">
                <a:latin typeface="Calibri" panose="020F0502020204030204" pitchFamily="34" charset="0"/>
                <a:cs typeface="Calibri" panose="020F0502020204030204" pitchFamily="34" charset="0"/>
              </a:rPr>
              <a:t>Angio</a:t>
            </a:r>
            <a:r>
              <a:rPr lang="fr-FR" dirty="0">
                <a:latin typeface="Calibri" panose="020F0502020204030204" pitchFamily="34" charset="0"/>
                <a:cs typeface="Calibri" panose="020F0502020204030204" pitchFamily="34" charset="0"/>
              </a:rPr>
              <a:t>-TDM </a:t>
            </a:r>
          </a:p>
          <a:p>
            <a:pPr marL="285744" indent="-285744"/>
            <a:r>
              <a:rPr lang="fr-FR" dirty="0">
                <a:latin typeface="Calibri" panose="020F0502020204030204" pitchFamily="34" charset="0"/>
                <a:cs typeface="Calibri" panose="020F0502020204030204" pitchFamily="34" charset="0"/>
              </a:rPr>
              <a:t>Exclusion d’une hémorragie sous-arachnoïdienne par rupture d’anévrisme </a:t>
            </a:r>
            <a:endParaRPr lang="fr-FR"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646592003"/>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CEF4F5E-B1C0-4B46-8521-1935FFD5C62C}"/>
              </a:ext>
            </a:extLst>
          </p:cNvPr>
          <p:cNvSpPr>
            <a:spLocks noGrp="1"/>
          </p:cNvSpPr>
          <p:nvPr>
            <p:ph type="title"/>
          </p:nvPr>
        </p:nvSpPr>
        <p:spPr/>
        <p:txBody>
          <a:bodyPr>
            <a:normAutofit/>
          </a:bodyPr>
          <a:lstStyle/>
          <a:p>
            <a:r>
              <a:rPr lang="fr-FR" sz="4800" dirty="0" smtClean="0">
                <a:latin typeface="Calibri" panose="020F0502020204030204" pitchFamily="34" charset="0"/>
                <a:cs typeface="Calibri" panose="020F0502020204030204" pitchFamily="34" charset="0"/>
              </a:rPr>
              <a:t>SVCR Secondaires</a:t>
            </a:r>
            <a:endParaRPr lang="fr-FR" sz="4800" dirty="0">
              <a:latin typeface="Calibri" panose="020F0502020204030204" pitchFamily="34" charset="0"/>
              <a:cs typeface="Calibri" panose="020F0502020204030204" pitchFamily="34" charset="0"/>
            </a:endParaRPr>
          </a:p>
        </p:txBody>
      </p:sp>
      <p:sp>
        <p:nvSpPr>
          <p:cNvPr id="3" name="Espace réservé du contenu 2">
            <a:extLst>
              <a:ext uri="{FF2B5EF4-FFF2-40B4-BE49-F238E27FC236}">
                <a16:creationId xmlns:a16="http://schemas.microsoft.com/office/drawing/2014/main" id="{FF770F62-C877-45FF-9889-623B07B8F5D2}"/>
              </a:ext>
            </a:extLst>
          </p:cNvPr>
          <p:cNvSpPr>
            <a:spLocks noGrp="1"/>
          </p:cNvSpPr>
          <p:nvPr>
            <p:ph idx="1"/>
          </p:nvPr>
        </p:nvSpPr>
        <p:spPr/>
        <p:txBody>
          <a:bodyPr>
            <a:normAutofit fontScale="92500" lnSpcReduction="20000"/>
          </a:bodyPr>
          <a:lstStyle/>
          <a:p>
            <a:r>
              <a:rPr lang="fr-FR" sz="1600" dirty="0">
                <a:solidFill>
                  <a:srgbClr val="FFFF00"/>
                </a:solidFill>
                <a:latin typeface="Calibri" panose="020F0502020204030204" pitchFamily="34" charset="0"/>
                <a:cs typeface="Calibri" panose="020F0502020204030204" pitchFamily="34" charset="0"/>
              </a:rPr>
              <a:t>Post-partum: </a:t>
            </a:r>
          </a:p>
          <a:p>
            <a:pPr lvl="1"/>
            <a:r>
              <a:rPr lang="fr-FR" sz="1600" dirty="0">
                <a:latin typeface="Calibri" panose="020F0502020204030204" pitchFamily="34" charset="0"/>
                <a:cs typeface="Calibri" panose="020F0502020204030204" pitchFamily="34" charset="0"/>
              </a:rPr>
              <a:t>Post-partum seul, post-partum + exposition à des substances </a:t>
            </a:r>
            <a:r>
              <a:rPr lang="fr-FR" sz="1600" dirty="0" err="1">
                <a:latin typeface="Calibri" panose="020F0502020204030204" pitchFamily="34" charset="0"/>
                <a:cs typeface="Calibri" panose="020F0502020204030204" pitchFamily="34" charset="0"/>
              </a:rPr>
              <a:t>vaso</a:t>
            </a:r>
            <a:r>
              <a:rPr lang="fr-FR" sz="1600" dirty="0">
                <a:latin typeface="Calibri" panose="020F0502020204030204" pitchFamily="34" charset="0"/>
                <a:cs typeface="Calibri" panose="020F0502020204030204" pitchFamily="34" charset="0"/>
              </a:rPr>
              <a:t>-actives, éclampsie, pré-éclampsie.</a:t>
            </a:r>
          </a:p>
          <a:p>
            <a:r>
              <a:rPr lang="fr-FR" sz="1600" dirty="0">
                <a:latin typeface="Calibri" panose="020F0502020204030204" pitchFamily="34" charset="0"/>
                <a:cs typeface="Calibri" panose="020F0502020204030204" pitchFamily="34" charset="0"/>
              </a:rPr>
              <a:t>Exposition à des substances </a:t>
            </a:r>
            <a:r>
              <a:rPr lang="fr-FR" sz="1600" dirty="0" err="1">
                <a:solidFill>
                  <a:srgbClr val="FFFF00"/>
                </a:solidFill>
                <a:latin typeface="Calibri" panose="020F0502020204030204" pitchFamily="34" charset="0"/>
                <a:cs typeface="Calibri" panose="020F0502020204030204" pitchFamily="34" charset="0"/>
              </a:rPr>
              <a:t>vaso</a:t>
            </a:r>
            <a:r>
              <a:rPr lang="fr-FR" sz="1600" dirty="0">
                <a:solidFill>
                  <a:srgbClr val="FFFF00"/>
                </a:solidFill>
                <a:latin typeface="Calibri" panose="020F0502020204030204" pitchFamily="34" charset="0"/>
                <a:cs typeface="Calibri" panose="020F0502020204030204" pitchFamily="34" charset="0"/>
              </a:rPr>
              <a:t>-actives</a:t>
            </a:r>
          </a:p>
          <a:p>
            <a:pPr lvl="1"/>
            <a:r>
              <a:rPr lang="fr-FR" sz="1600" dirty="0">
                <a:latin typeface="Calibri" panose="020F0502020204030204" pitchFamily="34" charset="0"/>
                <a:cs typeface="Calibri" panose="020F0502020204030204" pitchFamily="34" charset="0"/>
              </a:rPr>
              <a:t>Cannabis, cocaïne, ecstasy, amphétamines, LSD, alcoolisation massive aiguë</a:t>
            </a:r>
          </a:p>
          <a:p>
            <a:pPr lvl="1"/>
            <a:r>
              <a:rPr lang="fr-FR" sz="1600" dirty="0">
                <a:latin typeface="Calibri" panose="020F0502020204030204" pitchFamily="34" charset="0"/>
                <a:cs typeface="Calibri" panose="020F0502020204030204" pitchFamily="34" charset="0"/>
              </a:rPr>
              <a:t>Antidépresseurs inhibiteurs de la recapture de la sérotonine</a:t>
            </a:r>
          </a:p>
          <a:p>
            <a:pPr lvl="1"/>
            <a:r>
              <a:rPr lang="fr-FR" sz="1600" dirty="0">
                <a:latin typeface="Calibri" panose="020F0502020204030204" pitchFamily="34" charset="0"/>
                <a:cs typeface="Calibri" panose="020F0502020204030204" pitchFamily="34" charset="0"/>
              </a:rPr>
              <a:t>Décongestionnants nasaux, </a:t>
            </a:r>
            <a:r>
              <a:rPr lang="fr-FR" sz="1600" dirty="0" err="1">
                <a:latin typeface="Calibri" panose="020F0502020204030204" pitchFamily="34" charset="0"/>
                <a:cs typeface="Calibri" panose="020F0502020204030204" pitchFamily="34" charset="0"/>
              </a:rPr>
              <a:t>phénylpropanolamine</a:t>
            </a:r>
            <a:r>
              <a:rPr lang="fr-FR" sz="1600" dirty="0">
                <a:latin typeface="Calibri" panose="020F0502020204030204" pitchFamily="34" charset="0"/>
                <a:cs typeface="Calibri" panose="020F0502020204030204" pitchFamily="34" charset="0"/>
              </a:rPr>
              <a:t>, pseudo-éphédrine, éphédrine</a:t>
            </a:r>
          </a:p>
          <a:p>
            <a:pPr lvl="1"/>
            <a:r>
              <a:rPr lang="fr-FR" sz="1600" dirty="0">
                <a:latin typeface="Calibri" panose="020F0502020204030204" pitchFamily="34" charset="0"/>
                <a:cs typeface="Calibri" panose="020F0502020204030204" pitchFamily="34" charset="0"/>
              </a:rPr>
              <a:t>Tartrate d’ergotamine, </a:t>
            </a:r>
            <a:r>
              <a:rPr lang="fr-FR" sz="1600" dirty="0" err="1">
                <a:latin typeface="Calibri" panose="020F0502020204030204" pitchFamily="34" charset="0"/>
                <a:cs typeface="Calibri" panose="020F0502020204030204" pitchFamily="34" charset="0"/>
              </a:rPr>
              <a:t>méthergine</a:t>
            </a:r>
            <a:r>
              <a:rPr lang="fr-FR" sz="1600" dirty="0">
                <a:latin typeface="Calibri" panose="020F0502020204030204" pitchFamily="34" charset="0"/>
                <a:cs typeface="Calibri" panose="020F0502020204030204" pitchFamily="34" charset="0"/>
              </a:rPr>
              <a:t>, bromocriptine, </a:t>
            </a:r>
            <a:r>
              <a:rPr lang="fr-FR" sz="1600" dirty="0" err="1">
                <a:latin typeface="Calibri" panose="020F0502020204030204" pitchFamily="34" charset="0"/>
                <a:cs typeface="Calibri" panose="020F0502020204030204" pitchFamily="34" charset="0"/>
              </a:rPr>
              <a:t>lisuride</a:t>
            </a:r>
            <a:r>
              <a:rPr lang="fr-FR" sz="1600" dirty="0">
                <a:latin typeface="Calibri" panose="020F0502020204030204" pitchFamily="34" charset="0"/>
                <a:cs typeface="Calibri" panose="020F0502020204030204" pitchFamily="34" charset="0"/>
              </a:rPr>
              <a:t>, </a:t>
            </a:r>
            <a:r>
              <a:rPr lang="fr-FR" sz="1600" dirty="0" err="1">
                <a:latin typeface="Calibri" panose="020F0502020204030204" pitchFamily="34" charset="0"/>
                <a:cs typeface="Calibri" panose="020F0502020204030204" pitchFamily="34" charset="0"/>
              </a:rPr>
              <a:t>sumatriptan</a:t>
            </a:r>
            <a:r>
              <a:rPr lang="fr-FR" sz="1600" dirty="0">
                <a:latin typeface="Calibri" panose="020F0502020204030204" pitchFamily="34" charset="0"/>
                <a:cs typeface="Calibri" panose="020F0502020204030204" pitchFamily="34" charset="0"/>
              </a:rPr>
              <a:t>, </a:t>
            </a:r>
            <a:r>
              <a:rPr lang="fr-FR" sz="1600" dirty="0" err="1">
                <a:latin typeface="Calibri" panose="020F0502020204030204" pitchFamily="34" charset="0"/>
                <a:cs typeface="Calibri" panose="020F0502020204030204" pitchFamily="34" charset="0"/>
              </a:rPr>
              <a:t>isométheptine</a:t>
            </a:r>
            <a:endParaRPr lang="fr-FR" sz="1600" dirty="0">
              <a:latin typeface="Calibri" panose="020F0502020204030204" pitchFamily="34" charset="0"/>
              <a:cs typeface="Calibri" panose="020F0502020204030204" pitchFamily="34" charset="0"/>
            </a:endParaRPr>
          </a:p>
          <a:p>
            <a:pPr lvl="1"/>
            <a:r>
              <a:rPr lang="fr-FR" sz="1600" dirty="0">
                <a:latin typeface="Calibri" panose="020F0502020204030204" pitchFamily="34" charset="0"/>
                <a:cs typeface="Calibri" panose="020F0502020204030204" pitchFamily="34" charset="0"/>
              </a:rPr>
              <a:t>Patches de nicotine, ginseng</a:t>
            </a:r>
          </a:p>
          <a:p>
            <a:r>
              <a:rPr lang="fr-FR" sz="1600" dirty="0">
                <a:latin typeface="Calibri" panose="020F0502020204030204" pitchFamily="34" charset="0"/>
                <a:cs typeface="Calibri" panose="020F0502020204030204" pitchFamily="34" charset="0"/>
              </a:rPr>
              <a:t>Tumeurs sécrétant des catécholamines</a:t>
            </a:r>
          </a:p>
          <a:p>
            <a:pPr lvl="1"/>
            <a:r>
              <a:rPr lang="fr-FR" sz="1600" dirty="0">
                <a:latin typeface="Calibri" panose="020F0502020204030204" pitchFamily="34" charset="0"/>
                <a:cs typeface="Calibri" panose="020F0502020204030204" pitchFamily="34" charset="0"/>
              </a:rPr>
              <a:t> Phéochromocytome, tumeur carcinoïde bronchique, tumeur </a:t>
            </a:r>
            <a:r>
              <a:rPr lang="fr-FR" sz="1600" dirty="0" err="1">
                <a:latin typeface="Calibri" panose="020F0502020204030204" pitchFamily="34" charset="0"/>
                <a:cs typeface="Calibri" panose="020F0502020204030204" pitchFamily="34" charset="0"/>
              </a:rPr>
              <a:t>glomique</a:t>
            </a:r>
            <a:endParaRPr lang="fr-FR" sz="1600" dirty="0">
              <a:latin typeface="Calibri" panose="020F0502020204030204" pitchFamily="34" charset="0"/>
              <a:cs typeface="Calibri" panose="020F0502020204030204" pitchFamily="34" charset="0"/>
            </a:endParaRPr>
          </a:p>
          <a:p>
            <a:r>
              <a:rPr lang="fr-FR" sz="1600" dirty="0">
                <a:latin typeface="Calibri" panose="020F0502020204030204" pitchFamily="34" charset="0"/>
                <a:cs typeface="Calibri" panose="020F0502020204030204" pitchFamily="34" charset="0"/>
              </a:rPr>
              <a:t>Exposition à des </a:t>
            </a:r>
            <a:r>
              <a:rPr lang="fr-FR" sz="1600" dirty="0">
                <a:solidFill>
                  <a:srgbClr val="FFFF00"/>
                </a:solidFill>
                <a:latin typeface="Calibri" panose="020F0502020204030204" pitchFamily="34" charset="0"/>
                <a:cs typeface="Calibri" panose="020F0502020204030204" pitchFamily="34" charset="0"/>
              </a:rPr>
              <a:t>immunosuppresseurs</a:t>
            </a:r>
            <a:r>
              <a:rPr lang="fr-FR" sz="1600" dirty="0">
                <a:latin typeface="Calibri" panose="020F0502020204030204" pitchFamily="34" charset="0"/>
                <a:cs typeface="Calibri" panose="020F0502020204030204" pitchFamily="34" charset="0"/>
              </a:rPr>
              <a:t> ou des dérivés sanguins</a:t>
            </a:r>
          </a:p>
          <a:p>
            <a:pPr lvl="1"/>
            <a:r>
              <a:rPr lang="fr-FR" sz="1600" dirty="0" err="1">
                <a:latin typeface="Calibri" panose="020F0502020204030204" pitchFamily="34" charset="0"/>
                <a:cs typeface="Calibri" panose="020F0502020204030204" pitchFamily="34" charset="0"/>
              </a:rPr>
              <a:t>Tacrolimus</a:t>
            </a:r>
            <a:r>
              <a:rPr lang="fr-FR" sz="1600" dirty="0">
                <a:latin typeface="Calibri" panose="020F0502020204030204" pitchFamily="34" charset="0"/>
                <a:cs typeface="Calibri" panose="020F0502020204030204" pitchFamily="34" charset="0"/>
              </a:rPr>
              <a:t> (FK-506), </a:t>
            </a:r>
            <a:r>
              <a:rPr lang="fr-FR" sz="1600" dirty="0" err="1">
                <a:latin typeface="Calibri" panose="020F0502020204030204" pitchFamily="34" charset="0"/>
                <a:cs typeface="Calibri" panose="020F0502020204030204" pitchFamily="34" charset="0"/>
              </a:rPr>
              <a:t>cyclophosphamide</a:t>
            </a:r>
            <a:r>
              <a:rPr lang="fr-FR" sz="1600" dirty="0">
                <a:latin typeface="Calibri" panose="020F0502020204030204" pitchFamily="34" charset="0"/>
                <a:cs typeface="Calibri" panose="020F0502020204030204" pitchFamily="34" charset="0"/>
              </a:rPr>
              <a:t>, érythropoïétine, immunoglobulines intraveineuses, transfusion de culot globulaire, interféron alpha</a:t>
            </a:r>
          </a:p>
          <a:p>
            <a:r>
              <a:rPr lang="fr-FR" sz="1600" dirty="0">
                <a:latin typeface="Calibri" panose="020F0502020204030204" pitchFamily="34" charset="0"/>
                <a:cs typeface="Calibri" panose="020F0502020204030204" pitchFamily="34" charset="0"/>
              </a:rPr>
              <a:t> Divers</a:t>
            </a:r>
          </a:p>
          <a:p>
            <a:pPr lvl="1"/>
            <a:r>
              <a:rPr lang="fr-FR" sz="1600" dirty="0">
                <a:latin typeface="Calibri" panose="020F0502020204030204" pitchFamily="34" charset="0"/>
                <a:cs typeface="Calibri" panose="020F0502020204030204" pitchFamily="34" charset="0"/>
              </a:rPr>
              <a:t>Hypercalcémie, porphyrie, traumatisme crânien, hématome sous-dural spinal, </a:t>
            </a:r>
            <a:r>
              <a:rPr lang="fr-FR" sz="1600" dirty="0" err="1">
                <a:latin typeface="Calibri" panose="020F0502020204030204" pitchFamily="34" charset="0"/>
                <a:cs typeface="Calibri" panose="020F0502020204030204" pitchFamily="34" charset="0"/>
              </a:rPr>
              <a:t>endartérectomie</a:t>
            </a:r>
            <a:r>
              <a:rPr lang="fr-FR" sz="1600" dirty="0">
                <a:latin typeface="Calibri" panose="020F0502020204030204" pitchFamily="34" charset="0"/>
                <a:cs typeface="Calibri" panose="020F0502020204030204" pitchFamily="34" charset="0"/>
              </a:rPr>
              <a:t> carotidienne, procédures neurochirurgicales, hypotension du liquide céphalorachidien (LCR).</a:t>
            </a:r>
          </a:p>
          <a:p>
            <a:r>
              <a:rPr lang="fr-FR" sz="1600" dirty="0">
                <a:latin typeface="Calibri" panose="020F0502020204030204" pitchFamily="34" charset="0"/>
                <a:cs typeface="Calibri" panose="020F0502020204030204" pitchFamily="34" charset="0"/>
              </a:rPr>
              <a:t>Affections associées des gros vaisseaux</a:t>
            </a:r>
          </a:p>
          <a:p>
            <a:pPr lvl="1"/>
            <a:r>
              <a:rPr lang="fr-FR" sz="1600" dirty="0">
                <a:latin typeface="Calibri" panose="020F0502020204030204" pitchFamily="34" charset="0"/>
                <a:cs typeface="Calibri" panose="020F0502020204030204" pitchFamily="34" charset="0"/>
              </a:rPr>
              <a:t>Dissection des artères cervicales, anévrisme intracrânien non rompu, dysplasie artérielle cérébrale</a:t>
            </a:r>
            <a:endParaRPr lang="fr-FR" sz="16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724047674"/>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CEF4F5E-B1C0-4B46-8521-1935FFD5C62C}"/>
              </a:ext>
            </a:extLst>
          </p:cNvPr>
          <p:cNvSpPr>
            <a:spLocks noGrp="1"/>
          </p:cNvSpPr>
          <p:nvPr>
            <p:ph type="title"/>
          </p:nvPr>
        </p:nvSpPr>
        <p:spPr/>
        <p:txBody>
          <a:bodyPr>
            <a:normAutofit/>
          </a:bodyPr>
          <a:lstStyle/>
          <a:p>
            <a:r>
              <a:rPr lang="fr-FR" sz="4800" dirty="0" smtClean="0">
                <a:latin typeface="Calibri" panose="020F0502020204030204" pitchFamily="34" charset="0"/>
                <a:cs typeface="Calibri" panose="020F0502020204030204" pitchFamily="34" charset="0"/>
              </a:rPr>
              <a:t>Imagerie</a:t>
            </a:r>
            <a:endParaRPr lang="fr-FR" sz="4800" dirty="0">
              <a:latin typeface="Calibri" panose="020F0502020204030204" pitchFamily="34" charset="0"/>
              <a:cs typeface="Calibri" panose="020F0502020204030204" pitchFamily="34" charset="0"/>
            </a:endParaRPr>
          </a:p>
        </p:txBody>
      </p:sp>
      <p:sp>
        <p:nvSpPr>
          <p:cNvPr id="3" name="Espace réservé du contenu 2">
            <a:extLst>
              <a:ext uri="{FF2B5EF4-FFF2-40B4-BE49-F238E27FC236}">
                <a16:creationId xmlns:a16="http://schemas.microsoft.com/office/drawing/2014/main" id="{FF770F62-C877-45FF-9889-623B07B8F5D2}"/>
              </a:ext>
            </a:extLst>
          </p:cNvPr>
          <p:cNvSpPr>
            <a:spLocks noGrp="1"/>
          </p:cNvSpPr>
          <p:nvPr>
            <p:ph idx="1"/>
          </p:nvPr>
        </p:nvSpPr>
        <p:spPr/>
        <p:txBody>
          <a:bodyPr>
            <a:normAutofit lnSpcReduction="10000"/>
          </a:bodyPr>
          <a:lstStyle/>
          <a:p>
            <a:r>
              <a:rPr lang="fr-FR" sz="2400" dirty="0" smtClean="0">
                <a:latin typeface="Calibri" panose="020F0502020204030204" pitchFamily="34" charset="0"/>
                <a:cs typeface="Calibri" panose="020F0502020204030204" pitchFamily="34" charset="0"/>
              </a:rPr>
              <a:t>TDM sans injection</a:t>
            </a:r>
            <a:endParaRPr lang="fr-FR" sz="2400" dirty="0">
              <a:latin typeface="Calibri" panose="020F0502020204030204" pitchFamily="34" charset="0"/>
              <a:cs typeface="Calibri" panose="020F0502020204030204" pitchFamily="34" charset="0"/>
            </a:endParaRPr>
          </a:p>
          <a:p>
            <a:pPr lvl="1"/>
            <a:r>
              <a:rPr lang="fr-FR" sz="2000" dirty="0">
                <a:latin typeface="Calibri" panose="020F0502020204030204" pitchFamily="34" charset="0"/>
                <a:cs typeface="Calibri" panose="020F0502020204030204" pitchFamily="34" charset="0"/>
              </a:rPr>
              <a:t>Le plus souvent normale</a:t>
            </a:r>
          </a:p>
          <a:p>
            <a:r>
              <a:rPr lang="fr-FR" sz="2400" dirty="0">
                <a:latin typeface="Calibri" panose="020F0502020204030204" pitchFamily="34" charset="0"/>
                <a:cs typeface="Calibri" panose="020F0502020204030204" pitchFamily="34" charset="0"/>
              </a:rPr>
              <a:t>IRM</a:t>
            </a:r>
          </a:p>
          <a:p>
            <a:pPr lvl="1"/>
            <a:r>
              <a:rPr lang="fr-FR" sz="2000" dirty="0" err="1">
                <a:latin typeface="Calibri" panose="020F0502020204030204" pitchFamily="34" charset="0"/>
                <a:cs typeface="Calibri" panose="020F0502020204030204" pitchFamily="34" charset="0"/>
              </a:rPr>
              <a:t>Hypersignaux</a:t>
            </a:r>
            <a:r>
              <a:rPr lang="fr-FR" sz="2000" dirty="0">
                <a:latin typeface="Calibri" panose="020F0502020204030204" pitchFamily="34" charset="0"/>
                <a:cs typeface="Calibri" panose="020F0502020204030204" pitchFamily="34" charset="0"/>
              </a:rPr>
              <a:t> FLAIR </a:t>
            </a:r>
            <a:r>
              <a:rPr lang="fr-FR" sz="2000" dirty="0" smtClean="0">
                <a:latin typeface="Calibri" panose="020F0502020204030204" pitchFamily="34" charset="0"/>
                <a:cs typeface="Calibri" panose="020F0502020204030204" pitchFamily="34" charset="0"/>
              </a:rPr>
              <a:t>des </a:t>
            </a:r>
            <a:r>
              <a:rPr lang="fr-FR" sz="2000" dirty="0">
                <a:latin typeface="Calibri" panose="020F0502020204030204" pitchFamily="34" charset="0"/>
                <a:cs typeface="Calibri" panose="020F0502020204030204" pitchFamily="34" charset="0"/>
              </a:rPr>
              <a:t>fond de sillons en rapport avec des hémorragie sous arachnoïdiennes</a:t>
            </a:r>
          </a:p>
          <a:p>
            <a:pPr lvl="1"/>
            <a:r>
              <a:rPr lang="fr-FR" sz="2000" dirty="0">
                <a:latin typeface="Calibri" panose="020F0502020204030204" pitchFamily="34" charset="0"/>
                <a:cs typeface="Calibri" panose="020F0502020204030204" pitchFamily="34" charset="0"/>
              </a:rPr>
              <a:t>Complications</a:t>
            </a:r>
          </a:p>
          <a:p>
            <a:pPr lvl="2"/>
            <a:r>
              <a:rPr lang="fr-FR" sz="1600" dirty="0">
                <a:latin typeface="Calibri" panose="020F0502020204030204" pitchFamily="34" charset="0"/>
                <a:cs typeface="Calibri" panose="020F0502020204030204" pitchFamily="34" charset="0"/>
              </a:rPr>
              <a:t>Hématomes </a:t>
            </a:r>
            <a:r>
              <a:rPr lang="fr-FR" sz="1600" dirty="0" smtClean="0">
                <a:latin typeface="Calibri" panose="020F0502020204030204" pitchFamily="34" charset="0"/>
                <a:cs typeface="Calibri" panose="020F0502020204030204" pitchFamily="34" charset="0"/>
              </a:rPr>
              <a:t>intra-parenchymateux</a:t>
            </a:r>
            <a:endParaRPr lang="fr-FR" sz="1600" dirty="0">
              <a:latin typeface="Calibri" panose="020F0502020204030204" pitchFamily="34" charset="0"/>
              <a:cs typeface="Calibri" panose="020F0502020204030204" pitchFamily="34" charset="0"/>
            </a:endParaRPr>
          </a:p>
          <a:p>
            <a:pPr lvl="2"/>
            <a:r>
              <a:rPr lang="fr-FR" sz="1600" dirty="0" smtClean="0">
                <a:latin typeface="Calibri" panose="020F0502020204030204" pitchFamily="34" charset="0"/>
                <a:cs typeface="Calibri" panose="020F0502020204030204" pitchFamily="34" charset="0"/>
              </a:rPr>
              <a:t>Ischémies : Territoire </a:t>
            </a:r>
            <a:r>
              <a:rPr lang="fr-FR" sz="1600" dirty="0">
                <a:latin typeface="Calibri" panose="020F0502020204030204" pitchFamily="34" charset="0"/>
                <a:cs typeface="Calibri" panose="020F0502020204030204" pitchFamily="34" charset="0"/>
              </a:rPr>
              <a:t>jonctionnel +++</a:t>
            </a:r>
          </a:p>
          <a:p>
            <a:r>
              <a:rPr lang="fr-FR" sz="2400" dirty="0" err="1" smtClean="0">
                <a:latin typeface="Calibri" panose="020F0502020204030204" pitchFamily="34" charset="0"/>
                <a:cs typeface="Calibri" panose="020F0502020204030204" pitchFamily="34" charset="0"/>
              </a:rPr>
              <a:t>AngioRM</a:t>
            </a:r>
            <a:r>
              <a:rPr lang="fr-FR" sz="2400" dirty="0" smtClean="0">
                <a:latin typeface="Calibri" panose="020F0502020204030204" pitchFamily="34" charset="0"/>
                <a:cs typeface="Calibri" panose="020F0502020204030204" pitchFamily="34" charset="0"/>
              </a:rPr>
              <a:t>/</a:t>
            </a:r>
            <a:r>
              <a:rPr lang="fr-FR" sz="2400" dirty="0" err="1" smtClean="0">
                <a:latin typeface="Calibri" panose="020F0502020204030204" pitchFamily="34" charset="0"/>
                <a:cs typeface="Calibri" panose="020F0502020204030204" pitchFamily="34" charset="0"/>
              </a:rPr>
              <a:t>AngioTDM</a:t>
            </a:r>
            <a:endParaRPr lang="fr-FR" sz="2400" dirty="0">
              <a:latin typeface="Calibri" panose="020F0502020204030204" pitchFamily="34" charset="0"/>
              <a:cs typeface="Calibri" panose="020F0502020204030204" pitchFamily="34" charset="0"/>
            </a:endParaRPr>
          </a:p>
          <a:p>
            <a:pPr lvl="1"/>
            <a:r>
              <a:rPr lang="fr-FR" sz="2000" dirty="0" smtClean="0">
                <a:latin typeface="Calibri" panose="020F0502020204030204" pitchFamily="34" charset="0"/>
                <a:cs typeface="Calibri" panose="020F0502020204030204" pitchFamily="34" charset="0"/>
              </a:rPr>
              <a:t>Sténoses </a:t>
            </a:r>
            <a:r>
              <a:rPr lang="fr-FR" sz="2000" dirty="0">
                <a:latin typeface="Calibri" panose="020F0502020204030204" pitchFamily="34" charset="0"/>
                <a:cs typeface="Calibri" panose="020F0502020204030204" pitchFamily="34" charset="0"/>
              </a:rPr>
              <a:t>et dilatations segmentaires</a:t>
            </a:r>
          </a:p>
          <a:p>
            <a:pPr lvl="2"/>
            <a:r>
              <a:rPr lang="fr-FR" sz="1600" dirty="0">
                <a:latin typeface="Calibri" panose="020F0502020204030204" pitchFamily="34" charset="0"/>
                <a:cs typeface="Calibri" panose="020F0502020204030204" pitchFamily="34" charset="0"/>
              </a:rPr>
              <a:t>Territoires antérieurs (réseau carotidien +++) </a:t>
            </a:r>
          </a:p>
          <a:p>
            <a:pPr lvl="2"/>
            <a:r>
              <a:rPr lang="fr-FR" sz="1600" dirty="0">
                <a:latin typeface="Calibri" panose="020F0502020204030204" pitchFamily="34" charset="0"/>
                <a:cs typeface="Calibri" panose="020F0502020204030204" pitchFamily="34" charset="0"/>
              </a:rPr>
              <a:t>Parfois territoire postérieur en association (jamais isolé)</a:t>
            </a:r>
          </a:p>
          <a:p>
            <a:pPr lvl="1"/>
            <a:r>
              <a:rPr lang="fr-FR" sz="2000" dirty="0">
                <a:latin typeface="Calibri" panose="020F0502020204030204" pitchFamily="34" charset="0"/>
                <a:cs typeface="Calibri" panose="020F0502020204030204" pitchFamily="34" charset="0"/>
              </a:rPr>
              <a:t>A répéter si premier examen normal et suspicion clinique forte.</a:t>
            </a:r>
            <a:endParaRPr lang="fr-FR" sz="20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392785118"/>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CEF4F5E-B1C0-4B46-8521-1935FFD5C62C}"/>
              </a:ext>
            </a:extLst>
          </p:cNvPr>
          <p:cNvSpPr>
            <a:spLocks noGrp="1"/>
          </p:cNvSpPr>
          <p:nvPr>
            <p:ph type="title"/>
          </p:nvPr>
        </p:nvSpPr>
        <p:spPr/>
        <p:txBody>
          <a:bodyPr>
            <a:normAutofit/>
          </a:bodyPr>
          <a:lstStyle/>
          <a:p>
            <a:r>
              <a:rPr lang="fr-FR" sz="4800" dirty="0" smtClean="0">
                <a:latin typeface="Calibri" panose="020F0502020204030204" pitchFamily="34" charset="0"/>
                <a:cs typeface="Calibri" panose="020F0502020204030204" pitchFamily="34" charset="0"/>
              </a:rPr>
              <a:t>Traitement</a:t>
            </a:r>
            <a:endParaRPr lang="fr-FR" sz="4800" dirty="0">
              <a:latin typeface="Calibri" panose="020F0502020204030204" pitchFamily="34" charset="0"/>
              <a:cs typeface="Calibri" panose="020F0502020204030204" pitchFamily="34" charset="0"/>
            </a:endParaRPr>
          </a:p>
        </p:txBody>
      </p:sp>
      <p:sp>
        <p:nvSpPr>
          <p:cNvPr id="3" name="Espace réservé du contenu 2">
            <a:extLst>
              <a:ext uri="{FF2B5EF4-FFF2-40B4-BE49-F238E27FC236}">
                <a16:creationId xmlns:a16="http://schemas.microsoft.com/office/drawing/2014/main" id="{FF770F62-C877-45FF-9889-623B07B8F5D2}"/>
              </a:ext>
            </a:extLst>
          </p:cNvPr>
          <p:cNvSpPr>
            <a:spLocks noGrp="1"/>
          </p:cNvSpPr>
          <p:nvPr>
            <p:ph idx="1"/>
          </p:nvPr>
        </p:nvSpPr>
        <p:spPr/>
        <p:txBody>
          <a:bodyPr>
            <a:normAutofit/>
          </a:bodyPr>
          <a:lstStyle/>
          <a:p>
            <a:r>
              <a:rPr lang="fr-FR" sz="2400" dirty="0">
                <a:latin typeface="Calibri" panose="020F0502020204030204" pitchFamily="34" charset="0"/>
                <a:cs typeface="Calibri" panose="020F0502020204030204" pitchFamily="34" charset="0"/>
              </a:rPr>
              <a:t>Traitement</a:t>
            </a:r>
          </a:p>
          <a:p>
            <a:pPr lvl="1"/>
            <a:r>
              <a:rPr lang="fr-FR" sz="2000" dirty="0">
                <a:latin typeface="Calibri" panose="020F0502020204030204" pitchFamily="34" charset="0"/>
                <a:cs typeface="Calibri" panose="020F0502020204030204" pitchFamily="34" charset="0"/>
              </a:rPr>
              <a:t>Mesures symptomatiques: Antalgiques, parfois antiépileptiques, monitoring tensionnel</a:t>
            </a:r>
          </a:p>
          <a:p>
            <a:pPr lvl="1"/>
            <a:r>
              <a:rPr lang="fr-FR" sz="2000" dirty="0">
                <a:latin typeface="Calibri" panose="020F0502020204030204" pitchFamily="34" charset="0"/>
                <a:cs typeface="Calibri" panose="020F0502020204030204" pitchFamily="34" charset="0"/>
              </a:rPr>
              <a:t>Arrêt des substances </a:t>
            </a:r>
            <a:r>
              <a:rPr lang="fr-FR" sz="2000" dirty="0" err="1">
                <a:latin typeface="Calibri" panose="020F0502020204030204" pitchFamily="34" charset="0"/>
                <a:cs typeface="Calibri" panose="020F0502020204030204" pitchFamily="34" charset="0"/>
              </a:rPr>
              <a:t>vasoactives</a:t>
            </a:r>
            <a:r>
              <a:rPr lang="fr-FR" sz="2000" dirty="0">
                <a:latin typeface="Calibri" panose="020F0502020204030204" pitchFamily="34" charset="0"/>
                <a:cs typeface="Calibri" panose="020F0502020204030204" pitchFamily="34" charset="0"/>
              </a:rPr>
              <a:t> et éviction définitive</a:t>
            </a:r>
          </a:p>
          <a:p>
            <a:pPr lvl="1"/>
            <a:r>
              <a:rPr lang="fr-FR" sz="2000" dirty="0" err="1">
                <a:latin typeface="Calibri" panose="020F0502020204030204" pitchFamily="34" charset="0"/>
                <a:cs typeface="Calibri" panose="020F0502020204030204" pitchFamily="34" charset="0"/>
              </a:rPr>
              <a:t>Nimotop</a:t>
            </a:r>
            <a:r>
              <a:rPr lang="fr-FR" sz="2000" dirty="0">
                <a:latin typeface="Calibri" panose="020F0502020204030204" pitchFamily="34" charset="0"/>
                <a:cs typeface="Calibri" panose="020F0502020204030204" pitchFamily="34" charset="0"/>
              </a:rPr>
              <a:t> per os ou IV</a:t>
            </a:r>
          </a:p>
          <a:p>
            <a:pPr lvl="1"/>
            <a:endParaRPr lang="fr-FR" sz="1600" dirty="0">
              <a:latin typeface="Calibri" panose="020F0502020204030204" pitchFamily="34" charset="0"/>
              <a:cs typeface="Calibri" panose="020F0502020204030204" pitchFamily="34" charset="0"/>
            </a:endParaRPr>
          </a:p>
          <a:p>
            <a:r>
              <a:rPr lang="fr-FR" sz="2400" dirty="0">
                <a:latin typeface="Calibri" panose="020F0502020204030204" pitchFamily="34" charset="0"/>
                <a:cs typeface="Calibri" panose="020F0502020204030204" pitchFamily="34" charset="0"/>
              </a:rPr>
              <a:t>Evolution et pronostic</a:t>
            </a:r>
          </a:p>
          <a:p>
            <a:pPr lvl="1"/>
            <a:r>
              <a:rPr lang="fr-FR" sz="2000" dirty="0">
                <a:latin typeface="Calibri" panose="020F0502020204030204" pitchFamily="34" charset="0"/>
                <a:cs typeface="Calibri" panose="020F0502020204030204" pitchFamily="34" charset="0"/>
              </a:rPr>
              <a:t>Evolution généralement favorable avec régression des sténoses </a:t>
            </a:r>
          </a:p>
          <a:p>
            <a:pPr lvl="1"/>
            <a:r>
              <a:rPr lang="fr-FR" sz="2000" dirty="0">
                <a:latin typeface="Calibri" panose="020F0502020204030204" pitchFamily="34" charset="0"/>
                <a:cs typeface="Calibri" panose="020F0502020204030204" pitchFamily="34" charset="0"/>
              </a:rPr>
              <a:t>Pronostic lié à la survenue d’AVC ischémiques ou hémorragiques</a:t>
            </a:r>
          </a:p>
          <a:p>
            <a:pPr lvl="1"/>
            <a:r>
              <a:rPr lang="fr-FR" sz="2000" dirty="0">
                <a:latin typeface="Calibri" panose="020F0502020204030204" pitchFamily="34" charset="0"/>
                <a:cs typeface="Calibri" panose="020F0502020204030204" pitchFamily="34" charset="0"/>
              </a:rPr>
              <a:t>Persistance de céphalées dans les mois suivants l’épisode</a:t>
            </a:r>
          </a:p>
          <a:p>
            <a:pPr lvl="1"/>
            <a:r>
              <a:rPr lang="fr-FR" sz="2000" dirty="0">
                <a:latin typeface="Calibri" panose="020F0502020204030204" pitchFamily="34" charset="0"/>
                <a:cs typeface="Calibri" panose="020F0502020204030204" pitchFamily="34" charset="0"/>
              </a:rPr>
              <a:t>Risque de récidive inconnu</a:t>
            </a:r>
            <a:endParaRPr lang="fr-FR" sz="2000" dirty="0">
              <a:latin typeface="Calibri" panose="020F0502020204030204" pitchFamily="34" charset="0"/>
              <a:cs typeface="Calibri" panose="020F0502020204030204" pitchFamily="34" charset="0"/>
            </a:endParaRPr>
          </a:p>
        </p:txBody>
      </p:sp>
      <p:pic>
        <p:nvPicPr>
          <p:cNvPr id="4" name="Image 3">
            <a:extLst>
              <a:ext uri="{FF2B5EF4-FFF2-40B4-BE49-F238E27FC236}">
                <a16:creationId xmlns:a16="http://schemas.microsoft.com/office/drawing/2014/main" id="{BE4D9784-67B3-4484-B7D7-B0F8423DA72E}"/>
              </a:ext>
              <a:ext uri="{C183D7F6-B498-43B3-948B-1728B52AA6E4}">
                <adec:decorative xmlns="" xmlns:adec="http://schemas.microsoft.com/office/drawing/2017/decorative" val="0"/>
              </a:ext>
            </a:extLst>
          </p:cNvPr>
          <p:cNvPicPr>
            <a:picLocks noChangeAspect="1"/>
          </p:cNvPicPr>
          <p:nvPr/>
        </p:nvPicPr>
        <p:blipFill>
          <a:blip r:embed="rId2"/>
          <a:stretch>
            <a:fillRect/>
          </a:stretch>
        </p:blipFill>
        <p:spPr>
          <a:xfrm>
            <a:off x="9303445" y="2881217"/>
            <a:ext cx="2222883" cy="1766907"/>
          </a:xfrm>
          <a:prstGeom prst="rect">
            <a:avLst/>
          </a:prstGeom>
        </p:spPr>
      </p:pic>
      <p:pic>
        <p:nvPicPr>
          <p:cNvPr id="5" name="Image 4">
            <a:extLst>
              <a:ext uri="{FF2B5EF4-FFF2-40B4-BE49-F238E27FC236}">
                <a16:creationId xmlns:a16="http://schemas.microsoft.com/office/drawing/2014/main" id="{3598C1DA-7690-4B2B-9602-A81FFB96B0B6}"/>
              </a:ext>
            </a:extLst>
          </p:cNvPr>
          <p:cNvPicPr>
            <a:picLocks noChangeAspect="1"/>
          </p:cNvPicPr>
          <p:nvPr/>
        </p:nvPicPr>
        <p:blipFill>
          <a:blip r:embed="rId3"/>
          <a:stretch>
            <a:fillRect/>
          </a:stretch>
        </p:blipFill>
        <p:spPr>
          <a:xfrm>
            <a:off x="9303446" y="4715593"/>
            <a:ext cx="2222883" cy="1807869"/>
          </a:xfrm>
          <a:prstGeom prst="rect">
            <a:avLst/>
          </a:prstGeom>
        </p:spPr>
      </p:pic>
      <p:sp>
        <p:nvSpPr>
          <p:cNvPr id="7" name="ZoneTexte 6">
            <a:extLst>
              <a:ext uri="{FF2B5EF4-FFF2-40B4-BE49-F238E27FC236}">
                <a16:creationId xmlns:a16="http://schemas.microsoft.com/office/drawing/2014/main" id="{FE729930-4B89-4AFD-974B-37DF1C8C6210}"/>
              </a:ext>
            </a:extLst>
          </p:cNvPr>
          <p:cNvSpPr txBox="1"/>
          <p:nvPr/>
        </p:nvSpPr>
        <p:spPr>
          <a:xfrm>
            <a:off x="11482266" y="6032883"/>
            <a:ext cx="622625" cy="523220"/>
          </a:xfrm>
          <a:prstGeom prst="rect">
            <a:avLst/>
          </a:prstGeom>
          <a:noFill/>
        </p:spPr>
        <p:txBody>
          <a:bodyPr wrap="square" rtlCol="0">
            <a:spAutoFit/>
          </a:bodyPr>
          <a:lstStyle/>
          <a:p>
            <a:r>
              <a:rPr lang="fr-FR" sz="2800" dirty="0" smtClean="0">
                <a:latin typeface="Calibri" panose="020F0502020204030204" pitchFamily="34" charset="0"/>
                <a:cs typeface="Calibri" panose="020F0502020204030204" pitchFamily="34" charset="0"/>
              </a:rPr>
              <a:t>J</a:t>
            </a:r>
            <a:r>
              <a:rPr lang="fr-FR" sz="1600" dirty="0" smtClean="0">
                <a:latin typeface="Calibri" panose="020F0502020204030204" pitchFamily="34" charset="0"/>
                <a:cs typeface="Calibri" panose="020F0502020204030204" pitchFamily="34" charset="0"/>
              </a:rPr>
              <a:t>30</a:t>
            </a:r>
            <a:endParaRPr lang="fr-FR" sz="2800" dirty="0">
              <a:latin typeface="Calibri" panose="020F0502020204030204" pitchFamily="34" charset="0"/>
              <a:cs typeface="Calibri" panose="020F0502020204030204" pitchFamily="34" charset="0"/>
            </a:endParaRPr>
          </a:p>
        </p:txBody>
      </p:sp>
      <p:sp>
        <p:nvSpPr>
          <p:cNvPr id="10" name="ZoneTexte 9">
            <a:extLst>
              <a:ext uri="{FF2B5EF4-FFF2-40B4-BE49-F238E27FC236}">
                <a16:creationId xmlns:a16="http://schemas.microsoft.com/office/drawing/2014/main" id="{FE729930-4B89-4AFD-974B-37DF1C8C6210}"/>
              </a:ext>
            </a:extLst>
          </p:cNvPr>
          <p:cNvSpPr txBox="1"/>
          <p:nvPr/>
        </p:nvSpPr>
        <p:spPr>
          <a:xfrm>
            <a:off x="11482265" y="4158639"/>
            <a:ext cx="622625" cy="523220"/>
          </a:xfrm>
          <a:prstGeom prst="rect">
            <a:avLst/>
          </a:prstGeom>
          <a:noFill/>
        </p:spPr>
        <p:txBody>
          <a:bodyPr wrap="square" rtlCol="0">
            <a:spAutoFit/>
          </a:bodyPr>
          <a:lstStyle/>
          <a:p>
            <a:r>
              <a:rPr lang="fr-FR" sz="2800" dirty="0" smtClean="0">
                <a:latin typeface="Calibri" panose="020F0502020204030204" pitchFamily="34" charset="0"/>
                <a:cs typeface="Calibri" panose="020F0502020204030204" pitchFamily="34" charset="0"/>
              </a:rPr>
              <a:t>J</a:t>
            </a:r>
            <a:r>
              <a:rPr lang="fr-FR" sz="1600" dirty="0" smtClean="0">
                <a:latin typeface="Calibri" panose="020F0502020204030204" pitchFamily="34" charset="0"/>
                <a:cs typeface="Calibri" panose="020F0502020204030204" pitchFamily="34" charset="0"/>
              </a:rPr>
              <a:t>0</a:t>
            </a:r>
            <a:endParaRPr lang="fr-FR" sz="28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541967261"/>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CEF4F5E-B1C0-4B46-8521-1935FFD5C62C}"/>
              </a:ext>
            </a:extLst>
          </p:cNvPr>
          <p:cNvSpPr>
            <a:spLocks noGrp="1"/>
          </p:cNvSpPr>
          <p:nvPr>
            <p:ph type="title"/>
          </p:nvPr>
        </p:nvSpPr>
        <p:spPr/>
        <p:txBody>
          <a:bodyPr>
            <a:normAutofit/>
          </a:bodyPr>
          <a:lstStyle/>
          <a:p>
            <a:r>
              <a:rPr lang="fr-FR" sz="4800" dirty="0">
                <a:latin typeface="Calibri" panose="020F0502020204030204" pitchFamily="34" charset="0"/>
                <a:cs typeface="Calibri" panose="020F0502020204030204" pitchFamily="34" charset="0"/>
              </a:rPr>
              <a:t>Cas n°3</a:t>
            </a:r>
          </a:p>
        </p:txBody>
      </p:sp>
      <p:sp>
        <p:nvSpPr>
          <p:cNvPr id="3" name="Espace réservé du contenu 2">
            <a:extLst>
              <a:ext uri="{FF2B5EF4-FFF2-40B4-BE49-F238E27FC236}">
                <a16:creationId xmlns:a16="http://schemas.microsoft.com/office/drawing/2014/main" id="{FF770F62-C877-45FF-9889-623B07B8F5D2}"/>
              </a:ext>
            </a:extLst>
          </p:cNvPr>
          <p:cNvSpPr>
            <a:spLocks noGrp="1"/>
          </p:cNvSpPr>
          <p:nvPr>
            <p:ph idx="1"/>
          </p:nvPr>
        </p:nvSpPr>
        <p:spPr/>
        <p:txBody>
          <a:bodyPr>
            <a:normAutofit/>
          </a:bodyPr>
          <a:lstStyle/>
          <a:p>
            <a:r>
              <a:rPr lang="fr-FR" dirty="0">
                <a:latin typeface="Calibri" panose="020F0502020204030204" pitchFamily="34" charset="0"/>
                <a:cs typeface="Calibri" panose="020F0502020204030204" pitchFamily="34" charset="0"/>
              </a:rPr>
              <a:t>Mme H, 34 ans, 95 kg</a:t>
            </a:r>
          </a:p>
          <a:p>
            <a:r>
              <a:rPr lang="fr-FR" dirty="0">
                <a:latin typeface="Calibri" panose="020F0502020204030204" pitchFamily="34" charset="0"/>
                <a:cs typeface="Calibri" panose="020F0502020204030204" pitchFamily="34" charset="0"/>
              </a:rPr>
              <a:t>Céphalées évoluant depuis plusieurs semaines</a:t>
            </a:r>
          </a:p>
          <a:p>
            <a:r>
              <a:rPr lang="fr-FR" dirty="0">
                <a:latin typeface="Calibri" panose="020F0502020204030204" pitchFamily="34" charset="0"/>
                <a:cs typeface="Calibri" panose="020F0502020204030204" pitchFamily="34" charset="0"/>
              </a:rPr>
              <a:t>Troubles visuels</a:t>
            </a:r>
          </a:p>
        </p:txBody>
      </p:sp>
    </p:spTree>
    <p:extLst>
      <p:ext uri="{BB962C8B-B14F-4D97-AF65-F5344CB8AC3E}">
        <p14:creationId xmlns:p14="http://schemas.microsoft.com/office/powerpoint/2010/main" val="797963950"/>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CEF4F5E-B1C0-4B46-8521-1935FFD5C62C}"/>
              </a:ext>
            </a:extLst>
          </p:cNvPr>
          <p:cNvSpPr>
            <a:spLocks noGrp="1"/>
          </p:cNvSpPr>
          <p:nvPr>
            <p:ph type="title"/>
          </p:nvPr>
        </p:nvSpPr>
        <p:spPr/>
        <p:txBody>
          <a:bodyPr>
            <a:normAutofit/>
          </a:bodyPr>
          <a:lstStyle/>
          <a:p>
            <a:r>
              <a:rPr lang="fr-FR" sz="4800" dirty="0">
                <a:latin typeface="Calibri" panose="020F0502020204030204" pitchFamily="34" charset="0"/>
                <a:cs typeface="Calibri" panose="020F0502020204030204" pitchFamily="34" charset="0"/>
              </a:rPr>
              <a:t>Quel est votre démarche? </a:t>
            </a:r>
            <a:endParaRPr lang="fr-FR" sz="1800" dirty="0">
              <a:latin typeface="Calibri" panose="020F0502020204030204" pitchFamily="34" charset="0"/>
              <a:cs typeface="Calibri" panose="020F0502020204030204" pitchFamily="34" charset="0"/>
            </a:endParaRPr>
          </a:p>
        </p:txBody>
      </p:sp>
      <p:sp>
        <p:nvSpPr>
          <p:cNvPr id="3" name="Espace réservé du contenu 2">
            <a:extLst>
              <a:ext uri="{FF2B5EF4-FFF2-40B4-BE49-F238E27FC236}">
                <a16:creationId xmlns:a16="http://schemas.microsoft.com/office/drawing/2014/main" id="{FF770F62-C877-45FF-9889-623B07B8F5D2}"/>
              </a:ext>
            </a:extLst>
          </p:cNvPr>
          <p:cNvSpPr>
            <a:spLocks noGrp="1"/>
          </p:cNvSpPr>
          <p:nvPr>
            <p:ph idx="1"/>
          </p:nvPr>
        </p:nvSpPr>
        <p:spPr/>
        <p:txBody>
          <a:bodyPr>
            <a:normAutofit/>
          </a:bodyPr>
          <a:lstStyle/>
          <a:p>
            <a:pPr marL="0" indent="0">
              <a:buNone/>
            </a:pPr>
            <a:r>
              <a:rPr lang="fr-FR" dirty="0">
                <a:latin typeface="Calibri" panose="020F0502020204030204" pitchFamily="34" charset="0"/>
                <a:cs typeface="Calibri" panose="020F0502020204030204" pitchFamily="34" charset="0"/>
              </a:rPr>
              <a:t>A </a:t>
            </a:r>
            <a:r>
              <a:rPr lang="fr-FR" dirty="0" smtClean="0">
                <a:latin typeface="Calibri" panose="020F0502020204030204" pitchFamily="34" charset="0"/>
                <a:cs typeface="Calibri" panose="020F0502020204030204" pitchFamily="34" charset="0"/>
              </a:rPr>
              <a:t>- </a:t>
            </a:r>
            <a:r>
              <a:rPr lang="fr-FR" dirty="0" smtClean="0">
                <a:latin typeface="Calibri" panose="020F0502020204030204" pitchFamily="34" charset="0"/>
                <a:cs typeface="Calibri" panose="020F0502020204030204" pitchFamily="34" charset="0"/>
              </a:rPr>
              <a:t>Orienter </a:t>
            </a:r>
            <a:r>
              <a:rPr lang="fr-FR" dirty="0" smtClean="0">
                <a:latin typeface="Calibri" panose="020F0502020204030204" pitchFamily="34" charset="0"/>
                <a:cs typeface="Calibri" panose="020F0502020204030204" pitchFamily="34" charset="0"/>
              </a:rPr>
              <a:t>la patiente vers les urgences</a:t>
            </a:r>
            <a:endParaRPr lang="fr-FR" dirty="0">
              <a:latin typeface="Calibri" panose="020F0502020204030204" pitchFamily="34" charset="0"/>
              <a:cs typeface="Calibri" panose="020F0502020204030204" pitchFamily="34" charset="0"/>
            </a:endParaRPr>
          </a:p>
          <a:p>
            <a:pPr marL="0" indent="0">
              <a:buNone/>
            </a:pPr>
            <a:r>
              <a:rPr lang="fr-FR" dirty="0">
                <a:latin typeface="Calibri" panose="020F0502020204030204" pitchFamily="34" charset="0"/>
                <a:cs typeface="Calibri" panose="020F0502020204030204" pitchFamily="34" charset="0"/>
              </a:rPr>
              <a:t>B - Antalgique et retour à domicile</a:t>
            </a:r>
          </a:p>
          <a:p>
            <a:pPr marL="0" indent="0">
              <a:buNone/>
            </a:pPr>
            <a:r>
              <a:rPr lang="fr-FR" dirty="0">
                <a:latin typeface="Calibri" panose="020F0502020204030204" pitchFamily="34" charset="0"/>
                <a:cs typeface="Calibri" panose="020F0502020204030204" pitchFamily="34" charset="0"/>
              </a:rPr>
              <a:t>C - Examen complémentaire (imagerie? Bilan biologique? </a:t>
            </a:r>
            <a:r>
              <a:rPr lang="fr-FR" dirty="0" err="1">
                <a:latin typeface="Calibri" panose="020F0502020204030204" pitchFamily="34" charset="0"/>
                <a:cs typeface="Calibri" panose="020F0502020204030204" pitchFamily="34" charset="0"/>
              </a:rPr>
              <a:t>Etc</a:t>
            </a:r>
            <a:r>
              <a:rPr lang="fr-FR" dirty="0">
                <a:latin typeface="Calibri" panose="020F0502020204030204" pitchFamily="34" charset="0"/>
                <a:cs typeface="Calibri" panose="020F0502020204030204" pitchFamily="34" charset="0"/>
              </a:rPr>
              <a:t>?)</a:t>
            </a:r>
          </a:p>
          <a:p>
            <a:pPr marL="0" indent="0">
              <a:buNone/>
            </a:pPr>
            <a:r>
              <a:rPr lang="fr-FR" dirty="0">
                <a:latin typeface="Calibri" panose="020F0502020204030204" pitchFamily="34" charset="0"/>
                <a:cs typeface="Calibri" panose="020F0502020204030204" pitchFamily="34" charset="0"/>
              </a:rPr>
              <a:t>D - Appel à un ami</a:t>
            </a:r>
          </a:p>
        </p:txBody>
      </p:sp>
    </p:spTree>
    <p:extLst>
      <p:ext uri="{BB962C8B-B14F-4D97-AF65-F5344CB8AC3E}">
        <p14:creationId xmlns:p14="http://schemas.microsoft.com/office/powerpoint/2010/main" val="108447820"/>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CEF4F5E-B1C0-4B46-8521-1935FFD5C62C}"/>
              </a:ext>
            </a:extLst>
          </p:cNvPr>
          <p:cNvSpPr>
            <a:spLocks noGrp="1"/>
          </p:cNvSpPr>
          <p:nvPr>
            <p:ph type="title"/>
          </p:nvPr>
        </p:nvSpPr>
        <p:spPr/>
        <p:txBody>
          <a:bodyPr>
            <a:normAutofit/>
          </a:bodyPr>
          <a:lstStyle/>
          <a:p>
            <a:r>
              <a:rPr lang="fr-FR" sz="4800" dirty="0">
                <a:latin typeface="Calibri" panose="020F0502020204030204" pitchFamily="34" charset="0"/>
                <a:cs typeface="Calibri" panose="020F0502020204030204" pitchFamily="34" charset="0"/>
              </a:rPr>
              <a:t>Quelle imagerie le cas-échéant?</a:t>
            </a:r>
          </a:p>
        </p:txBody>
      </p:sp>
      <p:sp>
        <p:nvSpPr>
          <p:cNvPr id="3" name="Espace réservé du contenu 2">
            <a:extLst>
              <a:ext uri="{FF2B5EF4-FFF2-40B4-BE49-F238E27FC236}">
                <a16:creationId xmlns:a16="http://schemas.microsoft.com/office/drawing/2014/main" id="{FF770F62-C877-45FF-9889-623B07B8F5D2}"/>
              </a:ext>
            </a:extLst>
          </p:cNvPr>
          <p:cNvSpPr>
            <a:spLocks noGrp="1"/>
          </p:cNvSpPr>
          <p:nvPr>
            <p:ph idx="1"/>
          </p:nvPr>
        </p:nvSpPr>
        <p:spPr/>
        <p:txBody>
          <a:bodyPr>
            <a:normAutofit/>
          </a:bodyPr>
          <a:lstStyle/>
          <a:p>
            <a:pPr marL="0" indent="0">
              <a:buNone/>
            </a:pPr>
            <a:r>
              <a:rPr lang="fr-FR" dirty="0">
                <a:latin typeface="Calibri" panose="020F0502020204030204" pitchFamily="34" charset="0"/>
                <a:cs typeface="Calibri" panose="020F0502020204030204" pitchFamily="34" charset="0"/>
              </a:rPr>
              <a:t>A - IRM encéphalique sans injection? </a:t>
            </a:r>
          </a:p>
          <a:p>
            <a:pPr marL="0" indent="0">
              <a:buNone/>
            </a:pPr>
            <a:r>
              <a:rPr lang="fr-FR" dirty="0">
                <a:latin typeface="Calibri" panose="020F0502020204030204" pitchFamily="34" charset="0"/>
                <a:cs typeface="Calibri" panose="020F0502020204030204" pitchFamily="34" charset="0"/>
              </a:rPr>
              <a:t>B - TDM encéphalique sans injection?</a:t>
            </a:r>
          </a:p>
          <a:p>
            <a:pPr marL="0" indent="0">
              <a:buNone/>
            </a:pPr>
            <a:r>
              <a:rPr lang="fr-FR" dirty="0">
                <a:latin typeface="Calibri" panose="020F0502020204030204" pitchFamily="34" charset="0"/>
                <a:cs typeface="Calibri" panose="020F0502020204030204" pitchFamily="34" charset="0"/>
              </a:rPr>
              <a:t>C - IRM encéphalique avec injection de produit de contraste? </a:t>
            </a:r>
          </a:p>
          <a:p>
            <a:pPr marL="0" indent="0">
              <a:buNone/>
            </a:pPr>
            <a:r>
              <a:rPr lang="fr-FR" dirty="0">
                <a:latin typeface="Calibri" panose="020F0502020204030204" pitchFamily="34" charset="0"/>
                <a:cs typeface="Calibri" panose="020F0502020204030204" pitchFamily="34" charset="0"/>
              </a:rPr>
              <a:t>D - TDM encéphalique avec injection de produit de contraste? </a:t>
            </a:r>
          </a:p>
        </p:txBody>
      </p:sp>
    </p:spTree>
    <p:extLst>
      <p:ext uri="{BB962C8B-B14F-4D97-AF65-F5344CB8AC3E}">
        <p14:creationId xmlns:p14="http://schemas.microsoft.com/office/powerpoint/2010/main" val="563544858"/>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CEF4F5E-B1C0-4B46-8521-1935FFD5C62C}"/>
              </a:ext>
            </a:extLst>
          </p:cNvPr>
          <p:cNvSpPr>
            <a:spLocks noGrp="1"/>
          </p:cNvSpPr>
          <p:nvPr>
            <p:ph type="title"/>
          </p:nvPr>
        </p:nvSpPr>
        <p:spPr/>
        <p:txBody>
          <a:bodyPr>
            <a:normAutofit/>
          </a:bodyPr>
          <a:lstStyle/>
          <a:p>
            <a:r>
              <a:rPr lang="fr-FR" sz="4800" dirty="0">
                <a:latin typeface="Calibri" panose="020F0502020204030204" pitchFamily="34" charset="0"/>
                <a:cs typeface="Calibri" panose="020F0502020204030204" pitchFamily="34" charset="0"/>
              </a:rPr>
              <a:t>IRM Encéphalique avec injection</a:t>
            </a:r>
          </a:p>
        </p:txBody>
      </p:sp>
      <p:pic>
        <p:nvPicPr>
          <p:cNvPr id="9" name="Espace réservé du contenu 8">
            <a:extLst>
              <a:ext uri="{FF2B5EF4-FFF2-40B4-BE49-F238E27FC236}">
                <a16:creationId xmlns:a16="http://schemas.microsoft.com/office/drawing/2014/main" id="{80517F05-698D-46AE-BD02-BA304A6F8822}"/>
              </a:ext>
            </a:extLst>
          </p:cNvPr>
          <p:cNvPicPr>
            <a:picLocks noGrp="1" noChangeAspect="1"/>
          </p:cNvPicPr>
          <p:nvPr>
            <p:ph idx="1"/>
          </p:nvPr>
        </p:nvPicPr>
        <p:blipFill rotWithShape="1">
          <a:blip r:embed="rId3">
            <a:extLst>
              <a:ext uri="{28A0092B-C50C-407E-A947-70E740481C1C}">
                <a14:useLocalDpi xmlns:a14="http://schemas.microsoft.com/office/drawing/2010/main" val="0"/>
              </a:ext>
            </a:extLst>
          </a:blip>
          <a:srcRect r="987" b="1174"/>
          <a:stretch/>
        </p:blipFill>
        <p:spPr>
          <a:xfrm>
            <a:off x="1406802" y="1550907"/>
            <a:ext cx="3621797" cy="2393949"/>
          </a:xfrm>
        </p:spPr>
      </p:pic>
      <p:pic>
        <p:nvPicPr>
          <p:cNvPr id="11" name="Image 10">
            <a:extLst>
              <a:ext uri="{FF2B5EF4-FFF2-40B4-BE49-F238E27FC236}">
                <a16:creationId xmlns:a16="http://schemas.microsoft.com/office/drawing/2014/main" id="{9689C6F8-9A4C-4B99-AB8C-D0069967E2AF}"/>
              </a:ext>
            </a:extLst>
          </p:cNvPr>
          <p:cNvPicPr>
            <a:picLocks noChangeAspect="1"/>
          </p:cNvPicPr>
          <p:nvPr/>
        </p:nvPicPr>
        <p:blipFill rotWithShape="1">
          <a:blip r:embed="rId4">
            <a:extLst>
              <a:ext uri="{28A0092B-C50C-407E-A947-70E740481C1C}">
                <a14:useLocalDpi xmlns:a14="http://schemas.microsoft.com/office/drawing/2010/main" val="0"/>
              </a:ext>
            </a:extLst>
          </a:blip>
          <a:srcRect t="1857" r="446"/>
          <a:stretch/>
        </p:blipFill>
        <p:spPr>
          <a:xfrm>
            <a:off x="6353701" y="1550906"/>
            <a:ext cx="4260047" cy="2393949"/>
          </a:xfrm>
          <a:prstGeom prst="rect">
            <a:avLst/>
          </a:prstGeom>
        </p:spPr>
      </p:pic>
      <p:pic>
        <p:nvPicPr>
          <p:cNvPr id="13" name="Image 12">
            <a:extLst>
              <a:ext uri="{FF2B5EF4-FFF2-40B4-BE49-F238E27FC236}">
                <a16:creationId xmlns:a16="http://schemas.microsoft.com/office/drawing/2014/main" id="{9C1A810F-0B00-4ABF-9503-D47A704D68B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590395" y="4098926"/>
            <a:ext cx="6141439" cy="2393949"/>
          </a:xfrm>
          <a:prstGeom prst="rect">
            <a:avLst/>
          </a:prstGeom>
        </p:spPr>
      </p:pic>
    </p:spTree>
    <p:extLst>
      <p:ext uri="{BB962C8B-B14F-4D97-AF65-F5344CB8AC3E}">
        <p14:creationId xmlns:p14="http://schemas.microsoft.com/office/powerpoint/2010/main" val="183921516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FF770F62-C877-45FF-9889-623B07B8F5D2}"/>
              </a:ext>
            </a:extLst>
          </p:cNvPr>
          <p:cNvSpPr>
            <a:spLocks noGrp="1"/>
          </p:cNvSpPr>
          <p:nvPr>
            <p:ph idx="1"/>
          </p:nvPr>
        </p:nvSpPr>
        <p:spPr/>
        <p:txBody>
          <a:bodyPr>
            <a:normAutofit/>
          </a:bodyPr>
          <a:lstStyle/>
          <a:p>
            <a:r>
              <a:rPr lang="fr-FR" sz="2000" dirty="0" err="1"/>
              <a:t>Leucoaraïose</a:t>
            </a:r>
            <a:r>
              <a:rPr lang="fr-FR" sz="2000" dirty="0"/>
              <a:t> = anomalies de la substance blanche se traduisant par une hypodensité diffuse mal limitée en tomodensitométrie et par un hypersignal T2 en IRM</a:t>
            </a:r>
          </a:p>
          <a:p>
            <a:r>
              <a:rPr lang="fr-FR" sz="2000" dirty="0"/>
              <a:t>Ischémie chronique de la substance blanche liée à des modifications des parois des vaisseaux qui conduisent à une réduction de leur calibre et de leur débit donc à un élargissement des </a:t>
            </a:r>
            <a:r>
              <a:rPr lang="fr-FR" sz="2000" dirty="0" err="1"/>
              <a:t>virchow</a:t>
            </a:r>
            <a:r>
              <a:rPr lang="fr-FR" sz="2000" dirty="0"/>
              <a:t> et à une démyélinisation de la substance blanche</a:t>
            </a:r>
          </a:p>
          <a:p>
            <a:r>
              <a:rPr lang="fr-FR" sz="2000" dirty="0"/>
              <a:t> 11 % à 40 ans, 90 % à 80 ans</a:t>
            </a:r>
          </a:p>
        </p:txBody>
      </p:sp>
    </p:spTree>
    <p:extLst>
      <p:ext uri="{BB962C8B-B14F-4D97-AF65-F5344CB8AC3E}">
        <p14:creationId xmlns:p14="http://schemas.microsoft.com/office/powerpoint/2010/main" val="367458543"/>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CEF4F5E-B1C0-4B46-8521-1935FFD5C62C}"/>
              </a:ext>
            </a:extLst>
          </p:cNvPr>
          <p:cNvSpPr>
            <a:spLocks noGrp="1"/>
          </p:cNvSpPr>
          <p:nvPr>
            <p:ph type="title"/>
          </p:nvPr>
        </p:nvSpPr>
        <p:spPr/>
        <p:txBody>
          <a:bodyPr>
            <a:normAutofit/>
          </a:bodyPr>
          <a:lstStyle/>
          <a:p>
            <a:r>
              <a:rPr lang="fr-FR" sz="4800" dirty="0">
                <a:latin typeface="Calibri" panose="020F0502020204030204" pitchFamily="34" charset="0"/>
                <a:cs typeface="Calibri" panose="020F0502020204030204" pitchFamily="34" charset="0"/>
              </a:rPr>
              <a:t>Résultats</a:t>
            </a:r>
          </a:p>
        </p:txBody>
      </p:sp>
      <p:sp>
        <p:nvSpPr>
          <p:cNvPr id="4" name="Espace réservé du contenu 3">
            <a:extLst>
              <a:ext uri="{FF2B5EF4-FFF2-40B4-BE49-F238E27FC236}">
                <a16:creationId xmlns:a16="http://schemas.microsoft.com/office/drawing/2014/main" id="{54C47323-1250-46D3-A0DE-484053920C0F}"/>
              </a:ext>
            </a:extLst>
          </p:cNvPr>
          <p:cNvSpPr>
            <a:spLocks noGrp="1"/>
          </p:cNvSpPr>
          <p:nvPr>
            <p:ph idx="1"/>
          </p:nvPr>
        </p:nvSpPr>
        <p:spPr/>
        <p:txBody>
          <a:bodyPr/>
          <a:lstStyle/>
          <a:p>
            <a:r>
              <a:rPr lang="fr-FR" dirty="0"/>
              <a:t>Dilatation de la gaine des nerfs optiques</a:t>
            </a:r>
          </a:p>
          <a:p>
            <a:r>
              <a:rPr lang="fr-FR" dirty="0"/>
              <a:t>Bombement des papilles optiques</a:t>
            </a:r>
          </a:p>
          <a:p>
            <a:r>
              <a:rPr lang="fr-FR" dirty="0"/>
              <a:t>Sténoses des sinus latéraux </a:t>
            </a:r>
          </a:p>
        </p:txBody>
      </p:sp>
    </p:spTree>
    <p:extLst>
      <p:ext uri="{BB962C8B-B14F-4D97-AF65-F5344CB8AC3E}">
        <p14:creationId xmlns:p14="http://schemas.microsoft.com/office/powerpoint/2010/main" val="2471875229"/>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CEF4F5E-B1C0-4B46-8521-1935FFD5C62C}"/>
              </a:ext>
            </a:extLst>
          </p:cNvPr>
          <p:cNvSpPr>
            <a:spLocks noGrp="1"/>
          </p:cNvSpPr>
          <p:nvPr>
            <p:ph type="title"/>
          </p:nvPr>
        </p:nvSpPr>
        <p:spPr/>
        <p:txBody>
          <a:bodyPr>
            <a:normAutofit/>
          </a:bodyPr>
          <a:lstStyle/>
          <a:p>
            <a:r>
              <a:rPr lang="fr-FR" sz="4800" dirty="0">
                <a:latin typeface="Calibri" panose="020F0502020204030204" pitchFamily="34" charset="0"/>
                <a:cs typeface="Calibri" panose="020F0502020204030204" pitchFamily="34" charset="0"/>
              </a:rPr>
              <a:t>Résultats</a:t>
            </a:r>
          </a:p>
        </p:txBody>
      </p:sp>
      <p:sp>
        <p:nvSpPr>
          <p:cNvPr id="4" name="Espace réservé du contenu 3">
            <a:extLst>
              <a:ext uri="{FF2B5EF4-FFF2-40B4-BE49-F238E27FC236}">
                <a16:creationId xmlns:a16="http://schemas.microsoft.com/office/drawing/2014/main" id="{54C47323-1250-46D3-A0DE-484053920C0F}"/>
              </a:ext>
            </a:extLst>
          </p:cNvPr>
          <p:cNvSpPr>
            <a:spLocks noGrp="1"/>
          </p:cNvSpPr>
          <p:nvPr>
            <p:ph idx="1"/>
          </p:nvPr>
        </p:nvSpPr>
        <p:spPr/>
        <p:txBody>
          <a:bodyPr/>
          <a:lstStyle/>
          <a:p>
            <a:r>
              <a:rPr lang="fr-FR" dirty="0"/>
              <a:t>Dilatation de la gaine des nerfs optiques</a:t>
            </a:r>
          </a:p>
          <a:p>
            <a:r>
              <a:rPr lang="fr-FR" dirty="0"/>
              <a:t>Bombement des papilles optiques</a:t>
            </a:r>
          </a:p>
          <a:p>
            <a:r>
              <a:rPr lang="fr-FR" dirty="0"/>
              <a:t>Sténoses des sinus latéraux </a:t>
            </a:r>
          </a:p>
          <a:p>
            <a:endParaRPr lang="fr-FR" dirty="0"/>
          </a:p>
          <a:p>
            <a:r>
              <a:rPr lang="fr-FR" dirty="0">
                <a:sym typeface="Wingdings" panose="05000000000000000000" pitchFamily="2" charset="2"/>
              </a:rPr>
              <a:t>HTIC Idiopathique</a:t>
            </a:r>
            <a:endParaRPr lang="fr-FR" dirty="0"/>
          </a:p>
        </p:txBody>
      </p:sp>
    </p:spTree>
    <p:extLst>
      <p:ext uri="{BB962C8B-B14F-4D97-AF65-F5344CB8AC3E}">
        <p14:creationId xmlns:p14="http://schemas.microsoft.com/office/powerpoint/2010/main" val="331208859"/>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CEF4F5E-B1C0-4B46-8521-1935FFD5C62C}"/>
              </a:ext>
            </a:extLst>
          </p:cNvPr>
          <p:cNvSpPr>
            <a:spLocks noGrp="1"/>
          </p:cNvSpPr>
          <p:nvPr>
            <p:ph type="title"/>
          </p:nvPr>
        </p:nvSpPr>
        <p:spPr/>
        <p:txBody>
          <a:bodyPr>
            <a:normAutofit/>
          </a:bodyPr>
          <a:lstStyle/>
          <a:p>
            <a:r>
              <a:rPr lang="fr-FR" sz="4800" dirty="0">
                <a:latin typeface="Calibri" panose="020F0502020204030204" pitchFamily="34" charset="0"/>
                <a:cs typeface="Calibri" panose="020F0502020204030204" pitchFamily="34" charset="0"/>
              </a:rPr>
              <a:t>HTIC idiopathique</a:t>
            </a:r>
          </a:p>
        </p:txBody>
      </p:sp>
      <p:sp>
        <p:nvSpPr>
          <p:cNvPr id="3" name="Espace réservé du contenu 2">
            <a:extLst>
              <a:ext uri="{FF2B5EF4-FFF2-40B4-BE49-F238E27FC236}">
                <a16:creationId xmlns:a16="http://schemas.microsoft.com/office/drawing/2014/main" id="{FF770F62-C877-45FF-9889-623B07B8F5D2}"/>
              </a:ext>
            </a:extLst>
          </p:cNvPr>
          <p:cNvSpPr>
            <a:spLocks noGrp="1"/>
          </p:cNvSpPr>
          <p:nvPr>
            <p:ph idx="1"/>
          </p:nvPr>
        </p:nvSpPr>
        <p:spPr/>
        <p:txBody>
          <a:bodyPr>
            <a:normAutofit/>
          </a:bodyPr>
          <a:lstStyle/>
          <a:p>
            <a:r>
              <a:rPr lang="fr-FR" sz="2400" dirty="0">
                <a:latin typeface="Calibri" panose="020F0502020204030204" pitchFamily="34" charset="0"/>
                <a:cs typeface="Calibri" panose="020F0502020204030204" pitchFamily="34" charset="0"/>
              </a:rPr>
              <a:t>Prévalence de 1 à 2/100.000</a:t>
            </a:r>
            <a:endParaRPr lang="fr-FR" dirty="0">
              <a:latin typeface="Calibri" panose="020F0502020204030204" pitchFamily="34" charset="0"/>
              <a:cs typeface="Calibri" panose="020F0502020204030204" pitchFamily="34" charset="0"/>
            </a:endParaRPr>
          </a:p>
          <a:p>
            <a:r>
              <a:rPr lang="fr-FR" sz="2400" dirty="0">
                <a:latin typeface="Calibri" panose="020F0502020204030204" pitchFamily="34" charset="0"/>
                <a:cs typeface="Calibri" panose="020F0502020204030204" pitchFamily="34" charset="0"/>
              </a:rPr>
              <a:t>Femme jeune</a:t>
            </a:r>
          </a:p>
          <a:p>
            <a:r>
              <a:rPr lang="fr-FR" sz="2400" dirty="0">
                <a:latin typeface="Calibri" panose="020F0502020204030204" pitchFamily="34" charset="0"/>
                <a:cs typeface="Calibri" panose="020F0502020204030204" pitchFamily="34" charset="0"/>
              </a:rPr>
              <a:t>Obèse/surpoids</a:t>
            </a:r>
          </a:p>
          <a:p>
            <a:r>
              <a:rPr lang="fr-FR" sz="2400" dirty="0">
                <a:latin typeface="Calibri" panose="020F0502020204030204" pitchFamily="34" charset="0"/>
                <a:cs typeface="Calibri" panose="020F0502020204030204" pitchFamily="34" charset="0"/>
              </a:rPr>
              <a:t>Syndrome associant:</a:t>
            </a:r>
          </a:p>
          <a:p>
            <a:pPr lvl="1"/>
            <a:r>
              <a:rPr lang="fr-FR" sz="2000" dirty="0">
                <a:latin typeface="Calibri" panose="020F0502020204030204" pitchFamily="34" charset="0"/>
                <a:cs typeface="Calibri" panose="020F0502020204030204" pitchFamily="34" charset="0"/>
              </a:rPr>
              <a:t>une hypertension intracrânienne isolée sans lésion </a:t>
            </a:r>
            <a:r>
              <a:rPr lang="fr-FR" sz="2000" dirty="0" err="1">
                <a:latin typeface="Calibri" panose="020F0502020204030204" pitchFamily="34" charset="0"/>
                <a:cs typeface="Calibri" panose="020F0502020204030204" pitchFamily="34" charset="0"/>
              </a:rPr>
              <a:t>intra-crânienne</a:t>
            </a:r>
            <a:r>
              <a:rPr lang="fr-FR" sz="2000" dirty="0">
                <a:latin typeface="Calibri" panose="020F0502020204030204" pitchFamily="34" charset="0"/>
                <a:cs typeface="Calibri" panose="020F0502020204030204" pitchFamily="34" charset="0"/>
              </a:rPr>
              <a:t>.</a:t>
            </a:r>
          </a:p>
          <a:p>
            <a:pPr lvl="1"/>
            <a:r>
              <a:rPr lang="fr-FR" sz="2000" dirty="0">
                <a:latin typeface="Calibri" panose="020F0502020204030204" pitchFamily="34" charset="0"/>
                <a:cs typeface="Calibri" panose="020F0502020204030204" pitchFamily="34" charset="0"/>
              </a:rPr>
              <a:t>une élévation de la pression du liquide céphalo-rachidien dont la </a:t>
            </a:r>
            <a:r>
              <a:rPr lang="fr-FR" sz="2000" dirty="0" err="1">
                <a:latin typeface="Calibri" panose="020F0502020204030204" pitchFamily="34" charset="0"/>
                <a:cs typeface="Calibri" panose="020F0502020204030204" pitchFamily="34" charset="0"/>
              </a:rPr>
              <a:t>compostition</a:t>
            </a:r>
            <a:r>
              <a:rPr lang="fr-FR" sz="2000" dirty="0">
                <a:latin typeface="Calibri" panose="020F0502020204030204" pitchFamily="34" charset="0"/>
                <a:cs typeface="Calibri" panose="020F0502020204030204" pitchFamily="34" charset="0"/>
              </a:rPr>
              <a:t> est normale.</a:t>
            </a:r>
          </a:p>
          <a:p>
            <a:pPr lvl="1"/>
            <a:r>
              <a:rPr lang="fr-FR" sz="2000" dirty="0">
                <a:latin typeface="Calibri" panose="020F0502020204030204" pitchFamily="34" charset="0"/>
                <a:cs typeface="Calibri" panose="020F0502020204030204" pitchFamily="34" charset="0"/>
              </a:rPr>
              <a:t>des signes </a:t>
            </a:r>
            <a:r>
              <a:rPr lang="fr-FR" sz="2000" dirty="0" err="1">
                <a:latin typeface="Calibri" panose="020F0502020204030204" pitchFamily="34" charset="0"/>
                <a:cs typeface="Calibri" panose="020F0502020204030204" pitchFamily="34" charset="0"/>
              </a:rPr>
              <a:t>neuro-radiologiques</a:t>
            </a:r>
            <a:r>
              <a:rPr lang="fr-FR" sz="2000" dirty="0">
                <a:latin typeface="Calibri" panose="020F0502020204030204" pitchFamily="34" charset="0"/>
                <a:cs typeface="Calibri" panose="020F0502020204030204" pitchFamily="34" charset="0"/>
              </a:rPr>
              <a:t> </a:t>
            </a:r>
            <a:r>
              <a:rPr lang="fr-FR" sz="2000" dirty="0" smtClean="0">
                <a:latin typeface="Calibri" panose="020F0502020204030204" pitchFamily="34" charset="0"/>
                <a:cs typeface="Calibri" panose="020F0502020204030204" pitchFamily="34" charset="0"/>
              </a:rPr>
              <a:t>indirects </a:t>
            </a:r>
            <a:r>
              <a:rPr lang="fr-FR" sz="2000" dirty="0">
                <a:latin typeface="Calibri" panose="020F0502020204030204" pitchFamily="34" charset="0"/>
                <a:cs typeface="Calibri" panose="020F0502020204030204" pitchFamily="34" charset="0"/>
              </a:rPr>
              <a:t>	</a:t>
            </a:r>
          </a:p>
          <a:p>
            <a:pPr marL="0" indent="0">
              <a:buNone/>
            </a:pPr>
            <a:endParaRPr lang="fr-FR" strike="sngStrike"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112542550"/>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CEF4F5E-B1C0-4B46-8521-1935FFD5C62C}"/>
              </a:ext>
            </a:extLst>
          </p:cNvPr>
          <p:cNvSpPr>
            <a:spLocks noGrp="1"/>
          </p:cNvSpPr>
          <p:nvPr>
            <p:ph type="title"/>
          </p:nvPr>
        </p:nvSpPr>
        <p:spPr/>
        <p:txBody>
          <a:bodyPr>
            <a:normAutofit/>
          </a:bodyPr>
          <a:lstStyle/>
          <a:p>
            <a:r>
              <a:rPr lang="fr-FR" sz="4800" dirty="0">
                <a:latin typeface="Calibri" panose="020F0502020204030204" pitchFamily="34" charset="0"/>
                <a:cs typeface="Calibri" panose="020F0502020204030204" pitchFamily="34" charset="0"/>
              </a:rPr>
              <a:t>HTIC idiopathique</a:t>
            </a:r>
          </a:p>
        </p:txBody>
      </p:sp>
      <p:sp>
        <p:nvSpPr>
          <p:cNvPr id="3" name="Espace réservé du contenu 2">
            <a:extLst>
              <a:ext uri="{FF2B5EF4-FFF2-40B4-BE49-F238E27FC236}">
                <a16:creationId xmlns:a16="http://schemas.microsoft.com/office/drawing/2014/main" id="{FF770F62-C877-45FF-9889-623B07B8F5D2}"/>
              </a:ext>
            </a:extLst>
          </p:cNvPr>
          <p:cNvSpPr>
            <a:spLocks noGrp="1"/>
          </p:cNvSpPr>
          <p:nvPr>
            <p:ph idx="1"/>
          </p:nvPr>
        </p:nvSpPr>
        <p:spPr/>
        <p:txBody>
          <a:bodyPr>
            <a:normAutofit/>
          </a:bodyPr>
          <a:lstStyle/>
          <a:p>
            <a:r>
              <a:rPr lang="fr-FR" sz="2400" dirty="0">
                <a:latin typeface="Calibri" panose="020F0502020204030204" pitchFamily="34" charset="0"/>
                <a:cs typeface="Calibri" panose="020F0502020204030204" pitchFamily="34" charset="0"/>
              </a:rPr>
              <a:t>Clinique </a:t>
            </a:r>
          </a:p>
          <a:p>
            <a:pPr lvl="1"/>
            <a:r>
              <a:rPr lang="fr-FR" sz="2000" dirty="0">
                <a:latin typeface="Calibri" panose="020F0502020204030204" pitchFamily="34" charset="0"/>
                <a:cs typeface="Calibri" panose="020F0502020204030204" pitchFamily="34" charset="0"/>
              </a:rPr>
              <a:t>Signes d’HTIC isolés (céphalées, nausées, vomissements)</a:t>
            </a:r>
          </a:p>
          <a:p>
            <a:pPr lvl="1"/>
            <a:r>
              <a:rPr lang="fr-FR" sz="2000" dirty="0">
                <a:latin typeface="Calibri" panose="020F0502020204030204" pitchFamily="34" charset="0"/>
                <a:cs typeface="Calibri" panose="020F0502020204030204" pitchFamily="34" charset="0"/>
              </a:rPr>
              <a:t>Signes d’œdème papillaire</a:t>
            </a:r>
          </a:p>
          <a:p>
            <a:pPr lvl="1"/>
            <a:r>
              <a:rPr lang="fr-FR" sz="2000" dirty="0">
                <a:latin typeface="Calibri" panose="020F0502020204030204" pitchFamily="34" charset="0"/>
                <a:cs typeface="Calibri" panose="020F0502020204030204" pitchFamily="34" charset="0"/>
              </a:rPr>
              <a:t>Absence de déficit neurologique en dehors éventuellement d’une paralysie du VI (</a:t>
            </a:r>
            <a:r>
              <a:rPr lang="fr-FR" sz="2000" dirty="0" err="1">
                <a:latin typeface="Calibri" panose="020F0502020204030204" pitchFamily="34" charset="0"/>
                <a:cs typeface="Calibri" panose="020F0502020204030204" pitchFamily="34" charset="0"/>
              </a:rPr>
              <a:t>htic</a:t>
            </a:r>
            <a:r>
              <a:rPr lang="fr-FR" sz="2000" dirty="0">
                <a:latin typeface="Calibri" panose="020F0502020204030204" pitchFamily="34" charset="0"/>
                <a:cs typeface="Calibri" panose="020F0502020204030204" pitchFamily="34" charset="0"/>
              </a:rPr>
              <a:t>)</a:t>
            </a:r>
          </a:p>
          <a:p>
            <a:pPr lvl="1"/>
            <a:r>
              <a:rPr lang="fr-FR" sz="2000" dirty="0">
                <a:latin typeface="Calibri" panose="020F0502020204030204" pitchFamily="34" charset="0"/>
                <a:cs typeface="Calibri" panose="020F0502020204030204" pitchFamily="34" charset="0"/>
              </a:rPr>
              <a:t>Parfois acouphènes et vertiges	</a:t>
            </a:r>
          </a:p>
          <a:p>
            <a:pPr marL="0" indent="0">
              <a:buNone/>
            </a:pPr>
            <a:endParaRPr lang="fr-FR" strike="sngStrike"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465309842"/>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CEF4F5E-B1C0-4B46-8521-1935FFD5C62C}"/>
              </a:ext>
            </a:extLst>
          </p:cNvPr>
          <p:cNvSpPr>
            <a:spLocks noGrp="1"/>
          </p:cNvSpPr>
          <p:nvPr>
            <p:ph type="title"/>
          </p:nvPr>
        </p:nvSpPr>
        <p:spPr/>
        <p:txBody>
          <a:bodyPr>
            <a:normAutofit/>
          </a:bodyPr>
          <a:lstStyle/>
          <a:p>
            <a:r>
              <a:rPr lang="fr-FR" sz="4800" dirty="0">
                <a:latin typeface="Calibri" panose="020F0502020204030204" pitchFamily="34" charset="0"/>
                <a:cs typeface="Calibri" panose="020F0502020204030204" pitchFamily="34" charset="0"/>
              </a:rPr>
              <a:t>HTIC idiopathique</a:t>
            </a:r>
          </a:p>
        </p:txBody>
      </p:sp>
      <p:sp>
        <p:nvSpPr>
          <p:cNvPr id="3" name="Espace réservé du contenu 2">
            <a:extLst>
              <a:ext uri="{FF2B5EF4-FFF2-40B4-BE49-F238E27FC236}">
                <a16:creationId xmlns:a16="http://schemas.microsoft.com/office/drawing/2014/main" id="{FF770F62-C877-45FF-9889-623B07B8F5D2}"/>
              </a:ext>
            </a:extLst>
          </p:cNvPr>
          <p:cNvSpPr>
            <a:spLocks noGrp="1"/>
          </p:cNvSpPr>
          <p:nvPr>
            <p:ph idx="1"/>
          </p:nvPr>
        </p:nvSpPr>
        <p:spPr/>
        <p:txBody>
          <a:bodyPr>
            <a:normAutofit/>
          </a:bodyPr>
          <a:lstStyle/>
          <a:p>
            <a:r>
              <a:rPr lang="fr-FR" sz="2400" dirty="0">
                <a:latin typeface="Calibri" panose="020F0502020204030204" pitchFamily="34" charset="0"/>
                <a:cs typeface="Calibri" panose="020F0502020204030204" pitchFamily="34" charset="0"/>
              </a:rPr>
              <a:t>Clinique </a:t>
            </a:r>
          </a:p>
          <a:p>
            <a:pPr lvl="1"/>
            <a:r>
              <a:rPr lang="fr-FR" sz="2000" dirty="0">
                <a:latin typeface="Calibri" panose="020F0502020204030204" pitchFamily="34" charset="0"/>
                <a:cs typeface="Calibri" panose="020F0502020204030204" pitchFamily="34" charset="0"/>
              </a:rPr>
              <a:t>Signes d’HTIC isolés (céphalées, nausées, vomissements)</a:t>
            </a:r>
          </a:p>
          <a:p>
            <a:pPr lvl="1"/>
            <a:r>
              <a:rPr lang="fr-FR" sz="2000" dirty="0">
                <a:latin typeface="Calibri" panose="020F0502020204030204" pitchFamily="34" charset="0"/>
                <a:cs typeface="Calibri" panose="020F0502020204030204" pitchFamily="34" charset="0"/>
              </a:rPr>
              <a:t>Signes d’œdème papillaire</a:t>
            </a:r>
          </a:p>
          <a:p>
            <a:pPr lvl="1"/>
            <a:r>
              <a:rPr lang="fr-FR" sz="2000" dirty="0">
                <a:latin typeface="Calibri" panose="020F0502020204030204" pitchFamily="34" charset="0"/>
                <a:cs typeface="Calibri" panose="020F0502020204030204" pitchFamily="34" charset="0"/>
              </a:rPr>
              <a:t>Absence de déficit neurologique en dehors éventuellement d’une paralysie du VI (</a:t>
            </a:r>
            <a:r>
              <a:rPr lang="fr-FR" sz="2000" dirty="0" err="1">
                <a:latin typeface="Calibri" panose="020F0502020204030204" pitchFamily="34" charset="0"/>
                <a:cs typeface="Calibri" panose="020F0502020204030204" pitchFamily="34" charset="0"/>
              </a:rPr>
              <a:t>htic</a:t>
            </a:r>
            <a:r>
              <a:rPr lang="fr-FR" sz="2000" dirty="0">
                <a:latin typeface="Calibri" panose="020F0502020204030204" pitchFamily="34" charset="0"/>
                <a:cs typeface="Calibri" panose="020F0502020204030204" pitchFamily="34" charset="0"/>
              </a:rPr>
              <a:t>)</a:t>
            </a:r>
          </a:p>
          <a:p>
            <a:pPr lvl="1"/>
            <a:r>
              <a:rPr lang="fr-FR" sz="2000" dirty="0">
                <a:latin typeface="Calibri" panose="020F0502020204030204" pitchFamily="34" charset="0"/>
                <a:cs typeface="Calibri" panose="020F0502020204030204" pitchFamily="34" charset="0"/>
              </a:rPr>
              <a:t>Parfois acouphènes et vertiges</a:t>
            </a:r>
          </a:p>
          <a:p>
            <a:r>
              <a:rPr lang="fr-FR" sz="2400" dirty="0">
                <a:latin typeface="Calibri" panose="020F0502020204030204" pitchFamily="34" charset="0"/>
                <a:cs typeface="Calibri" panose="020F0502020204030204" pitchFamily="34" charset="0"/>
              </a:rPr>
              <a:t>Imagerie </a:t>
            </a:r>
          </a:p>
          <a:p>
            <a:pPr lvl="1"/>
            <a:r>
              <a:rPr lang="fr-FR" sz="2000" dirty="0">
                <a:latin typeface="Calibri" panose="020F0502020204030204" pitchFamily="34" charset="0"/>
                <a:cs typeface="Calibri" panose="020F0502020204030204" pitchFamily="34" charset="0"/>
              </a:rPr>
              <a:t>TDM ou IRM (préférence pour l’IRM)</a:t>
            </a:r>
          </a:p>
          <a:p>
            <a:pPr lvl="1"/>
            <a:r>
              <a:rPr lang="fr-FR" sz="2000" dirty="0">
                <a:latin typeface="Calibri" panose="020F0502020204030204" pitchFamily="34" charset="0"/>
                <a:cs typeface="Calibri" panose="020F0502020204030204" pitchFamily="34" charset="0"/>
              </a:rPr>
              <a:t>Signes d’HTIC </a:t>
            </a:r>
          </a:p>
          <a:p>
            <a:pPr lvl="1"/>
            <a:r>
              <a:rPr lang="fr-FR" sz="2000" dirty="0">
                <a:latin typeface="Calibri" panose="020F0502020204030204" pitchFamily="34" charset="0"/>
                <a:cs typeface="Calibri" panose="020F0502020204030204" pitchFamily="34" charset="0"/>
              </a:rPr>
              <a:t>Eliminations des différentiels</a:t>
            </a:r>
          </a:p>
          <a:p>
            <a:pPr lvl="1"/>
            <a:r>
              <a:rPr lang="fr-FR" sz="2000" dirty="0">
                <a:latin typeface="Calibri" panose="020F0502020204030204" pitchFamily="34" charset="0"/>
                <a:cs typeface="Calibri" panose="020F0502020204030204" pitchFamily="34" charset="0"/>
              </a:rPr>
              <a:t>ARM/</a:t>
            </a:r>
            <a:r>
              <a:rPr lang="fr-FR" sz="2000" dirty="0" err="1">
                <a:latin typeface="Calibri" panose="020F0502020204030204" pitchFamily="34" charset="0"/>
                <a:cs typeface="Calibri" panose="020F0502020204030204" pitchFamily="34" charset="0"/>
              </a:rPr>
              <a:t>AngioTDM</a:t>
            </a:r>
            <a:r>
              <a:rPr lang="fr-FR" sz="2000" dirty="0">
                <a:latin typeface="Calibri" panose="020F0502020204030204" pitchFamily="34" charset="0"/>
                <a:cs typeface="Calibri" panose="020F0502020204030204" pitchFamily="34" charset="0"/>
              </a:rPr>
              <a:t> veineuse. </a:t>
            </a:r>
          </a:p>
          <a:p>
            <a:pPr marL="0" indent="0">
              <a:buNone/>
            </a:pPr>
            <a:endParaRPr lang="fr-FR" strike="sngStrike"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365156198"/>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CEF4F5E-B1C0-4B46-8521-1935FFD5C62C}"/>
              </a:ext>
            </a:extLst>
          </p:cNvPr>
          <p:cNvSpPr>
            <a:spLocks noGrp="1"/>
          </p:cNvSpPr>
          <p:nvPr>
            <p:ph type="title"/>
          </p:nvPr>
        </p:nvSpPr>
        <p:spPr/>
        <p:txBody>
          <a:bodyPr>
            <a:normAutofit/>
          </a:bodyPr>
          <a:lstStyle/>
          <a:p>
            <a:r>
              <a:rPr lang="fr-FR" sz="4800" dirty="0">
                <a:latin typeface="Calibri" panose="020F0502020204030204" pitchFamily="34" charset="0"/>
                <a:cs typeface="Calibri" panose="020F0502020204030204" pitchFamily="34" charset="0"/>
              </a:rPr>
              <a:t>HTIC idiopathique</a:t>
            </a:r>
          </a:p>
        </p:txBody>
      </p:sp>
      <p:sp>
        <p:nvSpPr>
          <p:cNvPr id="3" name="Espace réservé du contenu 2">
            <a:extLst>
              <a:ext uri="{FF2B5EF4-FFF2-40B4-BE49-F238E27FC236}">
                <a16:creationId xmlns:a16="http://schemas.microsoft.com/office/drawing/2014/main" id="{FF770F62-C877-45FF-9889-623B07B8F5D2}"/>
              </a:ext>
            </a:extLst>
          </p:cNvPr>
          <p:cNvSpPr>
            <a:spLocks noGrp="1"/>
          </p:cNvSpPr>
          <p:nvPr>
            <p:ph idx="1"/>
          </p:nvPr>
        </p:nvSpPr>
        <p:spPr/>
        <p:txBody>
          <a:bodyPr>
            <a:normAutofit/>
          </a:bodyPr>
          <a:lstStyle/>
          <a:p>
            <a:r>
              <a:rPr lang="fr-FR" sz="2400" dirty="0">
                <a:latin typeface="Calibri" panose="020F0502020204030204" pitchFamily="34" charset="0"/>
                <a:cs typeface="Calibri" panose="020F0502020204030204" pitchFamily="34" charset="0"/>
              </a:rPr>
              <a:t>Traitement </a:t>
            </a:r>
          </a:p>
          <a:p>
            <a:pPr lvl="1"/>
            <a:r>
              <a:rPr lang="fr-FR" sz="2000" dirty="0">
                <a:latin typeface="Calibri" panose="020F0502020204030204" pitchFamily="34" charset="0"/>
                <a:cs typeface="Calibri" panose="020F0502020204030204" pitchFamily="34" charset="0"/>
              </a:rPr>
              <a:t>Perte de poids</a:t>
            </a:r>
          </a:p>
          <a:p>
            <a:pPr lvl="1"/>
            <a:r>
              <a:rPr lang="fr-FR" sz="2000" dirty="0">
                <a:latin typeface="Calibri" panose="020F0502020204030204" pitchFamily="34" charset="0"/>
                <a:cs typeface="Calibri" panose="020F0502020204030204" pitchFamily="34" charset="0"/>
              </a:rPr>
              <a:t>Antalgie</a:t>
            </a:r>
          </a:p>
          <a:p>
            <a:pPr lvl="1"/>
            <a:r>
              <a:rPr lang="fr-FR" sz="2000" dirty="0">
                <a:latin typeface="Calibri" panose="020F0502020204030204" pitchFamily="34" charset="0"/>
                <a:cs typeface="Calibri" panose="020F0502020204030204" pitchFamily="34" charset="0"/>
              </a:rPr>
              <a:t>Inhibiteurs de l’anhydrase carbonique </a:t>
            </a:r>
          </a:p>
          <a:p>
            <a:pPr lvl="1"/>
            <a:r>
              <a:rPr lang="fr-FR" sz="2000" dirty="0">
                <a:latin typeface="Calibri" panose="020F0502020204030204" pitchFamily="34" charset="0"/>
                <a:cs typeface="Calibri" panose="020F0502020204030204" pitchFamily="34" charset="0"/>
              </a:rPr>
              <a:t>Ponction lombaire évacuatrice</a:t>
            </a:r>
          </a:p>
          <a:p>
            <a:pPr lvl="1"/>
            <a:r>
              <a:rPr lang="fr-FR" sz="2000" dirty="0">
                <a:latin typeface="Calibri" panose="020F0502020204030204" pitchFamily="34" charset="0"/>
                <a:cs typeface="Calibri" panose="020F0502020204030204" pitchFamily="34" charset="0"/>
              </a:rPr>
              <a:t>Stent veineux (discuté)</a:t>
            </a:r>
            <a:endParaRPr lang="fr-FR" strike="sngStrike"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4069315727"/>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CEF4F5E-B1C0-4B46-8521-1935FFD5C62C}"/>
              </a:ext>
            </a:extLst>
          </p:cNvPr>
          <p:cNvSpPr>
            <a:spLocks noGrp="1"/>
          </p:cNvSpPr>
          <p:nvPr>
            <p:ph type="title"/>
          </p:nvPr>
        </p:nvSpPr>
        <p:spPr/>
        <p:txBody>
          <a:bodyPr>
            <a:normAutofit/>
          </a:bodyPr>
          <a:lstStyle/>
          <a:p>
            <a:r>
              <a:rPr lang="fr-FR" sz="4800" dirty="0">
                <a:latin typeface="Calibri" panose="020F0502020204030204" pitchFamily="34" charset="0"/>
                <a:cs typeface="Calibri" panose="020F0502020204030204" pitchFamily="34" charset="0"/>
              </a:rPr>
              <a:t>Cas n°4</a:t>
            </a:r>
          </a:p>
        </p:txBody>
      </p:sp>
      <p:sp>
        <p:nvSpPr>
          <p:cNvPr id="3" name="Espace réservé du contenu 2">
            <a:extLst>
              <a:ext uri="{FF2B5EF4-FFF2-40B4-BE49-F238E27FC236}">
                <a16:creationId xmlns:a16="http://schemas.microsoft.com/office/drawing/2014/main" id="{FF770F62-C877-45FF-9889-623B07B8F5D2}"/>
              </a:ext>
            </a:extLst>
          </p:cNvPr>
          <p:cNvSpPr>
            <a:spLocks noGrp="1"/>
          </p:cNvSpPr>
          <p:nvPr>
            <p:ph idx="1"/>
          </p:nvPr>
        </p:nvSpPr>
        <p:spPr/>
        <p:txBody>
          <a:bodyPr>
            <a:normAutofit/>
          </a:bodyPr>
          <a:lstStyle/>
          <a:p>
            <a:r>
              <a:rPr lang="fr-FR" dirty="0">
                <a:latin typeface="Calibri" panose="020F0502020204030204" pitchFamily="34" charset="0"/>
                <a:cs typeface="Calibri" panose="020F0502020204030204" pitchFamily="34" charset="0"/>
              </a:rPr>
              <a:t>Mme V, 30 ans</a:t>
            </a:r>
          </a:p>
          <a:p>
            <a:r>
              <a:rPr lang="fr-FR" dirty="0">
                <a:latin typeface="Calibri" panose="020F0502020204030204" pitchFamily="34" charset="0"/>
                <a:cs typeface="Calibri" panose="020F0502020204030204" pitchFamily="34" charset="0"/>
              </a:rPr>
              <a:t>Céphalées intenses et récurrentes évoluant depuis plusieurs mois</a:t>
            </a:r>
          </a:p>
          <a:p>
            <a:r>
              <a:rPr lang="fr-FR" dirty="0">
                <a:latin typeface="Calibri" panose="020F0502020204030204" pitchFamily="34" charset="0"/>
                <a:cs typeface="Calibri" panose="020F0502020204030204" pitchFamily="34" charset="0"/>
              </a:rPr>
              <a:t>Pas de signes neurologiques associés </a:t>
            </a:r>
          </a:p>
          <a:p>
            <a:r>
              <a:rPr lang="fr-FR" dirty="0">
                <a:latin typeface="Calibri" panose="020F0502020204030204" pitchFamily="34" charset="0"/>
                <a:cs typeface="Calibri" panose="020F0502020204030204" pitchFamily="34" charset="0"/>
              </a:rPr>
              <a:t>Réponse partielle aux AINS</a:t>
            </a:r>
          </a:p>
        </p:txBody>
      </p:sp>
    </p:spTree>
    <p:extLst>
      <p:ext uri="{BB962C8B-B14F-4D97-AF65-F5344CB8AC3E}">
        <p14:creationId xmlns:p14="http://schemas.microsoft.com/office/powerpoint/2010/main" val="3549840009"/>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CEF4F5E-B1C0-4B46-8521-1935FFD5C62C}"/>
              </a:ext>
            </a:extLst>
          </p:cNvPr>
          <p:cNvSpPr>
            <a:spLocks noGrp="1"/>
          </p:cNvSpPr>
          <p:nvPr>
            <p:ph type="title"/>
          </p:nvPr>
        </p:nvSpPr>
        <p:spPr/>
        <p:txBody>
          <a:bodyPr>
            <a:normAutofit/>
          </a:bodyPr>
          <a:lstStyle/>
          <a:p>
            <a:r>
              <a:rPr lang="fr-FR" sz="4800" dirty="0">
                <a:latin typeface="Calibri" panose="020F0502020204030204" pitchFamily="34" charset="0"/>
                <a:cs typeface="Calibri" panose="020F0502020204030204" pitchFamily="34" charset="0"/>
              </a:rPr>
              <a:t>Quel est votre démarche? </a:t>
            </a:r>
            <a:endParaRPr lang="fr-FR" sz="1800" dirty="0">
              <a:latin typeface="Calibri" panose="020F0502020204030204" pitchFamily="34" charset="0"/>
              <a:cs typeface="Calibri" panose="020F0502020204030204" pitchFamily="34" charset="0"/>
            </a:endParaRPr>
          </a:p>
        </p:txBody>
      </p:sp>
      <p:sp>
        <p:nvSpPr>
          <p:cNvPr id="3" name="Espace réservé du contenu 2">
            <a:extLst>
              <a:ext uri="{FF2B5EF4-FFF2-40B4-BE49-F238E27FC236}">
                <a16:creationId xmlns:a16="http://schemas.microsoft.com/office/drawing/2014/main" id="{FF770F62-C877-45FF-9889-623B07B8F5D2}"/>
              </a:ext>
            </a:extLst>
          </p:cNvPr>
          <p:cNvSpPr>
            <a:spLocks noGrp="1"/>
          </p:cNvSpPr>
          <p:nvPr>
            <p:ph idx="1"/>
          </p:nvPr>
        </p:nvSpPr>
        <p:spPr/>
        <p:txBody>
          <a:bodyPr>
            <a:normAutofit/>
          </a:bodyPr>
          <a:lstStyle/>
          <a:p>
            <a:pPr marL="0" indent="0">
              <a:buNone/>
            </a:pPr>
            <a:r>
              <a:rPr lang="fr-FR" dirty="0">
                <a:latin typeface="Calibri" panose="020F0502020204030204" pitchFamily="34" charset="0"/>
                <a:cs typeface="Calibri" panose="020F0502020204030204" pitchFamily="34" charset="0"/>
              </a:rPr>
              <a:t>A </a:t>
            </a:r>
            <a:r>
              <a:rPr lang="fr-FR" dirty="0">
                <a:latin typeface="Calibri" panose="020F0502020204030204" pitchFamily="34" charset="0"/>
                <a:cs typeface="Calibri" panose="020F0502020204030204" pitchFamily="34" charset="0"/>
              </a:rPr>
              <a:t>-</a:t>
            </a:r>
            <a:r>
              <a:rPr lang="fr-FR" dirty="0" smtClean="0">
                <a:latin typeface="Calibri" panose="020F0502020204030204" pitchFamily="34" charset="0"/>
                <a:cs typeface="Calibri" panose="020F0502020204030204" pitchFamily="34" charset="0"/>
              </a:rPr>
              <a:t> </a:t>
            </a:r>
            <a:r>
              <a:rPr lang="fr-FR" dirty="0" smtClean="0">
                <a:latin typeface="Calibri" panose="020F0502020204030204" pitchFamily="34" charset="0"/>
                <a:cs typeface="Calibri" panose="020F0502020204030204" pitchFamily="34" charset="0"/>
              </a:rPr>
              <a:t>Orientation </a:t>
            </a:r>
            <a:r>
              <a:rPr lang="fr-FR" dirty="0" smtClean="0">
                <a:latin typeface="Calibri" panose="020F0502020204030204" pitchFamily="34" charset="0"/>
                <a:cs typeface="Calibri" panose="020F0502020204030204" pitchFamily="34" charset="0"/>
              </a:rPr>
              <a:t>aux </a:t>
            </a:r>
            <a:r>
              <a:rPr lang="fr-FR" dirty="0">
                <a:latin typeface="Calibri" panose="020F0502020204030204" pitchFamily="34" charset="0"/>
                <a:cs typeface="Calibri" panose="020F0502020204030204" pitchFamily="34" charset="0"/>
              </a:rPr>
              <a:t>urgences</a:t>
            </a:r>
          </a:p>
          <a:p>
            <a:pPr marL="0" indent="0">
              <a:buNone/>
            </a:pPr>
            <a:r>
              <a:rPr lang="fr-FR" dirty="0">
                <a:latin typeface="Calibri" panose="020F0502020204030204" pitchFamily="34" charset="0"/>
                <a:cs typeface="Calibri" panose="020F0502020204030204" pitchFamily="34" charset="0"/>
              </a:rPr>
              <a:t>B - Antalgique et retour à domicile</a:t>
            </a:r>
          </a:p>
          <a:p>
            <a:pPr marL="0" indent="0">
              <a:buNone/>
            </a:pPr>
            <a:r>
              <a:rPr lang="fr-FR" dirty="0">
                <a:latin typeface="Calibri" panose="020F0502020204030204" pitchFamily="34" charset="0"/>
                <a:cs typeface="Calibri" panose="020F0502020204030204" pitchFamily="34" charset="0"/>
              </a:rPr>
              <a:t>C - Examen complémentaire (imagerie? Bilan biologique? </a:t>
            </a:r>
            <a:r>
              <a:rPr lang="fr-FR" dirty="0" err="1">
                <a:latin typeface="Calibri" panose="020F0502020204030204" pitchFamily="34" charset="0"/>
                <a:cs typeface="Calibri" panose="020F0502020204030204" pitchFamily="34" charset="0"/>
              </a:rPr>
              <a:t>Etc</a:t>
            </a:r>
            <a:r>
              <a:rPr lang="fr-FR" dirty="0">
                <a:latin typeface="Calibri" panose="020F0502020204030204" pitchFamily="34" charset="0"/>
                <a:cs typeface="Calibri" panose="020F0502020204030204" pitchFamily="34" charset="0"/>
              </a:rPr>
              <a:t>?)</a:t>
            </a:r>
          </a:p>
          <a:p>
            <a:pPr marL="0" indent="0">
              <a:buNone/>
            </a:pPr>
            <a:r>
              <a:rPr lang="fr-FR" dirty="0">
                <a:latin typeface="Calibri" panose="020F0502020204030204" pitchFamily="34" charset="0"/>
                <a:cs typeface="Calibri" panose="020F0502020204030204" pitchFamily="34" charset="0"/>
              </a:rPr>
              <a:t>D - Appel à un ami</a:t>
            </a:r>
          </a:p>
        </p:txBody>
      </p:sp>
    </p:spTree>
    <p:extLst>
      <p:ext uri="{BB962C8B-B14F-4D97-AF65-F5344CB8AC3E}">
        <p14:creationId xmlns:p14="http://schemas.microsoft.com/office/powerpoint/2010/main" val="2673418303"/>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CEF4F5E-B1C0-4B46-8521-1935FFD5C62C}"/>
              </a:ext>
            </a:extLst>
          </p:cNvPr>
          <p:cNvSpPr>
            <a:spLocks noGrp="1"/>
          </p:cNvSpPr>
          <p:nvPr>
            <p:ph type="title"/>
          </p:nvPr>
        </p:nvSpPr>
        <p:spPr/>
        <p:txBody>
          <a:bodyPr>
            <a:normAutofit/>
          </a:bodyPr>
          <a:lstStyle/>
          <a:p>
            <a:r>
              <a:rPr lang="fr-FR" sz="4800" dirty="0">
                <a:latin typeface="Calibri" panose="020F0502020204030204" pitchFamily="34" charset="0"/>
                <a:cs typeface="Calibri" panose="020F0502020204030204" pitchFamily="34" charset="0"/>
              </a:rPr>
              <a:t>Quelle imagerie le cas-échéant?</a:t>
            </a:r>
          </a:p>
        </p:txBody>
      </p:sp>
      <p:sp>
        <p:nvSpPr>
          <p:cNvPr id="3" name="Espace réservé du contenu 2">
            <a:extLst>
              <a:ext uri="{FF2B5EF4-FFF2-40B4-BE49-F238E27FC236}">
                <a16:creationId xmlns:a16="http://schemas.microsoft.com/office/drawing/2014/main" id="{FF770F62-C877-45FF-9889-623B07B8F5D2}"/>
              </a:ext>
            </a:extLst>
          </p:cNvPr>
          <p:cNvSpPr>
            <a:spLocks noGrp="1"/>
          </p:cNvSpPr>
          <p:nvPr>
            <p:ph idx="1"/>
          </p:nvPr>
        </p:nvSpPr>
        <p:spPr/>
        <p:txBody>
          <a:bodyPr>
            <a:normAutofit/>
          </a:bodyPr>
          <a:lstStyle/>
          <a:p>
            <a:pPr marL="0" indent="0">
              <a:buNone/>
            </a:pPr>
            <a:r>
              <a:rPr lang="fr-FR" dirty="0">
                <a:latin typeface="Calibri" panose="020F0502020204030204" pitchFamily="34" charset="0"/>
                <a:cs typeface="Calibri" panose="020F0502020204030204" pitchFamily="34" charset="0"/>
              </a:rPr>
              <a:t>A - IRM encéphalique sans injection? </a:t>
            </a:r>
          </a:p>
          <a:p>
            <a:pPr marL="0" indent="0">
              <a:buNone/>
            </a:pPr>
            <a:r>
              <a:rPr lang="fr-FR" dirty="0">
                <a:latin typeface="Calibri" panose="020F0502020204030204" pitchFamily="34" charset="0"/>
                <a:cs typeface="Calibri" panose="020F0502020204030204" pitchFamily="34" charset="0"/>
              </a:rPr>
              <a:t>B - TDM encéphalique sans injection?</a:t>
            </a:r>
          </a:p>
          <a:p>
            <a:pPr marL="0" indent="0">
              <a:buNone/>
            </a:pPr>
            <a:r>
              <a:rPr lang="fr-FR" dirty="0">
                <a:latin typeface="Calibri" panose="020F0502020204030204" pitchFamily="34" charset="0"/>
                <a:cs typeface="Calibri" panose="020F0502020204030204" pitchFamily="34" charset="0"/>
              </a:rPr>
              <a:t>C - IRM encéphalique avec injection de produit de contraste? </a:t>
            </a:r>
          </a:p>
          <a:p>
            <a:pPr marL="0" indent="0">
              <a:buNone/>
            </a:pPr>
            <a:r>
              <a:rPr lang="fr-FR" dirty="0">
                <a:latin typeface="Calibri" panose="020F0502020204030204" pitchFamily="34" charset="0"/>
                <a:cs typeface="Calibri" panose="020F0502020204030204" pitchFamily="34" charset="0"/>
              </a:rPr>
              <a:t>D - TDM encéphalique avec injection de produit de contraste? </a:t>
            </a:r>
          </a:p>
        </p:txBody>
      </p:sp>
    </p:spTree>
    <p:extLst>
      <p:ext uri="{BB962C8B-B14F-4D97-AF65-F5344CB8AC3E}">
        <p14:creationId xmlns:p14="http://schemas.microsoft.com/office/powerpoint/2010/main" val="1752828206"/>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CEF4F5E-B1C0-4B46-8521-1935FFD5C62C}"/>
              </a:ext>
            </a:extLst>
          </p:cNvPr>
          <p:cNvSpPr>
            <a:spLocks noGrp="1"/>
          </p:cNvSpPr>
          <p:nvPr>
            <p:ph type="title"/>
          </p:nvPr>
        </p:nvSpPr>
        <p:spPr/>
        <p:txBody>
          <a:bodyPr>
            <a:normAutofit/>
          </a:bodyPr>
          <a:lstStyle/>
          <a:p>
            <a:r>
              <a:rPr lang="fr-FR" sz="4800" dirty="0">
                <a:latin typeface="Calibri" panose="020F0502020204030204" pitchFamily="34" charset="0"/>
                <a:cs typeface="Calibri" panose="020F0502020204030204" pitchFamily="34" charset="0"/>
              </a:rPr>
              <a:t>IRM encéphalique avec injection</a:t>
            </a:r>
          </a:p>
        </p:txBody>
      </p:sp>
      <p:pic>
        <p:nvPicPr>
          <p:cNvPr id="6" name="Espace réservé du contenu 5">
            <a:extLst>
              <a:ext uri="{FF2B5EF4-FFF2-40B4-BE49-F238E27FC236}">
                <a16:creationId xmlns:a16="http://schemas.microsoft.com/office/drawing/2014/main" id="{B12B8A62-0F05-4405-9D90-E38A1C76E2EA}"/>
              </a:ext>
            </a:extLst>
          </p:cNvPr>
          <p:cNvPicPr>
            <a:picLocks noGrp="1" noChangeAspect="1"/>
          </p:cNvPicPr>
          <p:nvPr>
            <p:ph idx="1"/>
          </p:nvPr>
        </p:nvPicPr>
        <p:blipFill>
          <a:blip r:embed="rId3"/>
          <a:stretch>
            <a:fillRect/>
          </a:stretch>
        </p:blipFill>
        <p:spPr>
          <a:xfrm>
            <a:off x="1156431" y="1690688"/>
            <a:ext cx="9674909" cy="4351338"/>
          </a:xfrm>
        </p:spPr>
      </p:pic>
      <p:sp>
        <p:nvSpPr>
          <p:cNvPr id="7" name="Rectangle 6">
            <a:extLst>
              <a:ext uri="{FF2B5EF4-FFF2-40B4-BE49-F238E27FC236}">
                <a16:creationId xmlns:a16="http://schemas.microsoft.com/office/drawing/2014/main" id="{A6764F02-0E3F-42C1-B549-3F1E79ED95E4}"/>
              </a:ext>
            </a:extLst>
          </p:cNvPr>
          <p:cNvSpPr/>
          <p:nvPr/>
        </p:nvSpPr>
        <p:spPr>
          <a:xfrm>
            <a:off x="1156431" y="4302285"/>
            <a:ext cx="3415569" cy="173974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117493157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 5">
            <a:extLst>
              <a:ext uri="{FF2B5EF4-FFF2-40B4-BE49-F238E27FC236}">
                <a16:creationId xmlns:a16="http://schemas.microsoft.com/office/drawing/2014/main" id="{492C4BF2-9458-4FE5-897F-31D41D475ED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37467" y="0"/>
            <a:ext cx="6517066" cy="6858000"/>
          </a:xfrm>
          <a:prstGeom prst="rect">
            <a:avLst/>
          </a:prstGeom>
        </p:spPr>
      </p:pic>
    </p:spTree>
    <p:extLst>
      <p:ext uri="{BB962C8B-B14F-4D97-AF65-F5344CB8AC3E}">
        <p14:creationId xmlns:p14="http://schemas.microsoft.com/office/powerpoint/2010/main" val="286067135"/>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CEF4F5E-B1C0-4B46-8521-1935FFD5C62C}"/>
              </a:ext>
            </a:extLst>
          </p:cNvPr>
          <p:cNvSpPr>
            <a:spLocks noGrp="1"/>
          </p:cNvSpPr>
          <p:nvPr>
            <p:ph type="title"/>
          </p:nvPr>
        </p:nvSpPr>
        <p:spPr/>
        <p:txBody>
          <a:bodyPr>
            <a:normAutofit/>
          </a:bodyPr>
          <a:lstStyle/>
          <a:p>
            <a:r>
              <a:rPr lang="fr-FR" sz="4800" dirty="0">
                <a:latin typeface="Calibri" panose="020F0502020204030204" pitchFamily="34" charset="0"/>
                <a:cs typeface="Calibri" panose="020F0502020204030204" pitchFamily="34" charset="0"/>
              </a:rPr>
              <a:t>IRM encéphalique avec injection</a:t>
            </a:r>
          </a:p>
        </p:txBody>
      </p:sp>
      <p:pic>
        <p:nvPicPr>
          <p:cNvPr id="6" name="Espace réservé du contenu 5">
            <a:extLst>
              <a:ext uri="{FF2B5EF4-FFF2-40B4-BE49-F238E27FC236}">
                <a16:creationId xmlns:a16="http://schemas.microsoft.com/office/drawing/2014/main" id="{B12B8A62-0F05-4405-9D90-E38A1C76E2EA}"/>
              </a:ext>
            </a:extLst>
          </p:cNvPr>
          <p:cNvPicPr>
            <a:picLocks noGrp="1" noChangeAspect="1"/>
          </p:cNvPicPr>
          <p:nvPr>
            <p:ph idx="1"/>
          </p:nvPr>
        </p:nvPicPr>
        <p:blipFill>
          <a:blip r:embed="rId3"/>
          <a:stretch>
            <a:fillRect/>
          </a:stretch>
        </p:blipFill>
        <p:spPr>
          <a:xfrm>
            <a:off x="1714148" y="1499661"/>
            <a:ext cx="8579510" cy="3858677"/>
          </a:xfrm>
        </p:spPr>
      </p:pic>
      <p:sp>
        <p:nvSpPr>
          <p:cNvPr id="7" name="Rectangle 6">
            <a:extLst>
              <a:ext uri="{FF2B5EF4-FFF2-40B4-BE49-F238E27FC236}">
                <a16:creationId xmlns:a16="http://schemas.microsoft.com/office/drawing/2014/main" id="{A6764F02-0E3F-42C1-B549-3F1E79ED95E4}"/>
              </a:ext>
            </a:extLst>
          </p:cNvPr>
          <p:cNvSpPr/>
          <p:nvPr/>
        </p:nvSpPr>
        <p:spPr>
          <a:xfrm>
            <a:off x="1714148" y="3812410"/>
            <a:ext cx="3002578" cy="154592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 name="Espace réservé du contenu 2">
            <a:extLst>
              <a:ext uri="{FF2B5EF4-FFF2-40B4-BE49-F238E27FC236}">
                <a16:creationId xmlns:a16="http://schemas.microsoft.com/office/drawing/2014/main" id="{7E8CDCDD-33D8-442F-833B-6CFEA891B478}"/>
              </a:ext>
            </a:extLst>
          </p:cNvPr>
          <p:cNvSpPr txBox="1">
            <a:spLocks/>
          </p:cNvSpPr>
          <p:nvPr/>
        </p:nvSpPr>
        <p:spPr>
          <a:xfrm>
            <a:off x="912397" y="5407596"/>
            <a:ext cx="10441403" cy="139448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2000" dirty="0">
                <a:solidFill>
                  <a:schemeClr val="tx1">
                    <a:lumMod val="95000"/>
                  </a:schemeClr>
                </a:solidFill>
              </a:rPr>
              <a:t>• </a:t>
            </a:r>
            <a:r>
              <a:rPr lang="fr-FR" sz="2000" dirty="0" err="1" smtClean="0">
                <a:solidFill>
                  <a:schemeClr val="tx1">
                    <a:lumMod val="95000"/>
                  </a:schemeClr>
                </a:solidFill>
              </a:rPr>
              <a:t>Hypersignaux</a:t>
            </a:r>
            <a:r>
              <a:rPr lang="fr-FR" sz="2000" dirty="0" smtClean="0">
                <a:solidFill>
                  <a:schemeClr val="tx1">
                    <a:lumMod val="95000"/>
                  </a:schemeClr>
                </a:solidFill>
              </a:rPr>
              <a:t> </a:t>
            </a:r>
            <a:r>
              <a:rPr lang="fr-FR" sz="2000" dirty="0">
                <a:solidFill>
                  <a:schemeClr val="tx1">
                    <a:lumMod val="95000"/>
                  </a:schemeClr>
                </a:solidFill>
              </a:rPr>
              <a:t>flair de la substance blanche sus-tentorielle de topographie non spécifique</a:t>
            </a:r>
          </a:p>
          <a:p>
            <a:pPr marL="0" indent="0">
              <a:buFont typeface="Arial" panose="020B0604020202020204" pitchFamily="34" charset="0"/>
              <a:buNone/>
            </a:pPr>
            <a:r>
              <a:rPr lang="fr-FR" sz="2000" dirty="0">
                <a:solidFill>
                  <a:schemeClr val="tx1">
                    <a:lumMod val="95000"/>
                  </a:schemeClr>
                </a:solidFill>
              </a:rPr>
              <a:t>• Pas d’accident ischémique. Pas de saignement. </a:t>
            </a:r>
          </a:p>
          <a:p>
            <a:pPr marL="0" indent="0">
              <a:buFont typeface="Arial" panose="020B0604020202020204" pitchFamily="34" charset="0"/>
              <a:buNone/>
            </a:pPr>
            <a:r>
              <a:rPr lang="fr-FR" sz="2000" dirty="0">
                <a:solidFill>
                  <a:schemeClr val="tx1">
                    <a:lumMod val="95000"/>
                  </a:schemeClr>
                </a:solidFill>
              </a:rPr>
              <a:t>• Sinus veineux perméables</a:t>
            </a:r>
            <a:endParaRPr lang="fr-FR" sz="2000" dirty="0">
              <a:solidFill>
                <a:schemeClr val="tx1">
                  <a:lumMod val="95000"/>
                </a:schemeClr>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725125"/>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CEF4F5E-B1C0-4B46-8521-1935FFD5C62C}"/>
              </a:ext>
            </a:extLst>
          </p:cNvPr>
          <p:cNvSpPr>
            <a:spLocks noGrp="1"/>
          </p:cNvSpPr>
          <p:nvPr>
            <p:ph type="title"/>
          </p:nvPr>
        </p:nvSpPr>
        <p:spPr/>
        <p:txBody>
          <a:bodyPr>
            <a:normAutofit/>
          </a:bodyPr>
          <a:lstStyle/>
          <a:p>
            <a:r>
              <a:rPr lang="fr-FR" sz="4800" dirty="0">
                <a:latin typeface="Calibri" panose="020F0502020204030204" pitchFamily="34" charset="0"/>
                <a:cs typeface="Calibri" panose="020F0502020204030204" pitchFamily="34" charset="0"/>
              </a:rPr>
              <a:t>Que proposez-vous à cette étape</a:t>
            </a:r>
          </a:p>
        </p:txBody>
      </p:sp>
      <p:sp>
        <p:nvSpPr>
          <p:cNvPr id="3" name="Espace réservé du contenu 2">
            <a:extLst>
              <a:ext uri="{FF2B5EF4-FFF2-40B4-BE49-F238E27FC236}">
                <a16:creationId xmlns:a16="http://schemas.microsoft.com/office/drawing/2014/main" id="{FF770F62-C877-45FF-9889-623B07B8F5D2}"/>
              </a:ext>
            </a:extLst>
          </p:cNvPr>
          <p:cNvSpPr>
            <a:spLocks noGrp="1"/>
          </p:cNvSpPr>
          <p:nvPr>
            <p:ph idx="1"/>
          </p:nvPr>
        </p:nvSpPr>
        <p:spPr/>
        <p:txBody>
          <a:bodyPr>
            <a:normAutofit/>
          </a:bodyPr>
          <a:lstStyle/>
          <a:p>
            <a:pPr marL="0" indent="0">
              <a:buNone/>
            </a:pPr>
            <a:r>
              <a:rPr lang="fr-FR" dirty="0">
                <a:latin typeface="Calibri" panose="020F0502020204030204" pitchFamily="34" charset="0"/>
                <a:cs typeface="Calibri" panose="020F0502020204030204" pitchFamily="34" charset="0"/>
              </a:rPr>
              <a:t>A - Imagerie complémentaire</a:t>
            </a:r>
          </a:p>
          <a:p>
            <a:pPr marL="0" indent="0">
              <a:buNone/>
            </a:pPr>
            <a:r>
              <a:rPr lang="fr-FR" dirty="0">
                <a:latin typeface="Calibri" panose="020F0502020204030204" pitchFamily="34" charset="0"/>
                <a:cs typeface="Calibri" panose="020F0502020204030204" pitchFamily="34" charset="0"/>
              </a:rPr>
              <a:t>B - Bilan biologique</a:t>
            </a:r>
          </a:p>
          <a:p>
            <a:pPr marL="0" indent="0">
              <a:buNone/>
            </a:pPr>
            <a:r>
              <a:rPr lang="fr-FR" dirty="0">
                <a:latin typeface="Calibri" panose="020F0502020204030204" pitchFamily="34" charset="0"/>
                <a:cs typeface="Calibri" panose="020F0502020204030204" pitchFamily="34" charset="0"/>
              </a:rPr>
              <a:t>C - Avis spécialisé</a:t>
            </a:r>
          </a:p>
          <a:p>
            <a:pPr marL="0" indent="0">
              <a:buNone/>
            </a:pPr>
            <a:r>
              <a:rPr lang="fr-FR" dirty="0">
                <a:latin typeface="Calibri" panose="020F0502020204030204" pitchFamily="34" charset="0"/>
                <a:cs typeface="Calibri" panose="020F0502020204030204" pitchFamily="34" charset="0"/>
              </a:rPr>
              <a:t>D - Traitement symptomatique</a:t>
            </a:r>
          </a:p>
        </p:txBody>
      </p:sp>
    </p:spTree>
    <p:extLst>
      <p:ext uri="{BB962C8B-B14F-4D97-AF65-F5344CB8AC3E}">
        <p14:creationId xmlns:p14="http://schemas.microsoft.com/office/powerpoint/2010/main" val="547263085"/>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CEF4F5E-B1C0-4B46-8521-1935FFD5C62C}"/>
              </a:ext>
            </a:extLst>
          </p:cNvPr>
          <p:cNvSpPr>
            <a:spLocks noGrp="1"/>
          </p:cNvSpPr>
          <p:nvPr>
            <p:ph type="title"/>
          </p:nvPr>
        </p:nvSpPr>
        <p:spPr/>
        <p:txBody>
          <a:bodyPr>
            <a:normAutofit/>
          </a:bodyPr>
          <a:lstStyle/>
          <a:p>
            <a:r>
              <a:rPr lang="fr-FR" sz="4800" dirty="0" smtClean="0">
                <a:latin typeface="Calibri" panose="020F0502020204030204" pitchFamily="34" charset="0"/>
                <a:cs typeface="Calibri" panose="020F0502020204030204" pitchFamily="34" charset="0"/>
              </a:rPr>
              <a:t>Résultats </a:t>
            </a:r>
            <a:endParaRPr lang="fr-FR" sz="4800" dirty="0">
              <a:latin typeface="Calibri" panose="020F0502020204030204" pitchFamily="34" charset="0"/>
              <a:cs typeface="Calibri" panose="020F0502020204030204" pitchFamily="34" charset="0"/>
            </a:endParaRPr>
          </a:p>
        </p:txBody>
      </p:sp>
      <p:sp>
        <p:nvSpPr>
          <p:cNvPr id="3" name="Espace réservé du contenu 2">
            <a:extLst>
              <a:ext uri="{FF2B5EF4-FFF2-40B4-BE49-F238E27FC236}">
                <a16:creationId xmlns:a16="http://schemas.microsoft.com/office/drawing/2014/main" id="{FF770F62-C877-45FF-9889-623B07B8F5D2}"/>
              </a:ext>
            </a:extLst>
          </p:cNvPr>
          <p:cNvSpPr>
            <a:spLocks noGrp="1"/>
          </p:cNvSpPr>
          <p:nvPr>
            <p:ph idx="1"/>
          </p:nvPr>
        </p:nvSpPr>
        <p:spPr/>
        <p:txBody>
          <a:bodyPr>
            <a:normAutofit/>
          </a:bodyPr>
          <a:lstStyle/>
          <a:p>
            <a:r>
              <a:rPr lang="fr-FR" sz="2400" dirty="0">
                <a:solidFill>
                  <a:schemeClr val="tx1">
                    <a:lumMod val="95000"/>
                  </a:schemeClr>
                </a:solidFill>
                <a:latin typeface="Calibri" panose="020F0502020204030204" pitchFamily="34" charset="0"/>
                <a:cs typeface="Calibri" panose="020F0502020204030204" pitchFamily="34" charset="0"/>
              </a:rPr>
              <a:t>Clinique de MIGRAINE</a:t>
            </a:r>
          </a:p>
          <a:p>
            <a:r>
              <a:rPr lang="fr-FR" sz="2400" dirty="0">
                <a:solidFill>
                  <a:schemeClr val="tx1">
                    <a:lumMod val="95000"/>
                  </a:schemeClr>
                </a:solidFill>
                <a:latin typeface="Calibri" panose="020F0502020204030204" pitchFamily="34" charset="0"/>
                <a:cs typeface="Calibri" panose="020F0502020204030204" pitchFamily="34" charset="0"/>
              </a:rPr>
              <a:t>Hypersignaux de la substance blanche non spécifiques</a:t>
            </a:r>
          </a:p>
          <a:p>
            <a:pPr lvl="1"/>
            <a:r>
              <a:rPr lang="fr-FR" sz="2000" dirty="0">
                <a:solidFill>
                  <a:schemeClr val="tx1">
                    <a:lumMod val="95000"/>
                  </a:schemeClr>
                </a:solidFill>
                <a:latin typeface="Calibri" panose="020F0502020204030204" pitchFamily="34" charset="0"/>
                <a:cs typeface="Calibri" panose="020F0502020204030204" pitchFamily="34" charset="0"/>
              </a:rPr>
              <a:t>Environ 1/3 des cas</a:t>
            </a:r>
          </a:p>
          <a:p>
            <a:pPr lvl="1"/>
            <a:r>
              <a:rPr lang="fr-FR" sz="2000" dirty="0">
                <a:solidFill>
                  <a:schemeClr val="tx1">
                    <a:lumMod val="95000"/>
                  </a:schemeClr>
                </a:solidFill>
                <a:latin typeface="Calibri" panose="020F0502020204030204" pitchFamily="34" charset="0"/>
                <a:cs typeface="Calibri" panose="020F0502020204030204" pitchFamily="34" charset="0"/>
              </a:rPr>
              <a:t>Origine inconnue </a:t>
            </a:r>
          </a:p>
          <a:p>
            <a:pPr lvl="1"/>
            <a:r>
              <a:rPr lang="fr-FR" sz="2000" dirty="0">
                <a:solidFill>
                  <a:schemeClr val="tx1">
                    <a:lumMod val="95000"/>
                  </a:schemeClr>
                </a:solidFill>
                <a:latin typeface="Calibri" panose="020F0502020204030204" pitchFamily="34" charset="0"/>
                <a:cs typeface="Calibri" panose="020F0502020204030204" pitchFamily="34" charset="0"/>
              </a:rPr>
              <a:t>Aucun caractère pronostique </a:t>
            </a:r>
          </a:p>
          <a:p>
            <a:pPr marL="0" indent="0">
              <a:buNone/>
            </a:pPr>
            <a:endParaRPr lang="fr-FR" strike="sngStrike"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80216402"/>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CEF4F5E-B1C0-4B46-8521-1935FFD5C62C}"/>
              </a:ext>
            </a:extLst>
          </p:cNvPr>
          <p:cNvSpPr>
            <a:spLocks noGrp="1"/>
          </p:cNvSpPr>
          <p:nvPr>
            <p:ph type="title"/>
          </p:nvPr>
        </p:nvSpPr>
        <p:spPr/>
        <p:txBody>
          <a:bodyPr>
            <a:normAutofit/>
          </a:bodyPr>
          <a:lstStyle/>
          <a:p>
            <a:r>
              <a:rPr lang="fr-FR" sz="4800" dirty="0">
                <a:latin typeface="Calibri" panose="020F0502020204030204" pitchFamily="34" charset="0"/>
                <a:cs typeface="Calibri" panose="020F0502020204030204" pitchFamily="34" charset="0"/>
              </a:rPr>
              <a:t>Imagerie des céphalées</a:t>
            </a:r>
          </a:p>
        </p:txBody>
      </p:sp>
      <p:sp>
        <p:nvSpPr>
          <p:cNvPr id="3" name="Espace réservé du contenu 2">
            <a:extLst>
              <a:ext uri="{FF2B5EF4-FFF2-40B4-BE49-F238E27FC236}">
                <a16:creationId xmlns:a16="http://schemas.microsoft.com/office/drawing/2014/main" id="{FF770F62-C877-45FF-9889-623B07B8F5D2}"/>
              </a:ext>
            </a:extLst>
          </p:cNvPr>
          <p:cNvSpPr>
            <a:spLocks noGrp="1"/>
          </p:cNvSpPr>
          <p:nvPr>
            <p:ph idx="1"/>
          </p:nvPr>
        </p:nvSpPr>
        <p:spPr/>
        <p:txBody>
          <a:bodyPr>
            <a:normAutofit/>
          </a:bodyPr>
          <a:lstStyle/>
          <a:p>
            <a:r>
              <a:rPr lang="fr-FR" sz="2400" dirty="0">
                <a:latin typeface="Calibri" panose="020F0502020204030204" pitchFamily="34" charset="0"/>
                <a:cs typeface="Calibri" panose="020F0502020204030204" pitchFamily="34" charset="0"/>
              </a:rPr>
              <a:t>Conduite à tenir </a:t>
            </a:r>
          </a:p>
          <a:p>
            <a:pPr lvl="1"/>
            <a:r>
              <a:rPr lang="fr-FR" sz="2000" dirty="0">
                <a:latin typeface="Calibri" panose="020F0502020204030204" pitchFamily="34" charset="0"/>
                <a:cs typeface="Calibri" panose="020F0502020204030204" pitchFamily="34" charset="0"/>
              </a:rPr>
              <a:t>Interroger </a:t>
            </a:r>
          </a:p>
          <a:p>
            <a:pPr lvl="1"/>
            <a:r>
              <a:rPr lang="fr-FR" sz="2000" dirty="0">
                <a:latin typeface="Calibri" panose="020F0502020204030204" pitchFamily="34" charset="0"/>
                <a:cs typeface="Calibri" panose="020F0502020204030204" pitchFamily="34" charset="0"/>
              </a:rPr>
              <a:t>Examiner </a:t>
            </a:r>
          </a:p>
          <a:p>
            <a:pPr lvl="1"/>
            <a:r>
              <a:rPr lang="fr-FR" sz="2000" dirty="0">
                <a:latin typeface="Calibri" panose="020F0502020204030204" pitchFamily="34" charset="0"/>
                <a:cs typeface="Calibri" panose="020F0502020204030204" pitchFamily="34" charset="0"/>
              </a:rPr>
              <a:t>Soulager </a:t>
            </a:r>
          </a:p>
          <a:p>
            <a:pPr lvl="1"/>
            <a:r>
              <a:rPr lang="fr-FR" sz="2000" dirty="0">
                <a:latin typeface="Calibri" panose="020F0502020204030204" pitchFamily="34" charset="0"/>
                <a:cs typeface="Calibri" panose="020F0502020204030204" pitchFamily="34" charset="0"/>
              </a:rPr>
              <a:t>Orienter</a:t>
            </a:r>
          </a:p>
          <a:p>
            <a:r>
              <a:rPr lang="fr-FR" sz="2400" dirty="0">
                <a:latin typeface="Calibri" panose="020F0502020204030204" pitchFamily="34" charset="0"/>
                <a:cs typeface="Calibri" panose="020F0502020204030204" pitchFamily="34" charset="0"/>
              </a:rPr>
              <a:t>4 questions </a:t>
            </a:r>
          </a:p>
          <a:p>
            <a:pPr lvl="1"/>
            <a:r>
              <a:rPr lang="fr-FR" sz="2000" dirty="0">
                <a:latin typeface="Calibri" panose="020F0502020204030204" pitchFamily="34" charset="0"/>
                <a:cs typeface="Calibri" panose="020F0502020204030204" pitchFamily="34" charset="0"/>
              </a:rPr>
              <a:t>Mode d’installation : brutal/progressif</a:t>
            </a:r>
          </a:p>
          <a:p>
            <a:pPr lvl="1"/>
            <a:r>
              <a:rPr lang="fr-FR" sz="2000" dirty="0">
                <a:latin typeface="Calibri" panose="020F0502020204030204" pitchFamily="34" charset="0"/>
                <a:cs typeface="Calibri" panose="020F0502020204030204" pitchFamily="34" charset="0"/>
              </a:rPr>
              <a:t>Durée d’évolution : aigue/chronique</a:t>
            </a:r>
          </a:p>
          <a:p>
            <a:pPr lvl="1"/>
            <a:r>
              <a:rPr lang="fr-FR" sz="2000" dirty="0">
                <a:latin typeface="Calibri" panose="020F0502020204030204" pitchFamily="34" charset="0"/>
                <a:cs typeface="Calibri" panose="020F0502020204030204" pitchFamily="34" charset="0"/>
              </a:rPr>
              <a:t>Mode d’évolution : continue/crise</a:t>
            </a:r>
          </a:p>
          <a:p>
            <a:pPr lvl="1"/>
            <a:r>
              <a:rPr lang="fr-FR" sz="2000" dirty="0">
                <a:latin typeface="Calibri" panose="020F0502020204030204" pitchFamily="34" charset="0"/>
                <a:cs typeface="Calibri" panose="020F0502020204030204" pitchFamily="34" charset="0"/>
              </a:rPr>
              <a:t>Caractère habituel ou non </a:t>
            </a:r>
          </a:p>
          <a:p>
            <a:pPr marL="0" indent="0">
              <a:buNone/>
            </a:pPr>
            <a:endParaRPr lang="fr-FR" strike="sngStrike"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151007013"/>
      </p:ext>
    </p:ext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CEF4F5E-B1C0-4B46-8521-1935FFD5C62C}"/>
              </a:ext>
            </a:extLst>
          </p:cNvPr>
          <p:cNvSpPr>
            <a:spLocks noGrp="1"/>
          </p:cNvSpPr>
          <p:nvPr>
            <p:ph type="title"/>
          </p:nvPr>
        </p:nvSpPr>
        <p:spPr/>
        <p:txBody>
          <a:bodyPr>
            <a:normAutofit/>
          </a:bodyPr>
          <a:lstStyle/>
          <a:p>
            <a:r>
              <a:rPr lang="fr-FR" sz="4800" dirty="0">
                <a:latin typeface="Calibri" panose="020F0502020204030204" pitchFamily="34" charset="0"/>
                <a:cs typeface="Calibri" panose="020F0502020204030204" pitchFamily="34" charset="0"/>
              </a:rPr>
              <a:t>Imagerie des céphalées</a:t>
            </a:r>
          </a:p>
        </p:txBody>
      </p:sp>
      <p:sp>
        <p:nvSpPr>
          <p:cNvPr id="3" name="Espace réservé du contenu 2">
            <a:extLst>
              <a:ext uri="{FF2B5EF4-FFF2-40B4-BE49-F238E27FC236}">
                <a16:creationId xmlns:a16="http://schemas.microsoft.com/office/drawing/2014/main" id="{FF770F62-C877-45FF-9889-623B07B8F5D2}"/>
              </a:ext>
            </a:extLst>
          </p:cNvPr>
          <p:cNvSpPr>
            <a:spLocks noGrp="1"/>
          </p:cNvSpPr>
          <p:nvPr>
            <p:ph idx="1"/>
          </p:nvPr>
        </p:nvSpPr>
        <p:spPr/>
        <p:txBody>
          <a:bodyPr>
            <a:normAutofit/>
          </a:bodyPr>
          <a:lstStyle/>
          <a:p>
            <a:pPr marL="0" indent="0">
              <a:buNone/>
            </a:pPr>
            <a:r>
              <a:rPr lang="fr-FR" sz="2400" dirty="0">
                <a:latin typeface="Calibri" panose="020F0502020204030204" pitchFamily="34" charset="0"/>
                <a:cs typeface="Calibri" panose="020F0502020204030204" pitchFamily="34" charset="0"/>
              </a:rPr>
              <a:t>4 profils sémiologiques </a:t>
            </a:r>
          </a:p>
          <a:p>
            <a:pPr marL="0" indent="0">
              <a:buNone/>
            </a:pPr>
            <a:endParaRPr lang="fr-FR" sz="2400" dirty="0">
              <a:latin typeface="Calibri" panose="020F0502020204030204" pitchFamily="34" charset="0"/>
              <a:cs typeface="Calibri" panose="020F0502020204030204" pitchFamily="34" charset="0"/>
            </a:endParaRPr>
          </a:p>
        </p:txBody>
      </p:sp>
      <p:pic>
        <p:nvPicPr>
          <p:cNvPr id="13" name="Image 12">
            <a:extLst>
              <a:ext uri="{FF2B5EF4-FFF2-40B4-BE49-F238E27FC236}">
                <a16:creationId xmlns:a16="http://schemas.microsoft.com/office/drawing/2014/main" id="{AB879849-C28D-4E72-8391-1A43CFA27484}"/>
              </a:ext>
            </a:extLst>
          </p:cNvPr>
          <p:cNvPicPr>
            <a:picLocks noChangeAspect="1"/>
          </p:cNvPicPr>
          <p:nvPr/>
        </p:nvPicPr>
        <p:blipFill>
          <a:blip r:embed="rId3"/>
          <a:stretch>
            <a:fillRect/>
          </a:stretch>
        </p:blipFill>
        <p:spPr>
          <a:xfrm>
            <a:off x="2184400" y="2257764"/>
            <a:ext cx="7537450" cy="4355259"/>
          </a:xfrm>
          <a:prstGeom prst="rect">
            <a:avLst/>
          </a:prstGeom>
        </p:spPr>
      </p:pic>
      <p:sp>
        <p:nvSpPr>
          <p:cNvPr id="14" name="Rectangle 13">
            <a:extLst>
              <a:ext uri="{FF2B5EF4-FFF2-40B4-BE49-F238E27FC236}">
                <a16:creationId xmlns:a16="http://schemas.microsoft.com/office/drawing/2014/main" id="{A0194DB6-D86A-4B2A-9A1F-3169F93A0EB5}"/>
              </a:ext>
            </a:extLst>
          </p:cNvPr>
          <p:cNvSpPr/>
          <p:nvPr/>
        </p:nvSpPr>
        <p:spPr>
          <a:xfrm>
            <a:off x="4775200" y="2381250"/>
            <a:ext cx="1320800" cy="97155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5" name="Rectangle 14">
            <a:extLst>
              <a:ext uri="{FF2B5EF4-FFF2-40B4-BE49-F238E27FC236}">
                <a16:creationId xmlns:a16="http://schemas.microsoft.com/office/drawing/2014/main" id="{DCDE7F0B-DC09-47FE-8181-132BCE24A1BE}"/>
              </a:ext>
            </a:extLst>
          </p:cNvPr>
          <p:cNvSpPr/>
          <p:nvPr/>
        </p:nvSpPr>
        <p:spPr>
          <a:xfrm>
            <a:off x="8636000" y="2381250"/>
            <a:ext cx="869950" cy="74295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1973927314"/>
      </p:ext>
    </p:ext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CEF4F5E-B1C0-4B46-8521-1935FFD5C62C}"/>
              </a:ext>
            </a:extLst>
          </p:cNvPr>
          <p:cNvSpPr>
            <a:spLocks noGrp="1"/>
          </p:cNvSpPr>
          <p:nvPr>
            <p:ph type="title"/>
          </p:nvPr>
        </p:nvSpPr>
        <p:spPr/>
        <p:txBody>
          <a:bodyPr>
            <a:normAutofit/>
          </a:bodyPr>
          <a:lstStyle/>
          <a:p>
            <a:r>
              <a:rPr lang="fr-FR" sz="4800" dirty="0">
                <a:latin typeface="Calibri" panose="020F0502020204030204" pitchFamily="34" charset="0"/>
                <a:cs typeface="Calibri" panose="020F0502020204030204" pitchFamily="34" charset="0"/>
              </a:rPr>
              <a:t>Imagerie des céphalées</a:t>
            </a:r>
          </a:p>
        </p:txBody>
      </p:sp>
      <p:sp>
        <p:nvSpPr>
          <p:cNvPr id="3" name="Espace réservé du contenu 2">
            <a:extLst>
              <a:ext uri="{FF2B5EF4-FFF2-40B4-BE49-F238E27FC236}">
                <a16:creationId xmlns:a16="http://schemas.microsoft.com/office/drawing/2014/main" id="{FF770F62-C877-45FF-9889-623B07B8F5D2}"/>
              </a:ext>
            </a:extLst>
          </p:cNvPr>
          <p:cNvSpPr>
            <a:spLocks noGrp="1"/>
          </p:cNvSpPr>
          <p:nvPr>
            <p:ph idx="1"/>
          </p:nvPr>
        </p:nvSpPr>
        <p:spPr/>
        <p:txBody>
          <a:bodyPr>
            <a:normAutofit/>
          </a:bodyPr>
          <a:lstStyle/>
          <a:p>
            <a:r>
              <a:rPr lang="fr-FR" sz="2400" dirty="0">
                <a:latin typeface="Calibri" panose="020F0502020204030204" pitchFamily="34" charset="0"/>
                <a:cs typeface="Calibri" panose="020F0502020204030204" pitchFamily="34" charset="0"/>
              </a:rPr>
              <a:t>Céphalée brutale récente + Céphalée progressive récente = </a:t>
            </a:r>
            <a:r>
              <a:rPr lang="fr-FR" sz="2400" dirty="0">
                <a:solidFill>
                  <a:srgbClr val="FFFF00"/>
                </a:solidFill>
                <a:latin typeface="Calibri" panose="020F0502020204030204" pitchFamily="34" charset="0"/>
                <a:cs typeface="Calibri" panose="020F0502020204030204" pitchFamily="34" charset="0"/>
              </a:rPr>
              <a:t>SECONDAIRE</a:t>
            </a:r>
          </a:p>
          <a:p>
            <a:pPr lvl="1"/>
            <a:r>
              <a:rPr lang="fr-FR" sz="2000" dirty="0">
                <a:latin typeface="Calibri" panose="020F0502020204030204" pitchFamily="34" charset="0"/>
                <a:cs typeface="Calibri" panose="020F0502020204030204" pitchFamily="34" charset="0"/>
              </a:rPr>
              <a:t>Urgence diagnostique et thérapeutique</a:t>
            </a:r>
          </a:p>
          <a:p>
            <a:pPr lvl="1"/>
            <a:r>
              <a:rPr lang="fr-FR" sz="2000" dirty="0">
                <a:latin typeface="Calibri" panose="020F0502020204030204" pitchFamily="34" charset="0"/>
                <a:cs typeface="Calibri" panose="020F0502020204030204" pitchFamily="34" charset="0"/>
              </a:rPr>
              <a:t>Indication à des examens complémentaires </a:t>
            </a:r>
          </a:p>
          <a:p>
            <a:pPr lvl="1"/>
            <a:r>
              <a:rPr lang="fr-FR" sz="2000" dirty="0">
                <a:latin typeface="Calibri" panose="020F0502020204030204" pitchFamily="34" charset="0"/>
                <a:cs typeface="Calibri" panose="020F0502020204030204" pitchFamily="34" charset="0"/>
              </a:rPr>
              <a:t>Orientation hospitalière +++ en cas de céphalée brutale récente</a:t>
            </a:r>
          </a:p>
          <a:p>
            <a:pPr marL="0" indent="0">
              <a:buNone/>
            </a:pPr>
            <a:endParaRPr lang="fr-FR" strike="sngStrike" dirty="0">
              <a:latin typeface="Calibri" panose="020F0502020204030204" pitchFamily="34" charset="0"/>
              <a:cs typeface="Calibri" panose="020F0502020204030204" pitchFamily="34" charset="0"/>
            </a:endParaRPr>
          </a:p>
        </p:txBody>
      </p:sp>
      <p:pic>
        <p:nvPicPr>
          <p:cNvPr id="5" name="Image 4">
            <a:extLst>
              <a:ext uri="{FF2B5EF4-FFF2-40B4-BE49-F238E27FC236}">
                <a16:creationId xmlns:a16="http://schemas.microsoft.com/office/drawing/2014/main" id="{BE8B8E44-395B-4683-B748-A27D50F4EDAB}"/>
              </a:ext>
            </a:extLst>
          </p:cNvPr>
          <p:cNvPicPr>
            <a:picLocks noChangeAspect="1"/>
          </p:cNvPicPr>
          <p:nvPr/>
        </p:nvPicPr>
        <p:blipFill>
          <a:blip r:embed="rId3"/>
          <a:stretch>
            <a:fillRect/>
          </a:stretch>
        </p:blipFill>
        <p:spPr>
          <a:xfrm>
            <a:off x="1962150" y="3429000"/>
            <a:ext cx="8382000" cy="2514600"/>
          </a:xfrm>
          <a:prstGeom prst="rect">
            <a:avLst/>
          </a:prstGeom>
        </p:spPr>
      </p:pic>
    </p:spTree>
    <p:extLst>
      <p:ext uri="{BB962C8B-B14F-4D97-AF65-F5344CB8AC3E}">
        <p14:creationId xmlns:p14="http://schemas.microsoft.com/office/powerpoint/2010/main" val="1213393611"/>
      </p:ext>
    </p:extLst>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CEF4F5E-B1C0-4B46-8521-1935FFD5C62C}"/>
              </a:ext>
            </a:extLst>
          </p:cNvPr>
          <p:cNvSpPr>
            <a:spLocks noGrp="1"/>
          </p:cNvSpPr>
          <p:nvPr>
            <p:ph type="title"/>
          </p:nvPr>
        </p:nvSpPr>
        <p:spPr/>
        <p:txBody>
          <a:bodyPr>
            <a:normAutofit/>
          </a:bodyPr>
          <a:lstStyle/>
          <a:p>
            <a:r>
              <a:rPr lang="fr-FR" sz="4800" dirty="0">
                <a:latin typeface="Calibri" panose="020F0502020204030204" pitchFamily="34" charset="0"/>
                <a:cs typeface="Calibri" panose="020F0502020204030204" pitchFamily="34" charset="0"/>
              </a:rPr>
              <a:t>Imagerie des céphalées</a:t>
            </a:r>
          </a:p>
        </p:txBody>
      </p:sp>
      <p:sp>
        <p:nvSpPr>
          <p:cNvPr id="3" name="Espace réservé du contenu 2">
            <a:extLst>
              <a:ext uri="{FF2B5EF4-FFF2-40B4-BE49-F238E27FC236}">
                <a16:creationId xmlns:a16="http://schemas.microsoft.com/office/drawing/2014/main" id="{FF770F62-C877-45FF-9889-623B07B8F5D2}"/>
              </a:ext>
            </a:extLst>
          </p:cNvPr>
          <p:cNvSpPr>
            <a:spLocks noGrp="1"/>
          </p:cNvSpPr>
          <p:nvPr>
            <p:ph idx="1"/>
          </p:nvPr>
        </p:nvSpPr>
        <p:spPr/>
        <p:txBody>
          <a:bodyPr>
            <a:normAutofit/>
          </a:bodyPr>
          <a:lstStyle/>
          <a:p>
            <a:r>
              <a:rPr lang="fr-FR" sz="2400" dirty="0">
                <a:latin typeface="Calibri" panose="020F0502020204030204" pitchFamily="34" charset="0"/>
                <a:cs typeface="Calibri" panose="020F0502020204030204" pitchFamily="34" charset="0"/>
              </a:rPr>
              <a:t>Céphalée paroxystique chronique + Céphalée chronique quotidienne = </a:t>
            </a:r>
            <a:r>
              <a:rPr lang="fr-FR" sz="2400" dirty="0">
                <a:solidFill>
                  <a:srgbClr val="FFFF00"/>
                </a:solidFill>
                <a:latin typeface="Calibri" panose="020F0502020204030204" pitchFamily="34" charset="0"/>
                <a:cs typeface="Calibri" panose="020F0502020204030204" pitchFamily="34" charset="0"/>
              </a:rPr>
              <a:t>PRIMAIRE</a:t>
            </a:r>
          </a:p>
          <a:p>
            <a:pPr lvl="1"/>
            <a:r>
              <a:rPr lang="fr-FR" sz="2000" dirty="0">
                <a:latin typeface="Calibri" panose="020F0502020204030204" pitchFamily="34" charset="0"/>
                <a:cs typeface="Calibri" panose="020F0502020204030204" pitchFamily="34" charset="0"/>
              </a:rPr>
              <a:t>Urgence de traitement symptomatique</a:t>
            </a:r>
            <a:endParaRPr lang="fr-FR" sz="2000" strike="sngStrike" dirty="0">
              <a:latin typeface="Calibri" panose="020F0502020204030204" pitchFamily="34" charset="0"/>
              <a:cs typeface="Calibri" panose="020F0502020204030204" pitchFamily="34" charset="0"/>
            </a:endParaRPr>
          </a:p>
          <a:p>
            <a:pPr lvl="1"/>
            <a:r>
              <a:rPr lang="fr-FR" sz="2000" dirty="0">
                <a:latin typeface="Calibri" panose="020F0502020204030204" pitchFamily="34" charset="0"/>
                <a:cs typeface="Calibri" panose="020F0502020204030204" pitchFamily="34" charset="0"/>
              </a:rPr>
              <a:t>Pas d’indication à une imagerie en urgence </a:t>
            </a:r>
          </a:p>
        </p:txBody>
      </p:sp>
      <p:pic>
        <p:nvPicPr>
          <p:cNvPr id="5" name="Image 4">
            <a:extLst>
              <a:ext uri="{FF2B5EF4-FFF2-40B4-BE49-F238E27FC236}">
                <a16:creationId xmlns:a16="http://schemas.microsoft.com/office/drawing/2014/main" id="{BE8B8E44-395B-4683-B748-A27D50F4EDAB}"/>
              </a:ext>
            </a:extLst>
          </p:cNvPr>
          <p:cNvPicPr>
            <a:picLocks noChangeAspect="1"/>
          </p:cNvPicPr>
          <p:nvPr/>
        </p:nvPicPr>
        <p:blipFill>
          <a:blip r:embed="rId3"/>
          <a:stretch>
            <a:fillRect/>
          </a:stretch>
        </p:blipFill>
        <p:spPr>
          <a:xfrm>
            <a:off x="1854200" y="3384550"/>
            <a:ext cx="8382000" cy="2514600"/>
          </a:xfrm>
          <a:prstGeom prst="rect">
            <a:avLst/>
          </a:prstGeom>
        </p:spPr>
      </p:pic>
    </p:spTree>
    <p:extLst>
      <p:ext uri="{BB962C8B-B14F-4D97-AF65-F5344CB8AC3E}">
        <p14:creationId xmlns:p14="http://schemas.microsoft.com/office/powerpoint/2010/main" val="1339200362"/>
      </p:ext>
    </p:extLst>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CEF4F5E-B1C0-4B46-8521-1935FFD5C62C}"/>
              </a:ext>
            </a:extLst>
          </p:cNvPr>
          <p:cNvSpPr>
            <a:spLocks noGrp="1"/>
          </p:cNvSpPr>
          <p:nvPr>
            <p:ph type="title"/>
          </p:nvPr>
        </p:nvSpPr>
        <p:spPr/>
        <p:txBody>
          <a:bodyPr>
            <a:normAutofit/>
          </a:bodyPr>
          <a:lstStyle/>
          <a:p>
            <a:r>
              <a:rPr lang="fr-FR" sz="4800" dirty="0">
                <a:latin typeface="Calibri" panose="020F0502020204030204" pitchFamily="34" charset="0"/>
                <a:cs typeface="Calibri" panose="020F0502020204030204" pitchFamily="34" charset="0"/>
              </a:rPr>
              <a:t>Quelle imagerie demander?</a:t>
            </a:r>
          </a:p>
        </p:txBody>
      </p:sp>
      <p:pic>
        <p:nvPicPr>
          <p:cNvPr id="5" name="Espace réservé du contenu 4">
            <a:extLst>
              <a:ext uri="{FF2B5EF4-FFF2-40B4-BE49-F238E27FC236}">
                <a16:creationId xmlns:a16="http://schemas.microsoft.com/office/drawing/2014/main" id="{176AA4C2-A696-4DCE-9FF8-A9CD42EF4F35}"/>
              </a:ext>
            </a:extLst>
          </p:cNvPr>
          <p:cNvPicPr>
            <a:picLocks noGrp="1" noChangeAspect="1"/>
          </p:cNvPicPr>
          <p:nvPr>
            <p:ph idx="1"/>
          </p:nvPr>
        </p:nvPicPr>
        <p:blipFill>
          <a:blip r:embed="rId3"/>
          <a:stretch>
            <a:fillRect/>
          </a:stretch>
        </p:blipFill>
        <p:spPr>
          <a:xfrm>
            <a:off x="1923484" y="1768475"/>
            <a:ext cx="8345031" cy="4351338"/>
          </a:xfrm>
        </p:spPr>
      </p:pic>
      <p:sp>
        <p:nvSpPr>
          <p:cNvPr id="6" name="Rectangle 5">
            <a:extLst>
              <a:ext uri="{FF2B5EF4-FFF2-40B4-BE49-F238E27FC236}">
                <a16:creationId xmlns:a16="http://schemas.microsoft.com/office/drawing/2014/main" id="{7BB3E623-73A9-46D7-A935-5FFE7E52B985}"/>
              </a:ext>
            </a:extLst>
          </p:cNvPr>
          <p:cNvSpPr/>
          <p:nvPr/>
        </p:nvSpPr>
        <p:spPr>
          <a:xfrm>
            <a:off x="9608115" y="5421312"/>
            <a:ext cx="660400" cy="698501"/>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397395411"/>
      </p:ext>
    </p:extLst>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CEF4F5E-B1C0-4B46-8521-1935FFD5C62C}"/>
              </a:ext>
            </a:extLst>
          </p:cNvPr>
          <p:cNvSpPr>
            <a:spLocks noGrp="1"/>
          </p:cNvSpPr>
          <p:nvPr>
            <p:ph type="title"/>
          </p:nvPr>
        </p:nvSpPr>
        <p:spPr/>
        <p:txBody>
          <a:bodyPr>
            <a:normAutofit/>
          </a:bodyPr>
          <a:lstStyle/>
          <a:p>
            <a:r>
              <a:rPr lang="fr-FR" sz="4800" dirty="0">
                <a:latin typeface="Calibri" panose="020F0502020204030204" pitchFamily="34" charset="0"/>
                <a:cs typeface="Calibri" panose="020F0502020204030204" pitchFamily="34" charset="0"/>
              </a:rPr>
              <a:t>Céphalée brutale récente</a:t>
            </a:r>
          </a:p>
        </p:txBody>
      </p:sp>
      <p:sp>
        <p:nvSpPr>
          <p:cNvPr id="3" name="Espace réservé du contenu 2">
            <a:extLst>
              <a:ext uri="{FF2B5EF4-FFF2-40B4-BE49-F238E27FC236}">
                <a16:creationId xmlns:a16="http://schemas.microsoft.com/office/drawing/2014/main" id="{FF770F62-C877-45FF-9889-623B07B8F5D2}"/>
              </a:ext>
            </a:extLst>
          </p:cNvPr>
          <p:cNvSpPr>
            <a:spLocks noGrp="1"/>
          </p:cNvSpPr>
          <p:nvPr>
            <p:ph idx="1"/>
          </p:nvPr>
        </p:nvSpPr>
        <p:spPr/>
        <p:txBody>
          <a:bodyPr>
            <a:normAutofit/>
          </a:bodyPr>
          <a:lstStyle/>
          <a:p>
            <a:r>
              <a:rPr lang="fr-FR" sz="2400" dirty="0">
                <a:latin typeface="Calibri" panose="020F0502020204030204" pitchFamily="34" charset="0"/>
                <a:cs typeface="Calibri" panose="020F0502020204030204" pitchFamily="34" charset="0"/>
              </a:rPr>
              <a:t>Causes vasculaires </a:t>
            </a:r>
          </a:p>
          <a:p>
            <a:pPr lvl="1"/>
            <a:r>
              <a:rPr lang="fr-FR" sz="2000" dirty="0">
                <a:latin typeface="Calibri" panose="020F0502020204030204" pitchFamily="34" charset="0"/>
                <a:cs typeface="Calibri" panose="020F0502020204030204" pitchFamily="34" charset="0"/>
              </a:rPr>
              <a:t>HSA </a:t>
            </a:r>
          </a:p>
          <a:p>
            <a:pPr lvl="1"/>
            <a:r>
              <a:rPr lang="fr-FR" sz="2000" dirty="0">
                <a:latin typeface="Calibri" panose="020F0502020204030204" pitchFamily="34" charset="0"/>
                <a:cs typeface="Calibri" panose="020F0502020204030204" pitchFamily="34" charset="0"/>
              </a:rPr>
              <a:t>AVC hémorragiques</a:t>
            </a:r>
          </a:p>
          <a:p>
            <a:pPr lvl="1"/>
            <a:r>
              <a:rPr lang="fr-FR" sz="2000" dirty="0">
                <a:latin typeface="Calibri" panose="020F0502020204030204" pitchFamily="34" charset="0"/>
                <a:cs typeface="Calibri" panose="020F0502020204030204" pitchFamily="34" charset="0"/>
              </a:rPr>
              <a:t>Dissection carotidienne, vertébrale, intracrânienne</a:t>
            </a:r>
          </a:p>
          <a:p>
            <a:pPr lvl="1"/>
            <a:r>
              <a:rPr lang="fr-FR" sz="2000" dirty="0">
                <a:latin typeface="Calibri" panose="020F0502020204030204" pitchFamily="34" charset="0"/>
                <a:cs typeface="Calibri" panose="020F0502020204030204" pitchFamily="34" charset="0"/>
              </a:rPr>
              <a:t>Thrombophlébite cérébrale</a:t>
            </a:r>
          </a:p>
          <a:p>
            <a:pPr lvl="1"/>
            <a:r>
              <a:rPr lang="fr-FR" sz="2000" dirty="0">
                <a:latin typeface="Calibri" panose="020F0502020204030204" pitchFamily="34" charset="0"/>
                <a:cs typeface="Calibri" panose="020F0502020204030204" pitchFamily="34" charset="0"/>
              </a:rPr>
              <a:t>SVC </a:t>
            </a:r>
          </a:p>
          <a:p>
            <a:r>
              <a:rPr lang="fr-FR" sz="2000" dirty="0">
                <a:latin typeface="Calibri" panose="020F0502020204030204" pitchFamily="34" charset="0"/>
                <a:cs typeface="Calibri" panose="020F0502020204030204" pitchFamily="34" charset="0"/>
              </a:rPr>
              <a:t>Glaucome </a:t>
            </a:r>
            <a:r>
              <a:rPr lang="fr-FR" sz="2000" dirty="0" err="1">
                <a:latin typeface="Calibri" panose="020F0502020204030204" pitchFamily="34" charset="0"/>
                <a:cs typeface="Calibri" panose="020F0502020204030204" pitchFamily="34" charset="0"/>
              </a:rPr>
              <a:t>aigü</a:t>
            </a:r>
            <a:r>
              <a:rPr lang="fr-FR" sz="2000" dirty="0">
                <a:latin typeface="Calibri" panose="020F0502020204030204" pitchFamily="34" charset="0"/>
                <a:cs typeface="Calibri" panose="020F0502020204030204" pitchFamily="34" charset="0"/>
              </a:rPr>
              <a:t>/sinusite bloquée</a:t>
            </a:r>
          </a:p>
          <a:p>
            <a:r>
              <a:rPr lang="fr-FR" sz="2000" dirty="0">
                <a:latin typeface="Calibri" panose="020F0502020204030204" pitchFamily="34" charset="0"/>
                <a:cs typeface="Calibri" panose="020F0502020204030204" pitchFamily="34" charset="0"/>
              </a:rPr>
              <a:t>Autres</a:t>
            </a:r>
          </a:p>
          <a:p>
            <a:pPr lvl="1"/>
            <a:r>
              <a:rPr lang="fr-FR" sz="2000" dirty="0">
                <a:latin typeface="Calibri" panose="020F0502020204030204" pitchFamily="34" charset="0"/>
                <a:cs typeface="Calibri" panose="020F0502020204030204" pitchFamily="34" charset="0"/>
              </a:rPr>
              <a:t>Tumeur clapet du V4 ou V3, nécrose pituitaire </a:t>
            </a:r>
          </a:p>
          <a:p>
            <a:pPr marL="0" indent="0">
              <a:buNone/>
            </a:pPr>
            <a:endParaRPr lang="fr-FR" strike="sngStrike"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151818371"/>
      </p:ext>
    </p:extLst>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CEF4F5E-B1C0-4B46-8521-1935FFD5C62C}"/>
              </a:ext>
            </a:extLst>
          </p:cNvPr>
          <p:cNvSpPr>
            <a:spLocks noGrp="1"/>
          </p:cNvSpPr>
          <p:nvPr>
            <p:ph type="title"/>
          </p:nvPr>
        </p:nvSpPr>
        <p:spPr/>
        <p:txBody>
          <a:bodyPr>
            <a:normAutofit/>
          </a:bodyPr>
          <a:lstStyle/>
          <a:p>
            <a:r>
              <a:rPr lang="fr-FR" sz="4800" dirty="0">
                <a:latin typeface="Calibri" panose="020F0502020204030204" pitchFamily="34" charset="0"/>
                <a:cs typeface="Calibri" panose="020F0502020204030204" pitchFamily="34" charset="0"/>
              </a:rPr>
              <a:t>Céphalée brutale récente</a:t>
            </a:r>
          </a:p>
        </p:txBody>
      </p:sp>
      <p:sp>
        <p:nvSpPr>
          <p:cNvPr id="3" name="Espace réservé du contenu 2">
            <a:extLst>
              <a:ext uri="{FF2B5EF4-FFF2-40B4-BE49-F238E27FC236}">
                <a16:creationId xmlns:a16="http://schemas.microsoft.com/office/drawing/2014/main" id="{FF770F62-C877-45FF-9889-623B07B8F5D2}"/>
              </a:ext>
            </a:extLst>
          </p:cNvPr>
          <p:cNvSpPr>
            <a:spLocks noGrp="1"/>
          </p:cNvSpPr>
          <p:nvPr>
            <p:ph idx="1"/>
          </p:nvPr>
        </p:nvSpPr>
        <p:spPr/>
        <p:txBody>
          <a:bodyPr>
            <a:normAutofit/>
          </a:bodyPr>
          <a:lstStyle/>
          <a:p>
            <a:r>
              <a:rPr lang="fr-FR" sz="2400" dirty="0">
                <a:latin typeface="Calibri" panose="020F0502020204030204" pitchFamily="34" charset="0"/>
                <a:cs typeface="Calibri" panose="020F0502020204030204" pitchFamily="34" charset="0"/>
              </a:rPr>
              <a:t>En urgence </a:t>
            </a:r>
          </a:p>
          <a:p>
            <a:pPr lvl="1"/>
            <a:r>
              <a:rPr lang="fr-FR" sz="2000" dirty="0">
                <a:latin typeface="Calibri" panose="020F0502020204030204" pitchFamily="34" charset="0"/>
                <a:cs typeface="Calibri" panose="020F0502020204030204" pitchFamily="34" charset="0"/>
              </a:rPr>
              <a:t>TDM sans IV +/- </a:t>
            </a:r>
            <a:r>
              <a:rPr lang="fr-FR" sz="2000" dirty="0" err="1">
                <a:latin typeface="Calibri" panose="020F0502020204030204" pitchFamily="34" charset="0"/>
                <a:cs typeface="Calibri" panose="020F0502020204030204" pitchFamily="34" charset="0"/>
              </a:rPr>
              <a:t>Angio</a:t>
            </a:r>
            <a:r>
              <a:rPr lang="fr-FR" sz="2000" dirty="0">
                <a:latin typeface="Calibri" panose="020F0502020204030204" pitchFamily="34" charset="0"/>
                <a:cs typeface="Calibri" panose="020F0502020204030204" pitchFamily="34" charset="0"/>
              </a:rPr>
              <a:t> TDM artériel ou veineux</a:t>
            </a:r>
          </a:p>
          <a:p>
            <a:pPr lvl="1"/>
            <a:r>
              <a:rPr lang="fr-FR" sz="2000" dirty="0">
                <a:latin typeface="Calibri" panose="020F0502020204030204" pitchFamily="34" charset="0"/>
                <a:cs typeface="Calibri" panose="020F0502020204030204" pitchFamily="34" charset="0"/>
              </a:rPr>
              <a:t>Discuter la PL </a:t>
            </a:r>
          </a:p>
          <a:p>
            <a:pPr lvl="1"/>
            <a:r>
              <a:rPr lang="fr-FR" sz="2000" dirty="0">
                <a:latin typeface="Calibri" panose="020F0502020204030204" pitchFamily="34" charset="0"/>
                <a:cs typeface="Calibri" panose="020F0502020204030204" pitchFamily="34" charset="0"/>
              </a:rPr>
              <a:t>IRM cérébrale +/- avec injection </a:t>
            </a:r>
          </a:p>
          <a:p>
            <a:pPr lvl="1"/>
            <a:endParaRPr lang="fr-FR" sz="20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595890612"/>
      </p:ext>
    </p:extLst>
  </p:cSld>
  <p:clrMapOvr>
    <a:masterClrMapping/>
  </p:clrMapOvr>
  <p:timing>
    <p:tnLst>
      <p:par>
        <p:cTn id="1" dur="indefinite" restart="never" nodeType="tmRoot"/>
      </p:par>
    </p:tnLst>
  </p:timing>
</p:sld>
</file>

<file path=ppt/theme/theme1.xml><?xml version="1.0" encoding="utf-8"?>
<a:theme xmlns:a="http://schemas.openxmlformats.org/drawingml/2006/main" name="Profondeur">
  <a:themeElements>
    <a:clrScheme name="Profondeur">
      <a:dk1>
        <a:sysClr val="windowText" lastClr="000000"/>
      </a:dk1>
      <a:lt1>
        <a:sysClr val="window" lastClr="FFFFFF"/>
      </a:lt1>
      <a:dk2>
        <a:srgbClr val="455F51"/>
      </a:dk2>
      <a:lt2>
        <a:srgbClr val="94D7E4"/>
      </a:lt2>
      <a:accent1>
        <a:srgbClr val="41AEBD"/>
      </a:accent1>
      <a:accent2>
        <a:srgbClr val="97E9D5"/>
      </a:accent2>
      <a:accent3>
        <a:srgbClr val="A2CF49"/>
      </a:accent3>
      <a:accent4>
        <a:srgbClr val="608F3D"/>
      </a:accent4>
      <a:accent5>
        <a:srgbClr val="F4DE3A"/>
      </a:accent5>
      <a:accent6>
        <a:srgbClr val="FCB11C"/>
      </a:accent6>
      <a:hlink>
        <a:srgbClr val="FBCA98"/>
      </a:hlink>
      <a:folHlink>
        <a:srgbClr val="D3B86D"/>
      </a:folHlink>
    </a:clrScheme>
    <a:fontScheme name="Calibri">
      <a:majorFont>
        <a:latin typeface="Calibri"/>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Profondeu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Depth" id="{7BEAFC2A-325C-49C4-AC08-2B765DA903F9}" vid="{1735E755-43E6-43AA-ABA2-C989ECC79AF5}"/>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Profondeur</Template>
  <TotalTime>1697</TotalTime>
  <Words>2414</Words>
  <Application>Microsoft Office PowerPoint</Application>
  <PresentationFormat>Grand écran</PresentationFormat>
  <Paragraphs>533</Paragraphs>
  <Slides>129</Slides>
  <Notes>71</Notes>
  <HiddenSlides>0</HiddenSlides>
  <MMClips>0</MMClips>
  <ScaleCrop>false</ScaleCrop>
  <HeadingPairs>
    <vt:vector size="6" baseType="variant">
      <vt:variant>
        <vt:lpstr>Polices utilisées</vt:lpstr>
      </vt:variant>
      <vt:variant>
        <vt:i4>3</vt:i4>
      </vt:variant>
      <vt:variant>
        <vt:lpstr>Thème</vt:lpstr>
      </vt:variant>
      <vt:variant>
        <vt:i4>1</vt:i4>
      </vt:variant>
      <vt:variant>
        <vt:lpstr>Titres des diapositives</vt:lpstr>
      </vt:variant>
      <vt:variant>
        <vt:i4>129</vt:i4>
      </vt:variant>
    </vt:vector>
  </HeadingPairs>
  <TitlesOfParts>
    <vt:vector size="133" baseType="lpstr">
      <vt:lpstr>Arial</vt:lpstr>
      <vt:lpstr>Calibri</vt:lpstr>
      <vt:lpstr>Wingdings</vt:lpstr>
      <vt:lpstr>Profondeur</vt:lpstr>
      <vt:lpstr>Neuro-imagerie</vt:lpstr>
      <vt:lpstr>Cas n°1</vt:lpstr>
      <vt:lpstr>Quel est votre démarche? </vt:lpstr>
      <vt:lpstr>Quelle imagerie le cas-échéant?</vt:lpstr>
      <vt:lpstr>Résultats</vt:lpstr>
      <vt:lpstr>Résultats</vt:lpstr>
      <vt:lpstr>Que proposez-vous à cette étape</vt:lpstr>
      <vt:lpstr>Présentation PowerPoint</vt:lpstr>
      <vt:lpstr>Présentation PowerPoint</vt:lpstr>
      <vt:lpstr>Fazekas 1</vt:lpstr>
      <vt:lpstr>Fazekas 2</vt:lpstr>
      <vt:lpstr>Fazekas 3</vt:lpstr>
      <vt:lpstr>Présentation PowerPoint</vt:lpstr>
      <vt:lpstr>Maladie des petites artères</vt:lpstr>
      <vt:lpstr>Maladie des petites artères</vt:lpstr>
      <vt:lpstr>Maladie des petites artères liées aux FDRCV</vt:lpstr>
      <vt:lpstr>Cas n°2</vt:lpstr>
      <vt:lpstr>Quel est votre démarche? </vt:lpstr>
      <vt:lpstr>Quelle imagerie le cas-échéant?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IRM encéphalique sans injection</vt:lpstr>
      <vt:lpstr>Résultats</vt:lpstr>
      <vt:lpstr>Résultats</vt:lpstr>
      <vt:lpstr>SVCR</vt:lpstr>
      <vt:lpstr>SVCR</vt:lpstr>
      <vt:lpstr>SVCR Secondaires</vt:lpstr>
      <vt:lpstr>Imagerie</vt:lpstr>
      <vt:lpstr>Traitement</vt:lpstr>
      <vt:lpstr>Cas n°3</vt:lpstr>
      <vt:lpstr>Quel est votre démarche? </vt:lpstr>
      <vt:lpstr>Quelle imagerie le cas-échéant?</vt:lpstr>
      <vt:lpstr>IRM Encéphalique avec injection</vt:lpstr>
      <vt:lpstr>Résultats</vt:lpstr>
      <vt:lpstr>Résultats</vt:lpstr>
      <vt:lpstr>HTIC idiopathique</vt:lpstr>
      <vt:lpstr>HTIC idiopathique</vt:lpstr>
      <vt:lpstr>HTIC idiopathique</vt:lpstr>
      <vt:lpstr>HTIC idiopathique</vt:lpstr>
      <vt:lpstr>Cas n°4</vt:lpstr>
      <vt:lpstr>Quel est votre démarche? </vt:lpstr>
      <vt:lpstr>Quelle imagerie le cas-échéant?</vt:lpstr>
      <vt:lpstr>IRM encéphalique avec injection</vt:lpstr>
      <vt:lpstr>IRM encéphalique avec injection</vt:lpstr>
      <vt:lpstr>Que proposez-vous à cette étape</vt:lpstr>
      <vt:lpstr>Résultats </vt:lpstr>
      <vt:lpstr>Imagerie des céphalées</vt:lpstr>
      <vt:lpstr>Imagerie des céphalées</vt:lpstr>
      <vt:lpstr>Imagerie des céphalées</vt:lpstr>
      <vt:lpstr>Imagerie des céphalées</vt:lpstr>
      <vt:lpstr>Quelle imagerie demander?</vt:lpstr>
      <vt:lpstr>Céphalée brutale récente</vt:lpstr>
      <vt:lpstr>Céphalée brutale récente</vt:lpstr>
      <vt:lpstr>Céphalée progressive récente</vt:lpstr>
      <vt:lpstr>Céphalée progressive récente</vt:lpstr>
      <vt:lpstr>Céphalée chroniques</vt:lpstr>
      <vt:lpstr>Céphalées chroniques</vt:lpstr>
      <vt:lpstr>Migraine</vt:lpstr>
      <vt:lpstr>Présentation PowerPoint</vt:lpstr>
      <vt:lpstr>Cas n°5</vt:lpstr>
      <vt:lpstr>Quel est votre démarche? </vt:lpstr>
      <vt:lpstr>Quelle imagerie le cas-échéant?</vt:lpstr>
      <vt:lpstr>Présentation PowerPoint</vt:lpstr>
      <vt:lpstr>Présentation PowerPoint</vt:lpstr>
      <vt:lpstr> IRM encéphalique sans injection</vt:lpstr>
      <vt:lpstr>Résultats</vt:lpstr>
      <vt:lpstr>Diagnostics différentiels</vt:lpstr>
      <vt:lpstr>Résultats</vt:lpstr>
      <vt:lpstr>Imagerie de sujet âgé/troubles cognitifs</vt:lpstr>
      <vt:lpstr>Imagerie de sujet âgé/troubles cognitifs</vt:lpstr>
      <vt:lpstr>Imagerie de sujet âgé/troubles cognitifs</vt:lpstr>
      <vt:lpstr>Imagerie de sujet âgé/troubles cognitifs</vt:lpstr>
      <vt:lpstr>Imagerie de sujet âgé/troubles cognitifs</vt:lpstr>
      <vt:lpstr>Causes identifiables </vt:lpstr>
      <vt:lpstr>Causes identifiables </vt:lpstr>
      <vt:lpstr>Causes identifiables </vt:lpstr>
      <vt:lpstr>Démence vasculaire</vt:lpstr>
      <vt:lpstr>Démence vasculaire</vt:lpstr>
      <vt:lpstr>Pathologie neurodégénérative</vt:lpstr>
      <vt:lpstr>Pathologie neurodégénérative</vt:lpstr>
      <vt:lpstr>Pathologie neurodégénérative</vt:lpstr>
      <vt:lpstr>Présentation PowerPoint</vt:lpstr>
      <vt:lpstr>Quelle imagerie en neuro?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Des céphalées inhabituelles</dc:title>
  <dc:creator>Koumako Akolly</dc:creator>
  <cp:lastModifiedBy>KOUMAKO Akolly</cp:lastModifiedBy>
  <cp:revision>98</cp:revision>
  <dcterms:created xsi:type="dcterms:W3CDTF">2019-01-29T16:46:50Z</dcterms:created>
  <dcterms:modified xsi:type="dcterms:W3CDTF">2022-04-27T15:48:28Z</dcterms:modified>
</cp:coreProperties>
</file>