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6" r:id="rId2"/>
    <p:sldId id="271" r:id="rId3"/>
    <p:sldId id="269" r:id="rId4"/>
    <p:sldId id="257" r:id="rId5"/>
    <p:sldId id="270" r:id="rId6"/>
    <p:sldId id="258" r:id="rId7"/>
    <p:sldId id="261" r:id="rId8"/>
    <p:sldId id="262" r:id="rId9"/>
    <p:sldId id="259" r:id="rId10"/>
    <p:sldId id="263" r:id="rId11"/>
    <p:sldId id="264" r:id="rId12"/>
    <p:sldId id="265" r:id="rId13"/>
    <p:sldId id="267" r:id="rId14"/>
    <p:sldId id="272" r:id="rId15"/>
    <p:sldId id="279" r:id="rId16"/>
    <p:sldId id="273" r:id="rId17"/>
    <p:sldId id="274" r:id="rId18"/>
    <p:sldId id="275" r:id="rId19"/>
    <p:sldId id="276" r:id="rId20"/>
    <p:sldId id="278" r:id="rId21"/>
    <p:sldId id="268" r:id="rId22"/>
    <p:sldId id="26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AD024C-B008-443E-848A-D80163BBF6AB}" v="957" dt="2022-11-17T09:11:40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603"/>
  </p:normalViewPr>
  <p:slideViewPr>
    <p:cSldViewPr snapToGrid="0" snapToObjects="1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856F2-E46A-4CD7-8E88-085773BB0DF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1132033-2AEE-44B7-8A15-0B751E6C28FC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2023</a:t>
          </a:r>
          <a:endParaRPr lang="fr-FR" dirty="0"/>
        </a:p>
      </dgm:t>
    </dgm:pt>
    <dgm:pt modelId="{F04880FE-6404-4ED4-B48A-A667C654F9D2}" type="parTrans" cxnId="{81197747-FB2A-4B6D-A5F5-61EAEF87000D}">
      <dgm:prSet/>
      <dgm:spPr/>
      <dgm:t>
        <a:bodyPr/>
        <a:lstStyle/>
        <a:p>
          <a:endParaRPr lang="fr-FR"/>
        </a:p>
      </dgm:t>
    </dgm:pt>
    <dgm:pt modelId="{82FCEF08-14A8-4D63-B91B-1842F23D2B01}" type="sibTrans" cxnId="{81197747-FB2A-4B6D-A5F5-61EAEF87000D}">
      <dgm:prSet/>
      <dgm:spPr/>
      <dgm:t>
        <a:bodyPr/>
        <a:lstStyle/>
        <a:p>
          <a:endParaRPr lang="fr-FR"/>
        </a:p>
      </dgm:t>
    </dgm:pt>
    <dgm:pt modelId="{3560B769-7773-43E3-B63A-F738388B6EC1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Montage de l'unité de production normée (Besoin : 60K€)</a:t>
          </a:r>
        </a:p>
      </dgm:t>
    </dgm:pt>
    <dgm:pt modelId="{D2B9DA58-F12F-4B56-9EA7-84850F1C43A0}" type="parTrans" cxnId="{7BE37268-BF1B-436A-827F-3CCC8074F6FB}">
      <dgm:prSet/>
      <dgm:spPr/>
      <dgm:t>
        <a:bodyPr/>
        <a:lstStyle/>
        <a:p>
          <a:endParaRPr lang="fr-FR"/>
        </a:p>
      </dgm:t>
    </dgm:pt>
    <dgm:pt modelId="{9AC465EF-8BD5-4932-A820-D4D4541D0C4C}" type="sibTrans" cxnId="{7BE37268-BF1B-436A-827F-3CCC8074F6FB}">
      <dgm:prSet/>
      <dgm:spPr/>
      <dgm:t>
        <a:bodyPr/>
        <a:lstStyle/>
        <a:p>
          <a:endParaRPr lang="fr-FR"/>
        </a:p>
      </dgm:t>
    </dgm:pt>
    <dgm:pt modelId="{A310F35D-479C-4760-B9A6-2630F2A9482E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Fin 2023</a:t>
          </a:r>
          <a:endParaRPr lang="fr-FR" dirty="0"/>
        </a:p>
      </dgm:t>
    </dgm:pt>
    <dgm:pt modelId="{604CE482-33AD-465D-BDFC-26CD995FDDC8}" type="parTrans" cxnId="{2DF85290-4D98-421C-A974-1F5D2617D8D6}">
      <dgm:prSet/>
      <dgm:spPr/>
      <dgm:t>
        <a:bodyPr/>
        <a:lstStyle/>
        <a:p>
          <a:endParaRPr lang="fr-FR"/>
        </a:p>
      </dgm:t>
    </dgm:pt>
    <dgm:pt modelId="{2331440C-BF57-4284-8EF4-79FFE0B2D7DB}" type="sibTrans" cxnId="{2DF85290-4D98-421C-A974-1F5D2617D8D6}">
      <dgm:prSet/>
      <dgm:spPr/>
      <dgm:t>
        <a:bodyPr/>
        <a:lstStyle/>
        <a:p>
          <a:endParaRPr lang="fr-FR"/>
        </a:p>
      </dgm:t>
    </dgm:pt>
    <dgm:pt modelId="{535DE995-630E-4DEA-9AD6-2966EC7988ED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Début de l'étude de sécurité</a:t>
          </a:r>
          <a:endParaRPr lang="fr-FR" dirty="0"/>
        </a:p>
      </dgm:t>
    </dgm:pt>
    <dgm:pt modelId="{D2CBAB10-8842-4CA8-8AC6-3B25427E9F79}" type="parTrans" cxnId="{F3CEB6E6-B451-47FA-AD9C-93181FDB31EE}">
      <dgm:prSet/>
      <dgm:spPr/>
      <dgm:t>
        <a:bodyPr/>
        <a:lstStyle/>
        <a:p>
          <a:endParaRPr lang="fr-FR"/>
        </a:p>
      </dgm:t>
    </dgm:pt>
    <dgm:pt modelId="{20A1D718-6408-498F-8559-F670BB9642D2}" type="sibTrans" cxnId="{F3CEB6E6-B451-47FA-AD9C-93181FDB31EE}">
      <dgm:prSet/>
      <dgm:spPr/>
      <dgm:t>
        <a:bodyPr/>
        <a:lstStyle/>
        <a:p>
          <a:endParaRPr lang="fr-FR"/>
        </a:p>
      </dgm:t>
    </dgm:pt>
    <dgm:pt modelId="{A0376E80-A3C5-4ABB-B5E0-9C275AB9DFA8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30 hommes</a:t>
          </a:r>
          <a:endParaRPr lang="fr-FR" dirty="0"/>
        </a:p>
      </dgm:t>
    </dgm:pt>
    <dgm:pt modelId="{114FACCB-F4B4-49C9-AB2F-5EFC3D674B8E}" type="parTrans" cxnId="{B94D160F-4DBF-474F-9F78-2FA908BA33C5}">
      <dgm:prSet/>
      <dgm:spPr/>
      <dgm:t>
        <a:bodyPr/>
        <a:lstStyle/>
        <a:p>
          <a:endParaRPr lang="fr-FR"/>
        </a:p>
      </dgm:t>
    </dgm:pt>
    <dgm:pt modelId="{189B42E7-107A-4FA7-B68B-F228C25B7562}" type="sibTrans" cxnId="{B94D160F-4DBF-474F-9F78-2FA908BA33C5}">
      <dgm:prSet/>
      <dgm:spPr/>
      <dgm:t>
        <a:bodyPr/>
        <a:lstStyle/>
        <a:p>
          <a:endParaRPr lang="fr-FR"/>
        </a:p>
      </dgm:t>
    </dgm:pt>
    <dgm:pt modelId="{6D40B5D0-4F12-4A1D-A8FF-1F84BFBE7962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1 an et 3 mois</a:t>
          </a:r>
          <a:endParaRPr lang="fr-FR" dirty="0"/>
        </a:p>
      </dgm:t>
    </dgm:pt>
    <dgm:pt modelId="{3F643E6B-A672-443B-BC12-D2FFFD7E5F80}" type="parTrans" cxnId="{E633C2C8-B7F3-4DDA-9D8B-F09B8745F526}">
      <dgm:prSet/>
      <dgm:spPr/>
      <dgm:t>
        <a:bodyPr/>
        <a:lstStyle/>
        <a:p>
          <a:endParaRPr lang="fr-FR"/>
        </a:p>
      </dgm:t>
    </dgm:pt>
    <dgm:pt modelId="{5E5D06BD-0F66-48A0-ADD7-0C964641EFB8}" type="sibTrans" cxnId="{E633C2C8-B7F3-4DDA-9D8B-F09B8745F526}">
      <dgm:prSet/>
      <dgm:spPr/>
      <dgm:t>
        <a:bodyPr/>
        <a:lstStyle/>
        <a:p>
          <a:endParaRPr lang="fr-FR"/>
        </a:p>
      </dgm:t>
    </dgm:pt>
    <dgm:pt modelId="{D75EA5C8-0C79-4165-9509-07C6DB1283B4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Seine-Saint-Denis</a:t>
          </a:r>
          <a:endParaRPr lang="fr-FR" dirty="0"/>
        </a:p>
      </dgm:t>
    </dgm:pt>
    <dgm:pt modelId="{0BB2842D-6EAB-446B-A179-0ED38569D83E}" type="parTrans" cxnId="{A0EA0459-4022-4E53-A5ED-4825A44860B0}">
      <dgm:prSet/>
      <dgm:spPr/>
      <dgm:t>
        <a:bodyPr/>
        <a:lstStyle/>
        <a:p>
          <a:endParaRPr lang="fr-FR"/>
        </a:p>
      </dgm:t>
    </dgm:pt>
    <dgm:pt modelId="{834F5647-FFDF-4D28-B7F8-FC3CA2D889C1}" type="sibTrans" cxnId="{A0EA0459-4022-4E53-A5ED-4825A44860B0}">
      <dgm:prSet/>
      <dgm:spPr/>
      <dgm:t>
        <a:bodyPr/>
        <a:lstStyle/>
        <a:p>
          <a:endParaRPr lang="fr-FR"/>
        </a:p>
      </dgm:t>
    </dgm:pt>
    <dgm:pt modelId="{2FC93740-3232-40A4-A91A-8EF6682177C7}">
      <dgm:prSet phldrT="[Texte]"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2025</a:t>
          </a:r>
          <a:endParaRPr lang="fr-FR" dirty="0"/>
        </a:p>
      </dgm:t>
    </dgm:pt>
    <dgm:pt modelId="{2A3F51B0-7041-4D42-B2F9-DAB0FB519EDB}" type="parTrans" cxnId="{B5B47A3C-8F42-432D-8377-A9420B2CA1A7}">
      <dgm:prSet/>
      <dgm:spPr/>
      <dgm:t>
        <a:bodyPr/>
        <a:lstStyle/>
        <a:p>
          <a:endParaRPr lang="fr-FR"/>
        </a:p>
      </dgm:t>
    </dgm:pt>
    <dgm:pt modelId="{4BFE81A1-F18B-445C-BDE3-87378CD2D79E}" type="sibTrans" cxnId="{B5B47A3C-8F42-432D-8377-A9420B2CA1A7}">
      <dgm:prSet/>
      <dgm:spPr/>
      <dgm:t>
        <a:bodyPr/>
        <a:lstStyle/>
        <a:p>
          <a:endParaRPr lang="fr-FR"/>
        </a:p>
      </dgm:t>
    </dgm:pt>
    <dgm:pt modelId="{A5DEF52F-A1B0-4F21-BBA2-836CD2EF2B1D}">
      <dgm:prSet phldr="0"/>
      <dgm:spPr/>
      <dgm:t>
        <a:bodyPr/>
        <a:lstStyle/>
        <a:p>
          <a:pPr rtl="0"/>
          <a:r>
            <a:rPr lang="fr-FR" dirty="0"/>
            <a:t>Production des anneaux de nouvelle génération (ISO 13485)</a:t>
          </a:r>
          <a:endParaRPr lang="en-US" dirty="0"/>
        </a:p>
      </dgm:t>
    </dgm:pt>
    <dgm:pt modelId="{2E321BD2-05AE-440B-A6F9-CE4F90A0CEC4}" type="parTrans" cxnId="{F0332FD8-FB9F-4385-B561-FC88FD2ED8E0}">
      <dgm:prSet/>
      <dgm:spPr/>
    </dgm:pt>
    <dgm:pt modelId="{6AB46753-EF1E-4909-8905-B71554B3829C}" type="sibTrans" cxnId="{F0332FD8-FB9F-4385-B561-FC88FD2ED8E0}">
      <dgm:prSet/>
      <dgm:spPr/>
    </dgm:pt>
    <dgm:pt modelId="{1206CD98-59CA-44B3-B98A-60D48579DE48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Début de l'étude de performance</a:t>
          </a:r>
        </a:p>
      </dgm:t>
    </dgm:pt>
    <dgm:pt modelId="{FCE26C14-BCFE-4136-BFFA-6D403F429264}" type="parTrans" cxnId="{82DD2995-78A6-4ED6-9891-ED615317810E}">
      <dgm:prSet/>
      <dgm:spPr/>
    </dgm:pt>
    <dgm:pt modelId="{A5AE5391-928B-4CA6-9EB5-3C038C6EB413}" type="sibTrans" cxnId="{82DD2995-78A6-4ED6-9891-ED615317810E}">
      <dgm:prSet/>
      <dgm:spPr/>
    </dgm:pt>
    <dgm:pt modelId="{9DADE5A2-45CE-47AA-881F-2E9EFDAEBA72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Design de l'étude clinique (40K€)</a:t>
          </a:r>
        </a:p>
      </dgm:t>
    </dgm:pt>
    <dgm:pt modelId="{D4A531EC-612F-48D0-AB97-C13FB2386B62}" type="parTrans" cxnId="{30847753-7628-4BB0-B6FD-EB21767658E9}">
      <dgm:prSet/>
      <dgm:spPr/>
    </dgm:pt>
    <dgm:pt modelId="{BB1BEF40-A172-4C3D-86BF-13680F8B0638}" type="sibTrans" cxnId="{30847753-7628-4BB0-B6FD-EB21767658E9}">
      <dgm:prSet/>
      <dgm:spPr/>
    </dgm:pt>
    <dgm:pt modelId="{06BB7A4A-C41B-49E8-8523-9643CF6B814D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100 hommes</a:t>
          </a:r>
        </a:p>
      </dgm:t>
    </dgm:pt>
    <dgm:pt modelId="{38A7E3C1-6A5F-4A40-A761-7ABDC197F41D}" type="parTrans" cxnId="{64952DF3-19D3-478F-BD2C-5EA0CC6D4B75}">
      <dgm:prSet/>
      <dgm:spPr/>
    </dgm:pt>
    <dgm:pt modelId="{108695B4-B555-4753-B194-60133AEF6CD7}" type="sibTrans" cxnId="{64952DF3-19D3-478F-BD2C-5EA0CC6D4B75}">
      <dgm:prSet/>
      <dgm:spPr/>
    </dgm:pt>
    <dgm:pt modelId="{D5DDBFE1-7F37-4A18-B883-3A368AAA3B54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1 an et demi minimum</a:t>
          </a:r>
        </a:p>
      </dgm:t>
    </dgm:pt>
    <dgm:pt modelId="{A715B34B-E416-4EF0-AC55-5A5FD3FE46B2}" type="parTrans" cxnId="{14B1A1C7-8B57-415D-AF6B-98303554BB40}">
      <dgm:prSet/>
      <dgm:spPr/>
    </dgm:pt>
    <dgm:pt modelId="{BC305FE1-10F0-4270-856B-14A5778E2CD4}" type="sibTrans" cxnId="{14B1A1C7-8B57-415D-AF6B-98303554BB40}">
      <dgm:prSet/>
      <dgm:spPr/>
    </dgm:pt>
    <dgm:pt modelId="{EDA0DB7D-E15C-41EA-AC91-B27DD756FF3E}">
      <dgm:prSet phldr="0"/>
      <dgm:spPr/>
      <dgm:t>
        <a:bodyPr/>
        <a:lstStyle/>
        <a:p>
          <a:r>
            <a:rPr lang="fr-FR" dirty="0">
              <a:latin typeface="Century Gothic" panose="020B0502020202020204"/>
            </a:rPr>
            <a:t>Multi-centrique</a:t>
          </a:r>
        </a:p>
      </dgm:t>
    </dgm:pt>
    <dgm:pt modelId="{5C857CA4-73ED-4EF1-9528-A5A72DE0D387}" type="parTrans" cxnId="{860C3C64-CE12-46CE-A215-D9CC976D08C1}">
      <dgm:prSet/>
      <dgm:spPr/>
    </dgm:pt>
    <dgm:pt modelId="{B16FF7A7-468A-434A-8335-3CAD8876E386}" type="sibTrans" cxnId="{860C3C64-CE12-46CE-A215-D9CC976D08C1}">
      <dgm:prSet/>
      <dgm:spPr/>
    </dgm:pt>
    <dgm:pt modelId="{2FD7A25A-6A68-4547-938C-675D7174401B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Fin 2026</a:t>
          </a:r>
        </a:p>
      </dgm:t>
    </dgm:pt>
    <dgm:pt modelId="{ACACC7F0-F99D-4C84-92A0-F7B391830AA0}" type="parTrans" cxnId="{8C1A2DB0-26E9-4E0B-85F7-588C9482E484}">
      <dgm:prSet/>
      <dgm:spPr/>
    </dgm:pt>
    <dgm:pt modelId="{4DBB1DA4-F03E-4044-A216-12354CAB2CEF}" type="sibTrans" cxnId="{8C1A2DB0-26E9-4E0B-85F7-588C9482E484}">
      <dgm:prSet/>
      <dgm:spPr/>
    </dgm:pt>
    <dgm:pt modelId="{EB45BBF1-07F0-4CD1-82F6-2D7599884EED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Dépôt du dossier de demande de certification CE</a:t>
          </a:r>
        </a:p>
      </dgm:t>
    </dgm:pt>
    <dgm:pt modelId="{F6C3D1B1-B946-4889-A699-D96757CB9511}" type="parTrans" cxnId="{A1456742-DA6B-4F54-9F30-1657648B2D76}">
      <dgm:prSet/>
      <dgm:spPr/>
    </dgm:pt>
    <dgm:pt modelId="{BBDE57DA-2BDC-43E1-8C50-B7728CF34004}" type="sibTrans" cxnId="{A1456742-DA6B-4F54-9F30-1657648B2D76}">
      <dgm:prSet/>
      <dgm:spPr/>
    </dgm:pt>
    <dgm:pt modelId="{87D04C11-BFE3-47F0-A3FD-B56E2AEECD2D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2027</a:t>
          </a:r>
        </a:p>
      </dgm:t>
    </dgm:pt>
    <dgm:pt modelId="{25F85796-50F6-4975-9E03-FCB620D1014A}" type="parTrans" cxnId="{9FE2A2D2-850C-4C62-A713-0B85F78035F2}">
      <dgm:prSet/>
      <dgm:spPr/>
    </dgm:pt>
    <dgm:pt modelId="{C1BE465F-4404-476E-A85E-231E5C8CF2C7}" type="sibTrans" cxnId="{9FE2A2D2-850C-4C62-A713-0B85F78035F2}">
      <dgm:prSet/>
      <dgm:spPr/>
    </dgm:pt>
    <dgm:pt modelId="{B28A02C7-94CB-4C48-9DE7-FC69A21E18C3}">
      <dgm:prSet phldr="0"/>
      <dgm:spPr/>
      <dgm:t>
        <a:bodyPr/>
        <a:lstStyle/>
        <a:p>
          <a:pPr rtl="0"/>
          <a:r>
            <a:rPr lang="fr-FR" dirty="0">
              <a:latin typeface="Century Gothic" panose="020B0502020202020204"/>
            </a:rPr>
            <a:t>Retour sur le marché d'Andro-switch</a:t>
          </a:r>
        </a:p>
      </dgm:t>
    </dgm:pt>
    <dgm:pt modelId="{866460E2-85AC-44E8-8E4B-F222E24B670E}" type="parTrans" cxnId="{73FECEE4-B40E-4CC6-9983-A9F3BB0B64FA}">
      <dgm:prSet/>
      <dgm:spPr/>
    </dgm:pt>
    <dgm:pt modelId="{286045BC-6CAE-408E-AEE3-DFBE6E723DE4}" type="sibTrans" cxnId="{73FECEE4-B40E-4CC6-9983-A9F3BB0B64FA}">
      <dgm:prSet/>
      <dgm:spPr/>
    </dgm:pt>
    <dgm:pt modelId="{D0468C41-B225-4D63-9517-F57C880526A0}" type="pres">
      <dgm:prSet presAssocID="{5A0856F2-E46A-4CD7-8E88-085773BB0DF4}" presName="linearFlow" presStyleCnt="0">
        <dgm:presLayoutVars>
          <dgm:dir/>
          <dgm:animLvl val="lvl"/>
          <dgm:resizeHandles val="exact"/>
        </dgm:presLayoutVars>
      </dgm:prSet>
      <dgm:spPr/>
    </dgm:pt>
    <dgm:pt modelId="{B36C64C7-D0C5-456A-A7D4-8A760FB86364}" type="pres">
      <dgm:prSet presAssocID="{A1132033-2AEE-44B7-8A15-0B751E6C28FC}" presName="composite" presStyleCnt="0"/>
      <dgm:spPr/>
    </dgm:pt>
    <dgm:pt modelId="{02D109EB-4099-4EA4-9073-C0AA128A031E}" type="pres">
      <dgm:prSet presAssocID="{A1132033-2AEE-44B7-8A15-0B751E6C28F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898FF146-0B4F-4440-967D-9DF688772EEF}" type="pres">
      <dgm:prSet presAssocID="{A1132033-2AEE-44B7-8A15-0B751E6C28FC}" presName="descendantText" presStyleLbl="alignAcc1" presStyleIdx="0" presStyleCnt="5">
        <dgm:presLayoutVars>
          <dgm:bulletEnabled val="1"/>
        </dgm:presLayoutVars>
      </dgm:prSet>
      <dgm:spPr/>
    </dgm:pt>
    <dgm:pt modelId="{42907F75-247D-4606-9ABE-ABC423CDD404}" type="pres">
      <dgm:prSet presAssocID="{82FCEF08-14A8-4D63-B91B-1842F23D2B01}" presName="sp" presStyleCnt="0"/>
      <dgm:spPr/>
    </dgm:pt>
    <dgm:pt modelId="{A8DE81B6-7814-4F92-95F0-86BB285A05DC}" type="pres">
      <dgm:prSet presAssocID="{A310F35D-479C-4760-B9A6-2630F2A9482E}" presName="composite" presStyleCnt="0"/>
      <dgm:spPr/>
    </dgm:pt>
    <dgm:pt modelId="{01FCB579-270B-4A6D-8AFC-7D2E897F371A}" type="pres">
      <dgm:prSet presAssocID="{A310F35D-479C-4760-B9A6-2630F2A9482E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215EF73C-255F-4A15-AE43-4831AA27C94F}" type="pres">
      <dgm:prSet presAssocID="{A310F35D-479C-4760-B9A6-2630F2A9482E}" presName="descendantText" presStyleLbl="alignAcc1" presStyleIdx="1" presStyleCnt="5">
        <dgm:presLayoutVars>
          <dgm:bulletEnabled val="1"/>
        </dgm:presLayoutVars>
      </dgm:prSet>
      <dgm:spPr/>
    </dgm:pt>
    <dgm:pt modelId="{0178E1F6-E264-4503-A659-2ED6D2BE2C84}" type="pres">
      <dgm:prSet presAssocID="{2331440C-BF57-4284-8EF4-79FFE0B2D7DB}" presName="sp" presStyleCnt="0"/>
      <dgm:spPr/>
    </dgm:pt>
    <dgm:pt modelId="{476D70FC-BFCB-4FF0-8EDC-213D409D8E26}" type="pres">
      <dgm:prSet presAssocID="{2FC93740-3232-40A4-A91A-8EF6682177C7}" presName="composite" presStyleCnt="0"/>
      <dgm:spPr/>
    </dgm:pt>
    <dgm:pt modelId="{DB940F43-7596-4CA0-B42D-B4DAF8DACB5C}" type="pres">
      <dgm:prSet presAssocID="{2FC93740-3232-40A4-A91A-8EF6682177C7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C0151CA1-620A-4A71-BF51-61794DA3D3EF}" type="pres">
      <dgm:prSet presAssocID="{2FC93740-3232-40A4-A91A-8EF6682177C7}" presName="descendantText" presStyleLbl="alignAcc1" presStyleIdx="2" presStyleCnt="5">
        <dgm:presLayoutVars>
          <dgm:bulletEnabled val="1"/>
        </dgm:presLayoutVars>
      </dgm:prSet>
      <dgm:spPr/>
    </dgm:pt>
    <dgm:pt modelId="{F5392130-3B67-4CE2-8E48-EA16E5B246E2}" type="pres">
      <dgm:prSet presAssocID="{4BFE81A1-F18B-445C-BDE3-87378CD2D79E}" presName="sp" presStyleCnt="0"/>
      <dgm:spPr/>
    </dgm:pt>
    <dgm:pt modelId="{3BE155EF-1407-40CE-8306-43DD7FA75E88}" type="pres">
      <dgm:prSet presAssocID="{2FD7A25A-6A68-4547-938C-675D7174401B}" presName="composite" presStyleCnt="0"/>
      <dgm:spPr/>
    </dgm:pt>
    <dgm:pt modelId="{61D655D8-6A17-4876-8E7A-834763E585D2}" type="pres">
      <dgm:prSet presAssocID="{2FD7A25A-6A68-4547-938C-675D7174401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CEAF0564-49A3-4F14-94E0-404F4C62CBB1}" type="pres">
      <dgm:prSet presAssocID="{2FD7A25A-6A68-4547-938C-675D7174401B}" presName="descendantText" presStyleLbl="alignAcc1" presStyleIdx="3" presStyleCnt="5">
        <dgm:presLayoutVars>
          <dgm:bulletEnabled val="1"/>
        </dgm:presLayoutVars>
      </dgm:prSet>
      <dgm:spPr/>
    </dgm:pt>
    <dgm:pt modelId="{21DD64FC-1CF5-476A-B4F6-3A781F8722DE}" type="pres">
      <dgm:prSet presAssocID="{4DBB1DA4-F03E-4044-A216-12354CAB2CEF}" presName="sp" presStyleCnt="0"/>
      <dgm:spPr/>
    </dgm:pt>
    <dgm:pt modelId="{19F975C5-EFC9-4D9D-AF3E-AED591705A04}" type="pres">
      <dgm:prSet presAssocID="{87D04C11-BFE3-47F0-A3FD-B56E2AEECD2D}" presName="composite" presStyleCnt="0"/>
      <dgm:spPr/>
    </dgm:pt>
    <dgm:pt modelId="{EBF6DAA2-2096-4855-BAA5-9A9776D0D17A}" type="pres">
      <dgm:prSet presAssocID="{87D04C11-BFE3-47F0-A3FD-B56E2AEECD2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6CB36A2E-9A6E-4257-A3AF-0F36E84C2BD1}" type="pres">
      <dgm:prSet presAssocID="{87D04C11-BFE3-47F0-A3FD-B56E2AEECD2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04D9AC05-397E-418E-80D4-726256137420}" type="presOf" srcId="{A0376E80-A3C5-4ABB-B5E0-9C275AB9DFA8}" destId="{215EF73C-255F-4A15-AE43-4831AA27C94F}" srcOrd="0" destOrd="1" presId="urn:microsoft.com/office/officeart/2005/8/layout/chevron2"/>
    <dgm:cxn modelId="{FB37A40E-53ED-4A0E-920A-74105F0E6AF6}" type="presOf" srcId="{EB45BBF1-07F0-4CD1-82F6-2D7599884EED}" destId="{CEAF0564-49A3-4F14-94E0-404F4C62CBB1}" srcOrd="0" destOrd="0" presId="urn:microsoft.com/office/officeart/2005/8/layout/chevron2"/>
    <dgm:cxn modelId="{B94D160F-4DBF-474F-9F78-2FA908BA33C5}" srcId="{535DE995-630E-4DEA-9AD6-2966EC7988ED}" destId="{A0376E80-A3C5-4ABB-B5E0-9C275AB9DFA8}" srcOrd="0" destOrd="0" parTransId="{114FACCB-F4B4-49C9-AB2F-5EFC3D674B8E}" sibTransId="{189B42E7-107A-4FA7-B68B-F228C25B7562}"/>
    <dgm:cxn modelId="{9E9C7211-6259-4B5B-BF6D-53F95574B0FE}" type="presOf" srcId="{A310F35D-479C-4760-B9A6-2630F2A9482E}" destId="{01FCB579-270B-4A6D-8AFC-7D2E897F371A}" srcOrd="0" destOrd="0" presId="urn:microsoft.com/office/officeart/2005/8/layout/chevron2"/>
    <dgm:cxn modelId="{BA30671A-A986-449F-8CCD-D90497556FE1}" type="presOf" srcId="{535DE995-630E-4DEA-9AD6-2966EC7988ED}" destId="{215EF73C-255F-4A15-AE43-4831AA27C94F}" srcOrd="0" destOrd="0" presId="urn:microsoft.com/office/officeart/2005/8/layout/chevron2"/>
    <dgm:cxn modelId="{7033CE1E-4C45-48BF-81B6-4926E8189D11}" type="presOf" srcId="{5A0856F2-E46A-4CD7-8E88-085773BB0DF4}" destId="{D0468C41-B225-4D63-9517-F57C880526A0}" srcOrd="0" destOrd="0" presId="urn:microsoft.com/office/officeart/2005/8/layout/chevron2"/>
    <dgm:cxn modelId="{67C89A23-457B-4914-B657-58C6289757B7}" type="presOf" srcId="{3560B769-7773-43E3-B63A-F738388B6EC1}" destId="{898FF146-0B4F-4440-967D-9DF688772EEF}" srcOrd="0" destOrd="1" presId="urn:microsoft.com/office/officeart/2005/8/layout/chevron2"/>
    <dgm:cxn modelId="{B5B47A3C-8F42-432D-8377-A9420B2CA1A7}" srcId="{5A0856F2-E46A-4CD7-8E88-085773BB0DF4}" destId="{2FC93740-3232-40A4-A91A-8EF6682177C7}" srcOrd="2" destOrd="0" parTransId="{2A3F51B0-7041-4D42-B2F9-DAB0FB519EDB}" sibTransId="{4BFE81A1-F18B-445C-BDE3-87378CD2D79E}"/>
    <dgm:cxn modelId="{46077C41-C978-4813-AA0F-CC937CF97B37}" type="presOf" srcId="{87D04C11-BFE3-47F0-A3FD-B56E2AEECD2D}" destId="{EBF6DAA2-2096-4855-BAA5-9A9776D0D17A}" srcOrd="0" destOrd="0" presId="urn:microsoft.com/office/officeart/2005/8/layout/chevron2"/>
    <dgm:cxn modelId="{A1456742-DA6B-4F54-9F30-1657648B2D76}" srcId="{2FD7A25A-6A68-4547-938C-675D7174401B}" destId="{EB45BBF1-07F0-4CD1-82F6-2D7599884EED}" srcOrd="0" destOrd="0" parTransId="{F6C3D1B1-B946-4889-A699-D96757CB9511}" sibTransId="{BBDE57DA-2BDC-43E1-8C50-B7728CF34004}"/>
    <dgm:cxn modelId="{81197747-FB2A-4B6D-A5F5-61EAEF87000D}" srcId="{5A0856F2-E46A-4CD7-8E88-085773BB0DF4}" destId="{A1132033-2AEE-44B7-8A15-0B751E6C28FC}" srcOrd="0" destOrd="0" parTransId="{F04880FE-6404-4ED4-B48A-A667C654F9D2}" sibTransId="{82FCEF08-14A8-4D63-B91B-1842F23D2B01}"/>
    <dgm:cxn modelId="{7E256548-4D5C-4705-80AE-D345B2EB89A0}" type="presOf" srcId="{D5DDBFE1-7F37-4A18-B883-3A368AAA3B54}" destId="{C0151CA1-620A-4A71-BF51-61794DA3D3EF}" srcOrd="0" destOrd="2" presId="urn:microsoft.com/office/officeart/2005/8/layout/chevron2"/>
    <dgm:cxn modelId="{30847753-7628-4BB0-B6FD-EB21767658E9}" srcId="{A1132033-2AEE-44B7-8A15-0B751E6C28FC}" destId="{9DADE5A2-45CE-47AA-881F-2E9EFDAEBA72}" srcOrd="1" destOrd="0" parTransId="{D4A531EC-612F-48D0-AB97-C13FB2386B62}" sibTransId="{BB1BEF40-A172-4C3D-86BF-13680F8B0638}"/>
    <dgm:cxn modelId="{61DEA156-00F1-4BE8-BAAB-215FCBF41B22}" type="presOf" srcId="{EDA0DB7D-E15C-41EA-AC91-B27DD756FF3E}" destId="{C0151CA1-620A-4A71-BF51-61794DA3D3EF}" srcOrd="0" destOrd="3" presId="urn:microsoft.com/office/officeart/2005/8/layout/chevron2"/>
    <dgm:cxn modelId="{A0EA0459-4022-4E53-A5ED-4825A44860B0}" srcId="{535DE995-630E-4DEA-9AD6-2966EC7988ED}" destId="{D75EA5C8-0C79-4165-9509-07C6DB1283B4}" srcOrd="2" destOrd="0" parTransId="{0BB2842D-6EAB-446B-A179-0ED38569D83E}" sibTransId="{834F5647-FFDF-4D28-B7F8-FC3CA2D889C1}"/>
    <dgm:cxn modelId="{860C3C64-CE12-46CE-A215-D9CC976D08C1}" srcId="{1206CD98-59CA-44B3-B98A-60D48579DE48}" destId="{EDA0DB7D-E15C-41EA-AC91-B27DD756FF3E}" srcOrd="2" destOrd="0" parTransId="{5C857CA4-73ED-4EF1-9528-A5A72DE0D387}" sibTransId="{B16FF7A7-468A-434A-8335-3CAD8876E386}"/>
    <dgm:cxn modelId="{0718F366-FA8C-4626-BB8B-E89F00A3C289}" type="presOf" srcId="{A5DEF52F-A1B0-4F21-BBA2-836CD2EF2B1D}" destId="{898FF146-0B4F-4440-967D-9DF688772EEF}" srcOrd="0" destOrd="0" presId="urn:microsoft.com/office/officeart/2005/8/layout/chevron2"/>
    <dgm:cxn modelId="{7BE37268-BF1B-436A-827F-3CCC8074F6FB}" srcId="{A5DEF52F-A1B0-4F21-BBA2-836CD2EF2B1D}" destId="{3560B769-7773-43E3-B63A-F738388B6EC1}" srcOrd="0" destOrd="0" parTransId="{D2B9DA58-F12F-4B56-9EA7-84850F1C43A0}" sibTransId="{9AC465EF-8BD5-4932-A820-D4D4541D0C4C}"/>
    <dgm:cxn modelId="{8E26A572-4593-4F87-9759-A8B252D5D176}" type="presOf" srcId="{06BB7A4A-C41B-49E8-8523-9643CF6B814D}" destId="{C0151CA1-620A-4A71-BF51-61794DA3D3EF}" srcOrd="0" destOrd="1" presId="urn:microsoft.com/office/officeart/2005/8/layout/chevron2"/>
    <dgm:cxn modelId="{964ECB78-D42C-4823-B499-320053D9BEC4}" type="presOf" srcId="{B28A02C7-94CB-4C48-9DE7-FC69A21E18C3}" destId="{6CB36A2E-9A6E-4257-A3AF-0F36E84C2BD1}" srcOrd="0" destOrd="0" presId="urn:microsoft.com/office/officeart/2005/8/layout/chevron2"/>
    <dgm:cxn modelId="{E184368F-770C-4E78-A2A2-EB2B6142A3C5}" type="presOf" srcId="{D75EA5C8-0C79-4165-9509-07C6DB1283B4}" destId="{215EF73C-255F-4A15-AE43-4831AA27C94F}" srcOrd="0" destOrd="3" presId="urn:microsoft.com/office/officeart/2005/8/layout/chevron2"/>
    <dgm:cxn modelId="{2DF85290-4D98-421C-A974-1F5D2617D8D6}" srcId="{5A0856F2-E46A-4CD7-8E88-085773BB0DF4}" destId="{A310F35D-479C-4760-B9A6-2630F2A9482E}" srcOrd="1" destOrd="0" parTransId="{604CE482-33AD-465D-BDFC-26CD995FDDC8}" sibTransId="{2331440C-BF57-4284-8EF4-79FFE0B2D7DB}"/>
    <dgm:cxn modelId="{82DD2995-78A6-4ED6-9891-ED615317810E}" srcId="{2FC93740-3232-40A4-A91A-8EF6682177C7}" destId="{1206CD98-59CA-44B3-B98A-60D48579DE48}" srcOrd="0" destOrd="0" parTransId="{FCE26C14-BCFE-4136-BFFA-6D403F429264}" sibTransId="{A5AE5391-928B-4CA6-9EB5-3C038C6EB413}"/>
    <dgm:cxn modelId="{B73A3EA4-107A-47B9-952B-3359600021F3}" type="presOf" srcId="{A1132033-2AEE-44B7-8A15-0B751E6C28FC}" destId="{02D109EB-4099-4EA4-9073-C0AA128A031E}" srcOrd="0" destOrd="0" presId="urn:microsoft.com/office/officeart/2005/8/layout/chevron2"/>
    <dgm:cxn modelId="{1A84E2AF-04A9-41D4-B036-D85DDF3F9B46}" type="presOf" srcId="{9DADE5A2-45CE-47AA-881F-2E9EFDAEBA72}" destId="{898FF146-0B4F-4440-967D-9DF688772EEF}" srcOrd="0" destOrd="2" presId="urn:microsoft.com/office/officeart/2005/8/layout/chevron2"/>
    <dgm:cxn modelId="{8C1A2DB0-26E9-4E0B-85F7-588C9482E484}" srcId="{5A0856F2-E46A-4CD7-8E88-085773BB0DF4}" destId="{2FD7A25A-6A68-4547-938C-675D7174401B}" srcOrd="3" destOrd="0" parTransId="{ACACC7F0-F99D-4C84-92A0-F7B391830AA0}" sibTransId="{4DBB1DA4-F03E-4044-A216-12354CAB2CEF}"/>
    <dgm:cxn modelId="{1DDB48B3-9955-446F-B2B1-03CC59478935}" type="presOf" srcId="{2FC93740-3232-40A4-A91A-8EF6682177C7}" destId="{DB940F43-7596-4CA0-B42D-B4DAF8DACB5C}" srcOrd="0" destOrd="0" presId="urn:microsoft.com/office/officeart/2005/8/layout/chevron2"/>
    <dgm:cxn modelId="{14B1A1C7-8B57-415D-AF6B-98303554BB40}" srcId="{1206CD98-59CA-44B3-B98A-60D48579DE48}" destId="{D5DDBFE1-7F37-4A18-B883-3A368AAA3B54}" srcOrd="1" destOrd="0" parTransId="{A715B34B-E416-4EF0-AC55-5A5FD3FE46B2}" sibTransId="{BC305FE1-10F0-4270-856B-14A5778E2CD4}"/>
    <dgm:cxn modelId="{E633C2C8-B7F3-4DDA-9D8B-F09B8745F526}" srcId="{535DE995-630E-4DEA-9AD6-2966EC7988ED}" destId="{6D40B5D0-4F12-4A1D-A8FF-1F84BFBE7962}" srcOrd="1" destOrd="0" parTransId="{3F643E6B-A672-443B-BC12-D2FFFD7E5F80}" sibTransId="{5E5D06BD-0F66-48A0-ADD7-0C964641EFB8}"/>
    <dgm:cxn modelId="{9FE2A2D2-850C-4C62-A713-0B85F78035F2}" srcId="{5A0856F2-E46A-4CD7-8E88-085773BB0DF4}" destId="{87D04C11-BFE3-47F0-A3FD-B56E2AEECD2D}" srcOrd="4" destOrd="0" parTransId="{25F85796-50F6-4975-9E03-FCB620D1014A}" sibTransId="{C1BE465F-4404-476E-A85E-231E5C8CF2C7}"/>
    <dgm:cxn modelId="{F0332FD8-FB9F-4385-B561-FC88FD2ED8E0}" srcId="{A1132033-2AEE-44B7-8A15-0B751E6C28FC}" destId="{A5DEF52F-A1B0-4F21-BBA2-836CD2EF2B1D}" srcOrd="0" destOrd="0" parTransId="{2E321BD2-05AE-440B-A6F9-CE4F90A0CEC4}" sibTransId="{6AB46753-EF1E-4909-8905-B71554B3829C}"/>
    <dgm:cxn modelId="{684967D9-E32D-42ED-8D61-BF33BEC6ACBF}" type="presOf" srcId="{6D40B5D0-4F12-4A1D-A8FF-1F84BFBE7962}" destId="{215EF73C-255F-4A15-AE43-4831AA27C94F}" srcOrd="0" destOrd="2" presId="urn:microsoft.com/office/officeart/2005/8/layout/chevron2"/>
    <dgm:cxn modelId="{B15C38DB-E01C-4CC2-AE75-94FD9C56E2F1}" type="presOf" srcId="{2FD7A25A-6A68-4547-938C-675D7174401B}" destId="{61D655D8-6A17-4876-8E7A-834763E585D2}" srcOrd="0" destOrd="0" presId="urn:microsoft.com/office/officeart/2005/8/layout/chevron2"/>
    <dgm:cxn modelId="{73FECEE4-B40E-4CC6-9983-A9F3BB0B64FA}" srcId="{87D04C11-BFE3-47F0-A3FD-B56E2AEECD2D}" destId="{B28A02C7-94CB-4C48-9DE7-FC69A21E18C3}" srcOrd="0" destOrd="0" parTransId="{866460E2-85AC-44E8-8E4B-F222E24B670E}" sibTransId="{286045BC-6CAE-408E-AEE3-DFBE6E723DE4}"/>
    <dgm:cxn modelId="{F3CEB6E6-B451-47FA-AD9C-93181FDB31EE}" srcId="{A310F35D-479C-4760-B9A6-2630F2A9482E}" destId="{535DE995-630E-4DEA-9AD6-2966EC7988ED}" srcOrd="0" destOrd="0" parTransId="{D2CBAB10-8842-4CA8-8AC6-3B25427E9F79}" sibTransId="{20A1D718-6408-498F-8559-F670BB9642D2}"/>
    <dgm:cxn modelId="{2020C3EC-6E40-4F79-896E-26EB10E77F7A}" type="presOf" srcId="{1206CD98-59CA-44B3-B98A-60D48579DE48}" destId="{C0151CA1-620A-4A71-BF51-61794DA3D3EF}" srcOrd="0" destOrd="0" presId="urn:microsoft.com/office/officeart/2005/8/layout/chevron2"/>
    <dgm:cxn modelId="{64952DF3-19D3-478F-BD2C-5EA0CC6D4B75}" srcId="{1206CD98-59CA-44B3-B98A-60D48579DE48}" destId="{06BB7A4A-C41B-49E8-8523-9643CF6B814D}" srcOrd="0" destOrd="0" parTransId="{38A7E3C1-6A5F-4A40-A761-7ABDC197F41D}" sibTransId="{108695B4-B555-4753-B194-60133AEF6CD7}"/>
    <dgm:cxn modelId="{00EF4A30-B202-4726-9B74-DC0F2440B06F}" type="presParOf" srcId="{D0468C41-B225-4D63-9517-F57C880526A0}" destId="{B36C64C7-D0C5-456A-A7D4-8A760FB86364}" srcOrd="0" destOrd="0" presId="urn:microsoft.com/office/officeart/2005/8/layout/chevron2"/>
    <dgm:cxn modelId="{CF8612F8-45A7-4227-8AAD-78D44441B527}" type="presParOf" srcId="{B36C64C7-D0C5-456A-A7D4-8A760FB86364}" destId="{02D109EB-4099-4EA4-9073-C0AA128A031E}" srcOrd="0" destOrd="0" presId="urn:microsoft.com/office/officeart/2005/8/layout/chevron2"/>
    <dgm:cxn modelId="{5D58EB9B-3DD5-47D1-9196-05E160CF774E}" type="presParOf" srcId="{B36C64C7-D0C5-456A-A7D4-8A760FB86364}" destId="{898FF146-0B4F-4440-967D-9DF688772EEF}" srcOrd="1" destOrd="0" presId="urn:microsoft.com/office/officeart/2005/8/layout/chevron2"/>
    <dgm:cxn modelId="{6E6C221B-0347-4DF1-ABA7-7E0D35258F40}" type="presParOf" srcId="{D0468C41-B225-4D63-9517-F57C880526A0}" destId="{42907F75-247D-4606-9ABE-ABC423CDD404}" srcOrd="1" destOrd="0" presId="urn:microsoft.com/office/officeart/2005/8/layout/chevron2"/>
    <dgm:cxn modelId="{1C10164D-647F-47FE-87A9-F3CCBE2861D5}" type="presParOf" srcId="{D0468C41-B225-4D63-9517-F57C880526A0}" destId="{A8DE81B6-7814-4F92-95F0-86BB285A05DC}" srcOrd="2" destOrd="0" presId="urn:microsoft.com/office/officeart/2005/8/layout/chevron2"/>
    <dgm:cxn modelId="{F915BDCB-96B7-46ED-A604-4D5D23093C6C}" type="presParOf" srcId="{A8DE81B6-7814-4F92-95F0-86BB285A05DC}" destId="{01FCB579-270B-4A6D-8AFC-7D2E897F371A}" srcOrd="0" destOrd="0" presId="urn:microsoft.com/office/officeart/2005/8/layout/chevron2"/>
    <dgm:cxn modelId="{9D1AADE1-ADF5-40F1-8E2C-EE9CDD972836}" type="presParOf" srcId="{A8DE81B6-7814-4F92-95F0-86BB285A05DC}" destId="{215EF73C-255F-4A15-AE43-4831AA27C94F}" srcOrd="1" destOrd="0" presId="urn:microsoft.com/office/officeart/2005/8/layout/chevron2"/>
    <dgm:cxn modelId="{91A45E40-18F9-4FC6-8B6B-A10757139B40}" type="presParOf" srcId="{D0468C41-B225-4D63-9517-F57C880526A0}" destId="{0178E1F6-E264-4503-A659-2ED6D2BE2C84}" srcOrd="3" destOrd="0" presId="urn:microsoft.com/office/officeart/2005/8/layout/chevron2"/>
    <dgm:cxn modelId="{5471CE63-890A-4887-B1AA-53FF1712037C}" type="presParOf" srcId="{D0468C41-B225-4D63-9517-F57C880526A0}" destId="{476D70FC-BFCB-4FF0-8EDC-213D409D8E26}" srcOrd="4" destOrd="0" presId="urn:microsoft.com/office/officeart/2005/8/layout/chevron2"/>
    <dgm:cxn modelId="{16B1DE57-8019-42AE-8F13-A6A72359778B}" type="presParOf" srcId="{476D70FC-BFCB-4FF0-8EDC-213D409D8E26}" destId="{DB940F43-7596-4CA0-B42D-B4DAF8DACB5C}" srcOrd="0" destOrd="0" presId="urn:microsoft.com/office/officeart/2005/8/layout/chevron2"/>
    <dgm:cxn modelId="{FC5D8910-8360-4681-A508-B4874F55D739}" type="presParOf" srcId="{476D70FC-BFCB-4FF0-8EDC-213D409D8E26}" destId="{C0151CA1-620A-4A71-BF51-61794DA3D3EF}" srcOrd="1" destOrd="0" presId="urn:microsoft.com/office/officeart/2005/8/layout/chevron2"/>
    <dgm:cxn modelId="{38957289-13F0-4551-B4FD-325D61B37E36}" type="presParOf" srcId="{D0468C41-B225-4D63-9517-F57C880526A0}" destId="{F5392130-3B67-4CE2-8E48-EA16E5B246E2}" srcOrd="5" destOrd="0" presId="urn:microsoft.com/office/officeart/2005/8/layout/chevron2"/>
    <dgm:cxn modelId="{F59BB5C0-D7CB-4258-9637-B7FCDE1FB351}" type="presParOf" srcId="{D0468C41-B225-4D63-9517-F57C880526A0}" destId="{3BE155EF-1407-40CE-8306-43DD7FA75E88}" srcOrd="6" destOrd="0" presId="urn:microsoft.com/office/officeart/2005/8/layout/chevron2"/>
    <dgm:cxn modelId="{1B962500-E382-4218-AD34-94A150C1F99B}" type="presParOf" srcId="{3BE155EF-1407-40CE-8306-43DD7FA75E88}" destId="{61D655D8-6A17-4876-8E7A-834763E585D2}" srcOrd="0" destOrd="0" presId="urn:microsoft.com/office/officeart/2005/8/layout/chevron2"/>
    <dgm:cxn modelId="{9CB3EE70-6D28-4898-946B-2C2B33FDAB48}" type="presParOf" srcId="{3BE155EF-1407-40CE-8306-43DD7FA75E88}" destId="{CEAF0564-49A3-4F14-94E0-404F4C62CBB1}" srcOrd="1" destOrd="0" presId="urn:microsoft.com/office/officeart/2005/8/layout/chevron2"/>
    <dgm:cxn modelId="{52F901CB-3801-4094-AA4F-DB73BCCC1EC1}" type="presParOf" srcId="{D0468C41-B225-4D63-9517-F57C880526A0}" destId="{21DD64FC-1CF5-476A-B4F6-3A781F8722DE}" srcOrd="7" destOrd="0" presId="urn:microsoft.com/office/officeart/2005/8/layout/chevron2"/>
    <dgm:cxn modelId="{8CE9F33C-F84A-4DA2-9242-1B0783BA0892}" type="presParOf" srcId="{D0468C41-B225-4D63-9517-F57C880526A0}" destId="{19F975C5-EFC9-4D9D-AF3E-AED591705A04}" srcOrd="8" destOrd="0" presId="urn:microsoft.com/office/officeart/2005/8/layout/chevron2"/>
    <dgm:cxn modelId="{C48E7A78-F0D6-480E-8378-1105A811A283}" type="presParOf" srcId="{19F975C5-EFC9-4D9D-AF3E-AED591705A04}" destId="{EBF6DAA2-2096-4855-BAA5-9A9776D0D17A}" srcOrd="0" destOrd="0" presId="urn:microsoft.com/office/officeart/2005/8/layout/chevron2"/>
    <dgm:cxn modelId="{E2757A27-0F83-4A23-BAEE-FD9FD65CE727}" type="presParOf" srcId="{19F975C5-EFC9-4D9D-AF3E-AED591705A04}" destId="{6CB36A2E-9A6E-4257-A3AF-0F36E84C2B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109EB-4099-4EA4-9073-C0AA128A031E}">
      <dsp:nvSpPr>
        <dsp:cNvPr id="0" name=""/>
        <dsp:cNvSpPr/>
      </dsp:nvSpPr>
      <dsp:spPr>
        <a:xfrm rot="5400000">
          <a:off x="-140548" y="142784"/>
          <a:ext cx="936990" cy="655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latin typeface="Century Gothic" panose="020B0502020202020204"/>
            </a:rPr>
            <a:t>2023</a:t>
          </a:r>
          <a:endParaRPr lang="fr-FR" sz="1300" kern="1200" dirty="0"/>
        </a:p>
      </dsp:txBody>
      <dsp:txXfrm rot="-5400000">
        <a:off x="1" y="330183"/>
        <a:ext cx="655893" cy="281097"/>
      </dsp:txXfrm>
    </dsp:sp>
    <dsp:sp modelId="{898FF146-0B4F-4440-967D-9DF688772EEF}">
      <dsp:nvSpPr>
        <dsp:cNvPr id="0" name=""/>
        <dsp:cNvSpPr/>
      </dsp:nvSpPr>
      <dsp:spPr>
        <a:xfrm rot="5400000">
          <a:off x="2309424" y="-1651295"/>
          <a:ext cx="609043" cy="39161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/>
            <a:t>Production des anneaux de nouvelle génération (ISO 13485)</a:t>
          </a:r>
          <a:endParaRPr lang="en-US" sz="800" kern="1200" dirty="0"/>
        </a:p>
        <a:p>
          <a:pPr marL="114300" lvl="2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Montage de l'unité de production normée (Besoin : 60K€)</a:t>
          </a:r>
        </a:p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Design de l'étude clinique (40K€)</a:t>
          </a:r>
        </a:p>
      </dsp:txBody>
      <dsp:txXfrm rot="-5400000">
        <a:off x="655893" y="31967"/>
        <a:ext cx="3886375" cy="549581"/>
      </dsp:txXfrm>
    </dsp:sp>
    <dsp:sp modelId="{01FCB579-270B-4A6D-8AFC-7D2E897F371A}">
      <dsp:nvSpPr>
        <dsp:cNvPr id="0" name=""/>
        <dsp:cNvSpPr/>
      </dsp:nvSpPr>
      <dsp:spPr>
        <a:xfrm rot="5400000">
          <a:off x="-140548" y="960632"/>
          <a:ext cx="936990" cy="655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latin typeface="Century Gothic" panose="020B0502020202020204"/>
            </a:rPr>
            <a:t>Fin 2023</a:t>
          </a:r>
          <a:endParaRPr lang="fr-FR" sz="1300" kern="1200" dirty="0"/>
        </a:p>
      </dsp:txBody>
      <dsp:txXfrm rot="-5400000">
        <a:off x="1" y="1148031"/>
        <a:ext cx="655893" cy="281097"/>
      </dsp:txXfrm>
    </dsp:sp>
    <dsp:sp modelId="{215EF73C-255F-4A15-AE43-4831AA27C94F}">
      <dsp:nvSpPr>
        <dsp:cNvPr id="0" name=""/>
        <dsp:cNvSpPr/>
      </dsp:nvSpPr>
      <dsp:spPr>
        <a:xfrm rot="5400000">
          <a:off x="2309424" y="-833447"/>
          <a:ext cx="609043" cy="39161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Début de l'étude de sécurité</a:t>
          </a:r>
          <a:endParaRPr lang="fr-FR" sz="800" kern="1200" dirty="0"/>
        </a:p>
        <a:p>
          <a:pPr marL="114300" lvl="2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30 hommes</a:t>
          </a:r>
          <a:endParaRPr lang="fr-FR" sz="800" kern="1200" dirty="0"/>
        </a:p>
        <a:p>
          <a:pPr marL="114300" lvl="2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1 an et 3 mois</a:t>
          </a:r>
          <a:endParaRPr lang="fr-FR" sz="800" kern="1200" dirty="0"/>
        </a:p>
        <a:p>
          <a:pPr marL="114300" lvl="2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Seine-Saint-Denis</a:t>
          </a:r>
          <a:endParaRPr lang="fr-FR" sz="800" kern="1200" dirty="0"/>
        </a:p>
      </dsp:txBody>
      <dsp:txXfrm rot="-5400000">
        <a:off x="655893" y="849815"/>
        <a:ext cx="3886375" cy="549581"/>
      </dsp:txXfrm>
    </dsp:sp>
    <dsp:sp modelId="{DB940F43-7596-4CA0-B42D-B4DAF8DACB5C}">
      <dsp:nvSpPr>
        <dsp:cNvPr id="0" name=""/>
        <dsp:cNvSpPr/>
      </dsp:nvSpPr>
      <dsp:spPr>
        <a:xfrm rot="5400000">
          <a:off x="-140548" y="1778481"/>
          <a:ext cx="936990" cy="655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latin typeface="Century Gothic" panose="020B0502020202020204"/>
            </a:rPr>
            <a:t>2025</a:t>
          </a:r>
          <a:endParaRPr lang="fr-FR" sz="1300" kern="1200" dirty="0"/>
        </a:p>
      </dsp:txBody>
      <dsp:txXfrm rot="-5400000">
        <a:off x="1" y="1965880"/>
        <a:ext cx="655893" cy="281097"/>
      </dsp:txXfrm>
    </dsp:sp>
    <dsp:sp modelId="{C0151CA1-620A-4A71-BF51-61794DA3D3EF}">
      <dsp:nvSpPr>
        <dsp:cNvPr id="0" name=""/>
        <dsp:cNvSpPr/>
      </dsp:nvSpPr>
      <dsp:spPr>
        <a:xfrm rot="5400000">
          <a:off x="2309424" y="-15598"/>
          <a:ext cx="609043" cy="39161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Début de l'étude de performance</a:t>
          </a:r>
        </a:p>
        <a:p>
          <a:pPr marL="114300" lvl="2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100 hommes</a:t>
          </a:r>
        </a:p>
        <a:p>
          <a:pPr marL="114300" lvl="2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1 an et demi minimum</a:t>
          </a:r>
        </a:p>
        <a:p>
          <a:pPr marL="114300" lvl="2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Multi-centrique</a:t>
          </a:r>
        </a:p>
      </dsp:txBody>
      <dsp:txXfrm rot="-5400000">
        <a:off x="655893" y="1667664"/>
        <a:ext cx="3886375" cy="549581"/>
      </dsp:txXfrm>
    </dsp:sp>
    <dsp:sp modelId="{61D655D8-6A17-4876-8E7A-834763E585D2}">
      <dsp:nvSpPr>
        <dsp:cNvPr id="0" name=""/>
        <dsp:cNvSpPr/>
      </dsp:nvSpPr>
      <dsp:spPr>
        <a:xfrm rot="5400000">
          <a:off x="-140548" y="2596329"/>
          <a:ext cx="936990" cy="655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latin typeface="Century Gothic" panose="020B0502020202020204"/>
            </a:rPr>
            <a:t>Fin 2026</a:t>
          </a:r>
        </a:p>
      </dsp:txBody>
      <dsp:txXfrm rot="-5400000">
        <a:off x="1" y="2783728"/>
        <a:ext cx="655893" cy="281097"/>
      </dsp:txXfrm>
    </dsp:sp>
    <dsp:sp modelId="{CEAF0564-49A3-4F14-94E0-404F4C62CBB1}">
      <dsp:nvSpPr>
        <dsp:cNvPr id="0" name=""/>
        <dsp:cNvSpPr/>
      </dsp:nvSpPr>
      <dsp:spPr>
        <a:xfrm rot="5400000">
          <a:off x="2309424" y="802249"/>
          <a:ext cx="609043" cy="39161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Dépôt du dossier de demande de certification CE</a:t>
          </a:r>
        </a:p>
      </dsp:txBody>
      <dsp:txXfrm rot="-5400000">
        <a:off x="655893" y="2485512"/>
        <a:ext cx="3886375" cy="549581"/>
      </dsp:txXfrm>
    </dsp:sp>
    <dsp:sp modelId="{EBF6DAA2-2096-4855-BAA5-9A9776D0D17A}">
      <dsp:nvSpPr>
        <dsp:cNvPr id="0" name=""/>
        <dsp:cNvSpPr/>
      </dsp:nvSpPr>
      <dsp:spPr>
        <a:xfrm rot="5400000">
          <a:off x="-140548" y="3414178"/>
          <a:ext cx="936990" cy="655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latin typeface="Century Gothic" panose="020B0502020202020204"/>
            </a:rPr>
            <a:t>2027</a:t>
          </a:r>
        </a:p>
      </dsp:txBody>
      <dsp:txXfrm rot="-5400000">
        <a:off x="1" y="3601577"/>
        <a:ext cx="655893" cy="281097"/>
      </dsp:txXfrm>
    </dsp:sp>
    <dsp:sp modelId="{6CB36A2E-9A6E-4257-A3AF-0F36E84C2BD1}">
      <dsp:nvSpPr>
        <dsp:cNvPr id="0" name=""/>
        <dsp:cNvSpPr/>
      </dsp:nvSpPr>
      <dsp:spPr>
        <a:xfrm rot="5400000">
          <a:off x="2309424" y="1620098"/>
          <a:ext cx="609043" cy="39161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800" kern="1200" dirty="0">
              <a:latin typeface="Century Gothic" panose="020B0502020202020204"/>
            </a:rPr>
            <a:t>Retour sur le marché d'Andro-switch</a:t>
          </a:r>
        </a:p>
      </dsp:txBody>
      <dsp:txXfrm rot="-5400000">
        <a:off x="655893" y="3303361"/>
        <a:ext cx="3886375" cy="549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0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6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7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5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5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17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87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5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06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82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82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1766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706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718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034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04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11/17/22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10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scontraceptifs.be/le-preservatif-intern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asectomie.net/" TargetMode="External"/><Relationship Id="rId2" Type="http://schemas.openxmlformats.org/officeDocument/2006/relationships/hyperlink" Target="https://www.urofrance.org/sites/default/files/vasectomie_1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mailto:charissou.alan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f.f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c-mc.info/3rd-icmc-international-congress-paris-202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traceptionmasculine.f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lanning-familial.org/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6758E8-38E5-D342-99D7-8AE600CB7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55" y="1241266"/>
            <a:ext cx="3161016" cy="12566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600" dirty="0"/>
              <a:t>SRP-IMG</a:t>
            </a:r>
            <a:br>
              <a:rPr lang="fr-FR" sz="2600" dirty="0"/>
            </a:br>
            <a:endParaRPr lang="fr-FR" sz="26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D769D0B-3FDB-194F-A858-F3D1A482C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55" y="2899317"/>
            <a:ext cx="3161016" cy="3314670"/>
          </a:xfrm>
        </p:spPr>
        <p:txBody>
          <a:bodyPr>
            <a:normAutofit/>
          </a:bodyPr>
          <a:lstStyle/>
          <a:p>
            <a:r>
              <a:rPr lang="fr-FR" sz="2400" dirty="0"/>
              <a:t>Pierre colin, ARDECOM</a:t>
            </a:r>
          </a:p>
          <a:p>
            <a:endParaRPr lang="fr-FR" sz="2400" dirty="0"/>
          </a:p>
          <a:p>
            <a:r>
              <a:rPr lang="fr-FR" sz="2400" dirty="0"/>
              <a:t>Véronique lamy, PLANNING FAMILIAL PARIS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7140B8-92FC-43F0-8CCA-F40052CE5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14FEF32-7604-4713-A9F1-9D90A6F78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5AD3905-A7DD-4026-B7FD-C203CC305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467A9BDB-6572-473C-B2E5-C1AC2F7163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6" name="Image 5" descr="Une image contenant texte, personne, gens&#10;&#10;Description générée automatiquement">
            <a:extLst>
              <a:ext uri="{FF2B5EF4-FFF2-40B4-BE49-F238E27FC236}">
                <a16:creationId xmlns:a16="http://schemas.microsoft.com/office/drawing/2014/main" id="{4769F6F6-D1AD-1A13-ADFB-9D30A113E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47" y="233191"/>
            <a:ext cx="6391618" cy="63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96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Travail avec l’ANCIC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43150"/>
            <a:ext cx="11201400" cy="4286250"/>
          </a:xfrm>
        </p:spPr>
        <p:txBody>
          <a:bodyPr>
            <a:normAutofit fontScale="92500" lnSpcReduction="10000"/>
          </a:bodyPr>
          <a:lstStyle/>
          <a:p>
            <a:r>
              <a:rPr lang="fr-FR" sz="2200" dirty="0"/>
              <a:t>Sortie d’une plaquette « Contraception Masculine ».</a:t>
            </a:r>
          </a:p>
          <a:p>
            <a:r>
              <a:rPr lang="fr-FR" sz="2200" dirty="0"/>
              <a:t>Congrès de Grenoble 25/26 Mars 2022.</a:t>
            </a:r>
          </a:p>
          <a:p>
            <a:pPr marL="0" indent="0">
              <a:buNone/>
            </a:pPr>
            <a:endParaRPr lang="fr-FR" sz="900" dirty="0"/>
          </a:p>
          <a:p>
            <a:r>
              <a:rPr lang="fr-FR" sz="2200" dirty="0"/>
              <a:t>Forte demande des femmes et des hommes en consultation.</a:t>
            </a:r>
          </a:p>
          <a:p>
            <a:r>
              <a:rPr lang="fr-FR" sz="2200" dirty="0"/>
              <a:t>Forte demande de formation de la part des gynécos et médecins généralistes, </a:t>
            </a:r>
          </a:p>
          <a:p>
            <a:pPr marL="0" indent="0">
              <a:buNone/>
            </a:pPr>
            <a:r>
              <a:rPr lang="fr-FR" sz="2200" dirty="0"/>
              <a:t>     y compris pour la vasectomie.</a:t>
            </a:r>
          </a:p>
          <a:p>
            <a:pPr marL="0" indent="0">
              <a:buNone/>
            </a:pPr>
            <a:endParaRPr lang="fr-FR" sz="900" dirty="0"/>
          </a:p>
          <a:p>
            <a:r>
              <a:rPr lang="fr-FR" sz="2200" dirty="0"/>
              <a:t>Accès aux soins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Initialement 2 médecins du Planning Familial formées à la SALF, ayant une pratique clinique (100 CM/an).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Elargissement de l’offre : CASAVIA, Port Royal, Centres de Santé Sexuelle Curnonsky et Hôtel Dieu…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0986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108A3-C90F-7749-BBA0-AFFDD4B4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26432"/>
            <a:ext cx="2911721" cy="1969168"/>
          </a:xfrm>
        </p:spPr>
        <p:txBody>
          <a:bodyPr/>
          <a:lstStyle/>
          <a:p>
            <a:r>
              <a:rPr lang="fr-FR" dirty="0"/>
              <a:t>LA CONTRACEPTION, UNE HISTOIRE D’HOMMES AUSSI…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8C56A5C-F7A3-FA42-B0CF-7139C0BFB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3531" y="0"/>
            <a:ext cx="3320717" cy="6869143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EFAAD4-4EB5-F14B-80A2-C97AF3A7D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4233" y="3658669"/>
            <a:ext cx="2793159" cy="1969169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Nouvelles plaquettes </a:t>
            </a:r>
          </a:p>
          <a:p>
            <a:r>
              <a:rPr lang="fr-FR" dirty="0"/>
              <a:t>Commandes : </a:t>
            </a:r>
          </a:p>
          <a:p>
            <a:r>
              <a:rPr lang="fr-FR" dirty="0"/>
              <a:t>Info@ancic.asso.fr</a:t>
            </a:r>
          </a:p>
        </p:txBody>
      </p:sp>
    </p:spTree>
    <p:extLst>
      <p:ext uri="{BB962C8B-B14F-4D97-AF65-F5344CB8AC3E}">
        <p14:creationId xmlns:p14="http://schemas.microsoft.com/office/powerpoint/2010/main" val="255159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F9023D-79A8-C540-B9A0-8E7D042D6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PRESERVATIFS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9F9ABE-9BE9-A040-ACA1-A677E104B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888" y="2738077"/>
            <a:ext cx="4208796" cy="1063751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fr-FR" sz="2000" dirty="0"/>
              <a:t>Décembre 2018 : Remboursés</a:t>
            </a:r>
          </a:p>
          <a:p>
            <a:pPr marL="0" indent="0" algn="just">
              <a:buNone/>
            </a:pPr>
            <a:r>
              <a:rPr lang="fr-FR" sz="2000" dirty="0"/>
              <a:t>Eden, Sortez couverts!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DFB0A7-7A79-AC4D-BABE-6854C4288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3770" y="2718666"/>
            <a:ext cx="3472330" cy="3551877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fr-FR" sz="2000" dirty="0"/>
              <a:t>Avril 2021 : </a:t>
            </a:r>
          </a:p>
          <a:p>
            <a:pPr marL="0" indent="0" algn="just">
              <a:buNone/>
            </a:pPr>
            <a:r>
              <a:rPr lang="fr-FR" sz="2000" dirty="0"/>
              <a:t>Le Haut Conseil à l’Égalité entre</a:t>
            </a:r>
          </a:p>
          <a:p>
            <a:pPr marL="0" indent="0" algn="just">
              <a:buNone/>
            </a:pPr>
            <a:r>
              <a:rPr lang="fr-FR" sz="2000" dirty="0"/>
              <a:t>les Femmes et les Hommes </a:t>
            </a:r>
          </a:p>
          <a:p>
            <a:pPr marL="0" indent="0" algn="just">
              <a:buNone/>
            </a:pPr>
            <a:endParaRPr lang="fr-FR" sz="2000" dirty="0"/>
          </a:p>
          <a:p>
            <a:pPr marL="0" indent="0" algn="just">
              <a:buNone/>
            </a:pPr>
            <a:r>
              <a:rPr lang="fr-FR" sz="2000" dirty="0"/>
              <a:t>-&gt; Avis favorable </a:t>
            </a:r>
          </a:p>
          <a:p>
            <a:pPr marL="0" indent="0" algn="just">
              <a:buNone/>
            </a:pPr>
            <a:r>
              <a:rPr lang="fr-FR" sz="2000" dirty="0"/>
              <a:t>au remboursement </a:t>
            </a:r>
          </a:p>
          <a:p>
            <a:pPr marL="0" indent="0" algn="just">
              <a:buNone/>
            </a:pPr>
            <a:r>
              <a:rPr lang="fr-FR" sz="2000" dirty="0"/>
              <a:t>du préservatif interne.</a:t>
            </a:r>
          </a:p>
          <a:p>
            <a:pPr marL="514350" indent="-285750">
              <a:buFontTx/>
              <a:buChar char="-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23BC07-62C7-4F42-9B62-4154D3D86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19923"/>
            <a:ext cx="4547725" cy="273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FEEBBE-11A0-2644-A0AC-BA5EFA3EDACC}"/>
              </a:ext>
            </a:extLst>
          </p:cNvPr>
          <p:cNvSpPr/>
          <p:nvPr/>
        </p:nvSpPr>
        <p:spPr>
          <a:xfrm>
            <a:off x="6853703" y="6273225"/>
            <a:ext cx="50906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hlinkClick r:id="rId3"/>
              </a:rPr>
              <a:t>https://www.mescontraceptifs.be/le-preservatif-interne/</a:t>
            </a:r>
            <a:endParaRPr lang="fr-FR" sz="1400" dirty="0"/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FCBDD3-350C-9C4D-B856-64A7FD04C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100" y="2278635"/>
            <a:ext cx="3509201" cy="39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7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6AB2D9-B3E1-1545-B00B-30915D90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VASECTOMIE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92A6CD-E3DF-0643-A32F-270441CE7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9289" y="2271713"/>
            <a:ext cx="6286500" cy="4350462"/>
          </a:xfrm>
        </p:spPr>
        <p:txBody>
          <a:bodyPr>
            <a:normAutofit/>
          </a:bodyPr>
          <a:lstStyle/>
          <a:p>
            <a:pPr algn="just"/>
            <a:r>
              <a:rPr lang="fr-FR" b="1" dirty="0"/>
              <a:t>Fiches info-Patient </a:t>
            </a:r>
          </a:p>
          <a:p>
            <a:pPr marL="0" indent="0" algn="just">
              <a:buNone/>
            </a:pPr>
            <a:r>
              <a:rPr lang="fr-FR" sz="1400" dirty="0">
                <a:hlinkClick r:id="rId2"/>
              </a:rPr>
              <a:t>https://www.urofrance.org/sites/default/files/vasectomie_1.pdf</a:t>
            </a:r>
            <a:endParaRPr lang="fr-FR" sz="1400" dirty="0"/>
          </a:p>
          <a:p>
            <a:pPr algn="just"/>
            <a:r>
              <a:rPr lang="fr-FR" b="1" dirty="0">
                <a:cs typeface="Calibri" panose="020F0502020204030204" pitchFamily="34" charset="0"/>
              </a:rPr>
              <a:t>Loi du 4 juillet 2001</a:t>
            </a:r>
          </a:p>
          <a:p>
            <a:pPr marL="285750" lvl="1" algn="just">
              <a:buFont typeface="Arial" panose="020B0604020202020204" pitchFamily="34" charset="0"/>
              <a:buChar char="•"/>
            </a:pPr>
            <a:r>
              <a:rPr lang="fr-FR" sz="1800" dirty="0">
                <a:cs typeface="Calibri" panose="020F0502020204030204" pitchFamily="34" charset="0"/>
              </a:rPr>
              <a:t>Etre majeur quelque soit le nombre d’enfants ou le statut marital.</a:t>
            </a:r>
          </a:p>
          <a:p>
            <a:pPr marL="285750" lvl="1" algn="just">
              <a:buFont typeface="Arial" panose="020B0604020202020204" pitchFamily="34" charset="0"/>
              <a:buChar char="•"/>
            </a:pPr>
            <a:r>
              <a:rPr lang="fr-FR" sz="1800" dirty="0">
                <a:cs typeface="Calibri" panose="020F0502020204030204" pitchFamily="34" charset="0"/>
              </a:rPr>
              <a:t>Délai de réflexion de 4 mois.</a:t>
            </a:r>
          </a:p>
          <a:p>
            <a:pPr algn="just"/>
            <a:r>
              <a:rPr lang="fr-FR" dirty="0">
                <a:cs typeface="Calibri" panose="020F0502020204030204" pitchFamily="34" charset="0"/>
              </a:rPr>
              <a:t>Efficacité : </a:t>
            </a:r>
            <a:r>
              <a:rPr lang="fr-FR" b="1" dirty="0">
                <a:cs typeface="Calibri" panose="020F0502020204030204" pitchFamily="34" charset="0"/>
              </a:rPr>
              <a:t>IP 0,1 </a:t>
            </a:r>
            <a:r>
              <a:rPr lang="fr-FR" dirty="0">
                <a:cs typeface="Calibri" panose="020F0502020204030204" pitchFamily="34" charset="0"/>
              </a:rPr>
              <a:t>après 3 mois.</a:t>
            </a:r>
          </a:p>
          <a:p>
            <a:pPr algn="just"/>
            <a:r>
              <a:rPr lang="fr-FR" dirty="0">
                <a:cs typeface="Calibri" panose="020F0502020204030204" pitchFamily="34" charset="0"/>
              </a:rPr>
              <a:t>60 euros, remboursé.</a:t>
            </a:r>
          </a:p>
          <a:p>
            <a:pPr algn="just"/>
            <a:r>
              <a:rPr lang="fr-FR" dirty="0">
                <a:cs typeface="Calibri" panose="020F0502020204030204" pitchFamily="34" charset="0"/>
              </a:rPr>
              <a:t>Sans impact sur la libido, l’érection ou l’éjaculation.</a:t>
            </a:r>
          </a:p>
          <a:p>
            <a:pPr algn="just"/>
            <a:r>
              <a:rPr lang="fr-FR" dirty="0">
                <a:cs typeface="Calibri" panose="020F0502020204030204" pitchFamily="34" charset="0"/>
              </a:rPr>
              <a:t>Prévalence - Opération Vasectomie, Elodie Serna</a:t>
            </a:r>
          </a:p>
          <a:p>
            <a:pPr marL="0" lvl="1" indent="0" algn="just">
              <a:buNone/>
            </a:pPr>
            <a:r>
              <a:rPr lang="fr-FR" sz="1800" dirty="0">
                <a:cs typeface="Calibri" panose="020F0502020204030204" pitchFamily="34" charset="0"/>
              </a:rPr>
              <a:t>Royaume-Uni  21 %; Espagne 8 %;  France </a:t>
            </a:r>
            <a:r>
              <a:rPr lang="fr-FR" sz="1800" b="1" dirty="0">
                <a:cs typeface="Calibri" panose="020F0502020204030204" pitchFamily="34" charset="0"/>
              </a:rPr>
              <a:t>0,8 %</a:t>
            </a:r>
          </a:p>
          <a:p>
            <a:endParaRPr lang="fr-FR" sz="1700" dirty="0">
              <a:cs typeface="Calibri" panose="020F0502020204030204" pitchFamily="34" charset="0"/>
            </a:endParaRPr>
          </a:p>
          <a:p>
            <a:endParaRPr lang="fr-FR" sz="1700" dirty="0">
              <a:cs typeface="Calibri" panose="020F0502020204030204" pitchFamily="34" charset="0"/>
            </a:endParaRPr>
          </a:p>
          <a:p>
            <a:pPr marL="285750" lvl="1">
              <a:buFont typeface="Arial" panose="020B0604020202020204" pitchFamily="34" charset="0"/>
              <a:buChar char="•"/>
            </a:pPr>
            <a:endParaRPr lang="fr-FR" sz="1700" dirty="0">
              <a:cs typeface="Calibri" panose="020F0502020204030204" pitchFamily="34" charset="0"/>
            </a:endParaRP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07140-6BDD-104C-9192-E62BC05C7F08}"/>
              </a:ext>
            </a:extLst>
          </p:cNvPr>
          <p:cNvSpPr/>
          <p:nvPr/>
        </p:nvSpPr>
        <p:spPr>
          <a:xfrm>
            <a:off x="727582" y="6437509"/>
            <a:ext cx="2811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https://vasectomie.net</a:t>
            </a:r>
            <a:r>
              <a:rPr lang="fr-FR" dirty="0"/>
              <a:t> 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10890C7E-AF91-DC4C-8EA0-D11D2743EF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27582" y="2393157"/>
            <a:ext cx="4164226" cy="4065372"/>
          </a:xfrm>
        </p:spPr>
      </p:pic>
    </p:spTree>
    <p:extLst>
      <p:ext uri="{BB962C8B-B14F-4D97-AF65-F5344CB8AC3E}">
        <p14:creationId xmlns:p14="http://schemas.microsoft.com/office/powerpoint/2010/main" val="199828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692B88-3DBE-2441-83EF-011188B3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ALTERNATIVES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223A1C-C70D-7848-A601-4B932703A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LA MÉTHODE HORMONALE</a:t>
            </a:r>
          </a:p>
        </p:txBody>
      </p:sp>
    </p:spTree>
    <p:extLst>
      <p:ext uri="{BB962C8B-B14F-4D97-AF65-F5344CB8AC3E}">
        <p14:creationId xmlns:p14="http://schemas.microsoft.com/office/powerpoint/2010/main" val="2256839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CC72A-CB14-3B40-AC85-7A89F706C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protocole OMS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5C36B-B0DF-AC45-89BC-F9A778FCF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517" y="2424684"/>
            <a:ext cx="10002965" cy="4286250"/>
          </a:xfrm>
        </p:spPr>
        <p:txBody>
          <a:bodyPr>
            <a:normAutofit/>
          </a:bodyPr>
          <a:lstStyle/>
          <a:p>
            <a:pPr marL="180975" lvl="1" indent="-180975" algn="just"/>
            <a:r>
              <a:rPr lang="fr-FR" sz="2000" b="1" dirty="0">
                <a:solidFill>
                  <a:schemeClr val="tx1"/>
                </a:solidFill>
                <a:cs typeface="Calibri" panose="020F0502020204030204" pitchFamily="34" charset="0"/>
              </a:rPr>
              <a:t>Lancet </a:t>
            </a:r>
            <a:r>
              <a:rPr lang="fr-FR" sz="2000" b="1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1990 : 10 centres, 7 pays, 271 hommes inclus.</a:t>
            </a:r>
          </a:p>
          <a:p>
            <a:pPr marL="0" lvl="1" indent="0" algn="just">
              <a:buNone/>
            </a:pPr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“Contraceptive Efficacy of Testosterone-Induced Azoospermia in Normal Men. WHO Task Force on Methods for the Regulation of Male Fertility.” </a:t>
            </a:r>
            <a:r>
              <a:rPr lang="fr-FR" i="1" dirty="0">
                <a:solidFill>
                  <a:schemeClr val="tx1"/>
                </a:solidFill>
                <a:cs typeface="Calibri" panose="020F0502020204030204" pitchFamily="34" charset="0"/>
              </a:rPr>
              <a:t>Lancet (London, England)</a:t>
            </a:r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 336, n° 8721, October 20, 1990 : 955–59. </a:t>
            </a:r>
          </a:p>
          <a:p>
            <a:pPr marL="180975" lvl="1" indent="-180975" algn="just"/>
            <a:r>
              <a:rPr lang="fr-FR" sz="2000" b="1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Lancet Fertility and Sterility 1996 : 15 centres, 9 pays, 399 hommes inclus.</a:t>
            </a:r>
          </a:p>
          <a:p>
            <a:pPr marL="0" lvl="1" indent="0" algn="just">
              <a:buNone/>
            </a:pPr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WHO Task Force on Methods for the Regulation of Male Fertility. “Contraceptive Efficacy of Testosterone-Induced Azoospermia and Oligozoospermia in Normal Men.” </a:t>
            </a:r>
            <a:r>
              <a:rPr lang="fr-FR" i="1" dirty="0">
                <a:solidFill>
                  <a:schemeClr val="tx1"/>
                </a:solidFill>
                <a:cs typeface="Calibri" panose="020F0502020204030204" pitchFamily="34" charset="0"/>
              </a:rPr>
              <a:t>Fertility and Sterility</a:t>
            </a:r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 65, n° 4, April 1996 : 821–29.</a:t>
            </a:r>
          </a:p>
          <a:p>
            <a:pPr marL="0" lvl="1" indent="0" algn="just">
              <a:buNone/>
            </a:pPr>
            <a:endParaRPr lang="fr-FR" dirty="0">
              <a:solidFill>
                <a:schemeClr val="tx1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 marL="180975" lvl="1" indent="-180975" algn="just"/>
            <a:r>
              <a:rPr lang="fr-FR" sz="2000" b="1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Contre-indications : </a:t>
            </a:r>
            <a:r>
              <a:rPr lang="fr-FR" sz="20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&gt; 45 ans, &gt; 5 cigarettes/jour, IMC &gt; 30, HTA, pathologies chroniques (rénale, cardiaque, hépatique, psy, neuro…), ATCD familiaux cancer prostate (1 au 1</a:t>
            </a:r>
            <a:r>
              <a:rPr lang="fr-FR" sz="2000" baseline="300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er </a:t>
            </a:r>
            <a:r>
              <a:rPr lang="fr-FR" sz="20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ou 2 au 2</a:t>
            </a:r>
            <a:r>
              <a:rPr lang="fr-FR" sz="2000" baseline="300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ème</a:t>
            </a:r>
            <a:r>
              <a:rPr lang="fr-FR" sz="20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 degré), Interactions Médicamenteuses. </a:t>
            </a:r>
          </a:p>
          <a:p>
            <a:pPr marL="180975" lvl="1" indent="-180975" algn="just"/>
            <a:endParaRPr lang="fr-FR" sz="1800" dirty="0">
              <a:solidFill>
                <a:schemeClr val="tx1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 marL="180975" lvl="1" indent="-180975" algn="just"/>
            <a:endParaRPr lang="fr-FR" sz="1800" dirty="0">
              <a:solidFill>
                <a:schemeClr val="tx1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 marL="0" lvl="1" indent="0" algn="just">
              <a:buNone/>
            </a:pPr>
            <a:endParaRPr lang="fr-FR" sz="1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1" indent="0" algn="just">
              <a:buNone/>
            </a:pPr>
            <a:endParaRPr lang="fr-FR" sz="1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1" indent="0" algn="just">
              <a:buNone/>
            </a:pPr>
            <a:endParaRPr lang="fr-FR" sz="1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lvl="1" algn="just">
              <a:buFont typeface="Wingdings" pitchFamily="2" charset="2"/>
              <a:buChar char="Ø"/>
            </a:pPr>
            <a:endParaRPr lang="fr-FR" sz="1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150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909C6B-D1E2-6346-8916-8B7AD87C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		 Méthode hormonale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711313-6E44-9A4F-82E0-DB83E4F1A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593" y="2436019"/>
            <a:ext cx="3141878" cy="576262"/>
          </a:xfrm>
        </p:spPr>
        <p:txBody>
          <a:bodyPr/>
          <a:lstStyle/>
          <a:p>
            <a:pPr algn="ctr"/>
            <a:r>
              <a:rPr lang="fr-FR" dirty="0"/>
              <a:t>BILAN INITIAL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7B452A-2509-C441-AA88-D3A856914933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26593" y="3187700"/>
            <a:ext cx="3370240" cy="3298826"/>
          </a:xfrm>
        </p:spPr>
        <p:txBody>
          <a:bodyPr>
            <a:normAutofit lnSpcReduction="10000"/>
          </a:bodyPr>
          <a:lstStyle/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NFS plaquettes, </a:t>
            </a:r>
          </a:p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BLG, </a:t>
            </a:r>
          </a:p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BHC,</a:t>
            </a:r>
          </a:p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Créatinine, </a:t>
            </a:r>
          </a:p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Ca, </a:t>
            </a:r>
          </a:p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PSA.</a:t>
            </a:r>
          </a:p>
          <a:p>
            <a:pPr marL="285750" lvl="1" indent="-285750">
              <a:spcBef>
                <a:spcPts val="360"/>
              </a:spcBef>
              <a:buSzPts val="1800"/>
              <a:buFontTx/>
              <a:buChar char="-"/>
            </a:pPr>
            <a:endParaRPr lang="fr-FR" sz="2400" dirty="0">
              <a:solidFill>
                <a:schemeClr val="tx1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 marL="342900" lvl="1" indent="-342900">
              <a:spcBef>
                <a:spcPts val="360"/>
              </a:spcBef>
              <a:buSzPts val="18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Spermogramme.</a:t>
            </a:r>
          </a:p>
          <a:p>
            <a:pPr marL="285750" lvl="1" indent="-285750">
              <a:spcBef>
                <a:spcPts val="360"/>
              </a:spcBef>
              <a:buSzPts val="1800"/>
              <a:buFontTx/>
              <a:buChar char="-"/>
            </a:pPr>
            <a:endParaRPr lang="fr-FR" sz="8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0907A2-755A-DC4E-93A6-21FC4ACD7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7408" y="2436019"/>
            <a:ext cx="3377184" cy="576262"/>
          </a:xfrm>
        </p:spPr>
        <p:txBody>
          <a:bodyPr/>
          <a:lstStyle/>
          <a:p>
            <a:pPr algn="ctr"/>
            <a:r>
              <a:rPr lang="fr-FR" dirty="0"/>
              <a:t>PRESCRIPTION 3 mois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97400D2-C9BB-B14C-8D97-8B0F8712204F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299265" y="3177412"/>
            <a:ext cx="3370240" cy="3589148"/>
          </a:xfrm>
        </p:spPr>
        <p:txBody>
          <a:bodyPr>
            <a:noAutofit/>
          </a:bodyPr>
          <a:lstStyle/>
          <a:p>
            <a:pPr marL="0" lvl="1" algn="ctr"/>
            <a:r>
              <a:rPr lang="fr-FR" sz="2400" b="1" dirty="0">
                <a:solidFill>
                  <a:schemeClr val="tx1"/>
                </a:solidFill>
                <a:cs typeface="Calibri" panose="020F0502020204030204" pitchFamily="34" charset="0"/>
              </a:rPr>
              <a:t>ÉNANTHATE </a:t>
            </a:r>
          </a:p>
          <a:p>
            <a:pPr marL="0" lvl="1" algn="ctr"/>
            <a:r>
              <a:rPr lang="fr-FR" sz="2400" b="1" dirty="0">
                <a:solidFill>
                  <a:schemeClr val="tx1"/>
                </a:solidFill>
                <a:cs typeface="Calibri" panose="020F0502020204030204" pitchFamily="34" charset="0"/>
              </a:rPr>
              <a:t>de TESTOSTERONE </a:t>
            </a:r>
          </a:p>
          <a:p>
            <a:pPr marL="0" lvl="1" algn="ctr"/>
            <a:r>
              <a:rPr lang="fr-FR" sz="2400" dirty="0">
                <a:solidFill>
                  <a:schemeClr val="tx1"/>
                </a:solidFill>
                <a:cs typeface="Calibri" panose="020F0502020204030204" pitchFamily="34" charset="0"/>
              </a:rPr>
              <a:t>1 IM 200mg/semaine</a:t>
            </a:r>
          </a:p>
          <a:p>
            <a:pPr marL="0" lvl="1" algn="ctr"/>
            <a:r>
              <a:rPr lang="fr-FR" sz="2400" dirty="0">
                <a:solidFill>
                  <a:schemeClr val="tx1"/>
                </a:solidFill>
                <a:cs typeface="Calibri" panose="020F0502020204030204" pitchFamily="34" charset="0"/>
              </a:rPr>
              <a:t>hors AMM</a:t>
            </a:r>
          </a:p>
          <a:p>
            <a:pPr marL="0" lvl="1" algn="ctr"/>
            <a:endParaRPr lang="fr-FR" sz="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180975" lvl="1" indent="-180975" algn="ctr"/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6 euros /semaine</a:t>
            </a:r>
          </a:p>
          <a:p>
            <a:pPr marL="180975" lvl="1" indent="-180975" algn="ctr"/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Suivi /3 mois</a:t>
            </a:r>
          </a:p>
          <a:p>
            <a:pPr marL="180975" lvl="1" indent="-180975" algn="ctr"/>
            <a:r>
              <a:rPr lang="fr-FR" sz="240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Durée 18 mois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29EEE5B-6A3A-5445-8A35-C2E1FB18F9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00633" y="2466976"/>
            <a:ext cx="3145730" cy="576262"/>
          </a:xfrm>
        </p:spPr>
        <p:txBody>
          <a:bodyPr/>
          <a:lstStyle/>
          <a:p>
            <a:pPr algn="ctr"/>
            <a:r>
              <a:rPr lang="fr-FR" dirty="0"/>
              <a:t>OBJECTIF à M3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2152C42-E968-C847-BA81-81919C94656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200633" y="3177412"/>
            <a:ext cx="3828184" cy="346252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cs typeface="Calibri" panose="020F0502020204030204" pitchFamily="34" charset="0"/>
                <a:sym typeface="Calibri"/>
              </a:rPr>
              <a:t>Bilan sanguin, tolérance, IMC, TA, spermogramme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cs typeface="Calibri" panose="020F0502020204030204" pitchFamily="34" charset="0"/>
                <a:sym typeface="Calibri"/>
              </a:rPr>
              <a:t>Objectif contraceptif </a:t>
            </a:r>
          </a:p>
          <a:p>
            <a:pPr algn="ctr"/>
            <a:r>
              <a:rPr lang="fr-FR" sz="2400" b="1" dirty="0">
                <a:solidFill>
                  <a:schemeClr val="tx1"/>
                </a:solidFill>
                <a:cs typeface="Calibri" panose="020F0502020204030204" pitchFamily="34" charset="0"/>
                <a:sym typeface="Calibri"/>
              </a:rPr>
              <a:t>&lt; 1 Million de spz / ml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          20 à 30 % </a:t>
            </a:r>
          </a:p>
          <a:p>
            <a:pPr algn="just"/>
            <a:r>
              <a:rPr lang="fr-FR" sz="2400" dirty="0"/>
              <a:t>de non répondeurs.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C56DC4-286D-B74A-9D00-BF05FFFB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617" y="5390392"/>
            <a:ext cx="529504" cy="4674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C1D070-8CD9-314F-88E5-7E364BE40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678" y="606398"/>
            <a:ext cx="1265417" cy="131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39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692B88-3DBE-2441-83EF-011188B3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ALTERNATIVES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223A1C-C70D-7848-A601-4B932703A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LA MÉTHODE THERMIQUE</a:t>
            </a:r>
          </a:p>
        </p:txBody>
      </p:sp>
    </p:spTree>
    <p:extLst>
      <p:ext uri="{BB962C8B-B14F-4D97-AF65-F5344CB8AC3E}">
        <p14:creationId xmlns:p14="http://schemas.microsoft.com/office/powerpoint/2010/main" val="464791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FAA93A9-7DD0-C142-9DF7-02179145D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9" y="1602448"/>
            <a:ext cx="3209544" cy="33003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D352AB-2707-E445-94CB-9AB05B25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228" y="1602448"/>
            <a:ext cx="3209544" cy="325017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B66B479-B1F7-0141-98F5-31CBDAA9A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89" y="1602449"/>
            <a:ext cx="3193042" cy="330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0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08F4EE-F0B9-834E-BD4A-66017516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Méthode thermique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A20434-C45A-9E44-9B94-576F6EB3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401824"/>
            <a:ext cx="10143744" cy="4596384"/>
          </a:xfrm>
        </p:spPr>
        <p:txBody>
          <a:bodyPr>
            <a:normAutofit fontScale="92500" lnSpcReduction="20000"/>
          </a:bodyPr>
          <a:lstStyle/>
          <a:p>
            <a:pPr marL="180975" lvl="1" indent="-180975" algn="just"/>
            <a:r>
              <a:rPr lang="fr-FR" sz="260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Contre-indications : ectopie testiculaire, torsion du cordon spermatique, hernie inguinale, varicocèle clinique, pathologie dermato (mycose, eczéma…).</a:t>
            </a:r>
          </a:p>
          <a:p>
            <a:pPr marL="180975" lvl="1" indent="-180975" algn="just"/>
            <a:r>
              <a:rPr lang="fr-FR" sz="260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Bilan initial : Spermogramme normal.</a:t>
            </a:r>
          </a:p>
          <a:p>
            <a:pPr marL="285750" lvl="1" algn="ctr">
              <a:buFontTx/>
              <a:buChar char="-"/>
            </a:pPr>
            <a:endParaRPr lang="fr-FR" sz="900">
              <a:solidFill>
                <a:schemeClr val="tx1"/>
              </a:solidFill>
              <a:ea typeface="Calibri"/>
              <a:cs typeface="Calibri" panose="020F0502020204030204" pitchFamily="34" charset="0"/>
              <a:sym typeface="Calibri"/>
            </a:endParaRPr>
          </a:p>
          <a:p>
            <a:pPr marL="0" lvl="1" indent="0" algn="ctr">
              <a:buNone/>
            </a:pPr>
            <a:r>
              <a:rPr lang="fr-FR" sz="2600" b="1">
                <a:solidFill>
                  <a:schemeClr val="tx1"/>
                </a:solidFill>
                <a:cs typeface="Calibri" panose="020F0502020204030204" pitchFamily="34" charset="0"/>
              </a:rPr>
              <a:t>PORT DU SOUS-VETEMENT </a:t>
            </a:r>
          </a:p>
          <a:p>
            <a:pPr marL="0" lvl="1" indent="0" algn="ctr">
              <a:buNone/>
            </a:pPr>
            <a:r>
              <a:rPr lang="fr-FR" sz="2600" b="1">
                <a:solidFill>
                  <a:schemeClr val="tx1"/>
                </a:solidFill>
                <a:cs typeface="Calibri" panose="020F0502020204030204" pitchFamily="34" charset="0"/>
              </a:rPr>
              <a:t>15 heures /jour</a:t>
            </a:r>
          </a:p>
          <a:p>
            <a:pPr marL="0" lvl="1" indent="0" algn="ctr">
              <a:buNone/>
            </a:pPr>
            <a:endParaRPr lang="fr-FR" sz="1000" b="1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180975" lvl="1" indent="-180975" algn="just"/>
            <a:r>
              <a:rPr lang="fr-FR" sz="260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Coût : sous-vêtement.</a:t>
            </a:r>
          </a:p>
          <a:p>
            <a:pPr marL="180975" lvl="1" indent="-180975" algn="just"/>
            <a:r>
              <a:rPr lang="fr-FR" sz="2600">
                <a:solidFill>
                  <a:schemeClr val="tx1"/>
                </a:solidFill>
                <a:cs typeface="Calibri" panose="020F0502020204030204" pitchFamily="34" charset="0"/>
                <a:sym typeface="Calibri"/>
              </a:rPr>
              <a:t>Objectif contraceptif à M3 : &lt; 1 Million de spz / ml.</a:t>
            </a:r>
          </a:p>
          <a:p>
            <a:pPr marL="180975" lvl="1" indent="-180975" algn="just"/>
            <a:r>
              <a:rPr lang="fr-FR" sz="2600">
                <a:solidFill>
                  <a:schemeClr val="tx1"/>
                </a:solidFill>
                <a:cs typeface="Calibri" panose="020F0502020204030204" pitchFamily="34" charset="0"/>
                <a:sym typeface="Calibri"/>
              </a:rPr>
              <a:t>Suivi : spermogramme / 3 à 6 mois.</a:t>
            </a:r>
          </a:p>
          <a:p>
            <a:pPr marL="180975" lvl="1" indent="-180975" algn="just"/>
            <a:r>
              <a:rPr lang="fr-FR" sz="2600">
                <a:solidFill>
                  <a:schemeClr val="tx1"/>
                </a:solidFill>
                <a:cs typeface="Calibri" panose="020F0502020204030204" pitchFamily="34" charset="0"/>
                <a:sym typeface="Calibri"/>
              </a:rPr>
              <a:t>Durée : 4 ans.</a:t>
            </a:r>
            <a:endParaRPr lang="fr-FR" sz="26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13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C6E52-DA22-C344-A23C-02CCEAE8B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Quelques exemples…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FCE636-0010-CD46-A694-A9908C170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685" y="2918871"/>
            <a:ext cx="3608245" cy="27061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426DA1-AE1B-AA45-8B5D-A23BB4AEA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59" y="2916720"/>
            <a:ext cx="3611113" cy="27083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B3A84F-79C2-CF49-B214-C3A5CD8BC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635" y="2916720"/>
            <a:ext cx="3608245" cy="270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58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43A114B-CAF8-402E-A898-DEE2C2022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108000"/>
                  <a:satMod val="164000"/>
                  <a:lumMod val="74000"/>
                </a:schemeClr>
                <a:schemeClr val="dk2">
                  <a:tint val="96000"/>
                  <a:hueMod val="88000"/>
                  <a:satMod val="140000"/>
                  <a:lumMod val="13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4E68BB1-DCF6-49AB-8FF1-7E68DCBC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412" y="18288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A9B8539-604B-420E-BA1B-0A2E64CD7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412" y="5870955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66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36CAA2-54C3-4136-B0CC-6837B14D8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40F86E67-9E86-453F-92BC-648189829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C5439-21D4-46F3-9CF4-FF1CE786F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3F58DF-A36E-E648-AF42-7A00D5D8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3174124"/>
            <a:ext cx="3382297" cy="12208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Efficacité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2C923DF-9EE4-CA45-9871-4415ACCFF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7075" y="1113063"/>
            <a:ext cx="6276282" cy="4628758"/>
          </a:xfrm>
          <a:prstGeom prst="roundRect">
            <a:avLst>
              <a:gd name="adj" fmla="val 1329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3921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Certification d'</a:t>
            </a:r>
            <a:r>
              <a:rPr lang="fr-FR" dirty="0" err="1"/>
              <a:t>Andro</a:t>
            </a:r>
            <a:r>
              <a:rPr lang="fr-FR" dirty="0"/>
              <a:t>-switch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500"/>
            <a:ext cx="5237332" cy="135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1400" dirty="0"/>
              <a:t>Décision de l'ANSM (</a:t>
            </a:r>
            <a:r>
              <a:rPr lang="fr-FR" sz="1400" dirty="0" err="1"/>
              <a:t>déc</a:t>
            </a:r>
            <a:r>
              <a:rPr lang="fr-FR" sz="1400" dirty="0"/>
              <a:t> 2021) : vente suspendue jusqu'à mise en conformité au Règlement EU du Dispositif Médical</a:t>
            </a:r>
          </a:p>
          <a:p>
            <a:r>
              <a:rPr lang="fr-FR" sz="1400" dirty="0"/>
              <a:t>Entrelac.coop accompagne Maxime Labrit dans ce parcours et est promoteur de l'étude clinique</a:t>
            </a:r>
          </a:p>
          <a:p>
            <a:r>
              <a:rPr lang="fr-FR" sz="1400" dirty="0"/>
              <a:t>Besoins :</a:t>
            </a:r>
          </a:p>
          <a:p>
            <a:pPr lvl="1"/>
            <a:r>
              <a:rPr lang="fr-FR" sz="1400" dirty="0"/>
              <a:t>Financiers : 800K€ sur 4 ans et </a:t>
            </a:r>
            <a:r>
              <a:rPr lang="fr-FR" sz="1400" b="1" dirty="0"/>
              <a:t>100K€ pour 2023</a:t>
            </a:r>
          </a:p>
          <a:p>
            <a:pPr lvl="1"/>
            <a:r>
              <a:rPr lang="fr-FR" sz="1400" dirty="0"/>
              <a:t>Expertise : deux comités scientifiques (opé + pilotage global) - pourvus en partie (contact coordination : </a:t>
            </a:r>
            <a:r>
              <a:rPr lang="fr-FR" sz="1400" dirty="0">
                <a:ea typeface="+mn-lt"/>
                <a:cs typeface="+mn-lt"/>
                <a:hlinkClick r:id="rId2"/>
              </a:rPr>
              <a:t>charissou.alan@gmail.com</a:t>
            </a:r>
            <a:r>
              <a:rPr lang="fr-FR" sz="1400" dirty="0"/>
              <a:t>)</a:t>
            </a:r>
          </a:p>
          <a:p>
            <a:pPr lvl="1"/>
            <a:endParaRPr lang="fr-FR" sz="1400" dirty="0"/>
          </a:p>
          <a:p>
            <a:pPr lvl="1"/>
            <a:endParaRPr lang="fr-FR" sz="1400" dirty="0"/>
          </a:p>
        </p:txBody>
      </p:sp>
      <p:graphicFrame>
        <p:nvGraphicFramePr>
          <p:cNvPr id="22" name="Diagramme 22">
            <a:extLst>
              <a:ext uri="{FF2B5EF4-FFF2-40B4-BE49-F238E27FC236}">
                <a16:creationId xmlns:a16="http://schemas.microsoft.com/office/drawing/2014/main" id="{E4DAF052-D6F8-F774-0978-36EF8F2082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7514299"/>
              </p:ext>
            </p:extLst>
          </p:nvPr>
        </p:nvGraphicFramePr>
        <p:xfrm>
          <a:off x="6691745" y="2485493"/>
          <a:ext cx="4572000" cy="4212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9187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soutenir Entrelac.coop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4169" y="2646229"/>
            <a:ext cx="4525183" cy="135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dirty="0"/>
              <a:t>En devenant membre sociétaire :</a:t>
            </a:r>
            <a:endParaRPr lang="fr-FR" sz="2400"/>
          </a:p>
          <a:p>
            <a:pPr lvl="1"/>
            <a:r>
              <a:rPr lang="fr-FR" dirty="0"/>
              <a:t>vous ou votre structure pouvez être solidaires de la certification d'</a:t>
            </a:r>
            <a:r>
              <a:rPr lang="fr-FR" dirty="0" err="1"/>
              <a:t>Andro</a:t>
            </a:r>
            <a:r>
              <a:rPr lang="fr-FR" dirty="0"/>
              <a:t>-switch, puis d'autres dispositifs pour + d'équité contraceptive</a:t>
            </a:r>
          </a:p>
          <a:p>
            <a:pPr lvl="1"/>
            <a:r>
              <a:rPr lang="fr-FR" dirty="0"/>
              <a:t>Vous participez financièrement à partir de 50€ (investis à dans le capital ET les parcours de certification, </a:t>
            </a:r>
            <a:r>
              <a:rPr lang="fr-FR" dirty="0" err="1"/>
              <a:t>défiscalisables</a:t>
            </a:r>
            <a:r>
              <a:rPr lang="fr-FR" dirty="0"/>
              <a:t> à </a:t>
            </a:r>
            <a:r>
              <a:rPr lang="fr-FR"/>
              <a:t>18% et récupérables sous 5 </a:t>
            </a:r>
            <a:r>
              <a:rPr lang="fr-FR" dirty="0"/>
              <a:t>ans)</a:t>
            </a:r>
          </a:p>
          <a:p>
            <a:pPr lvl="1"/>
            <a:r>
              <a:rPr lang="fr-FR" dirty="0"/>
              <a:t>Vous rejoignez la catégorie "Expertes en pratique contraceptive et pouvez contribuer à des groupes de travail internes.</a:t>
            </a:r>
          </a:p>
        </p:txBody>
      </p:sp>
      <p:pic>
        <p:nvPicPr>
          <p:cNvPr id="15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A0807E26-A303-FFCB-29AC-1D6E0B89A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569" y="2607615"/>
            <a:ext cx="7055236" cy="3535871"/>
          </a:xfrm>
          <a:prstGeom prst="rect">
            <a:avLst/>
          </a:prstGeom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7E360220-8C44-04C6-189D-0A69CADD9DE8}"/>
              </a:ext>
            </a:extLst>
          </p:cNvPr>
          <p:cNvSpPr/>
          <p:nvPr/>
        </p:nvSpPr>
        <p:spPr>
          <a:xfrm rot="20460000">
            <a:off x="8690718" y="3148144"/>
            <a:ext cx="2428429" cy="462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4FE845-83B1-9FEB-A1C1-701609951EEE}"/>
              </a:ext>
            </a:extLst>
          </p:cNvPr>
          <p:cNvSpPr txBox="1"/>
          <p:nvPr/>
        </p:nvSpPr>
        <p:spPr>
          <a:xfrm>
            <a:off x="5186229" y="3243840"/>
            <a:ext cx="378507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 b="1" dirty="0">
                <a:solidFill>
                  <a:schemeClr val="accent2"/>
                </a:solidFill>
              </a:rPr>
              <a:t>RDV sur le site entrelac.coop et créez votre espace sociétaire dès maintenant !</a:t>
            </a:r>
          </a:p>
        </p:txBody>
      </p:sp>
    </p:spTree>
    <p:extLst>
      <p:ext uri="{BB962C8B-B14F-4D97-AF65-F5344CB8AC3E}">
        <p14:creationId xmlns:p14="http://schemas.microsoft.com/office/powerpoint/2010/main" val="1582578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L’ANSM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468031"/>
            <a:ext cx="9805814" cy="4077148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Ouverte pour accélérer : normalement 3 à 4 ans, mais pourrait donner une autorisation provisoire sous conditions avant.</a:t>
            </a:r>
          </a:p>
          <a:p>
            <a:pPr algn="just"/>
            <a:r>
              <a:rPr lang="fr-FR" sz="2000" dirty="0"/>
              <a:t>Interdisent la vente et la publicité mais pas l’information.</a:t>
            </a:r>
          </a:p>
          <a:p>
            <a:pPr marL="0" indent="0" algn="just">
              <a:buNone/>
            </a:pPr>
            <a:endParaRPr lang="fr-FR" sz="800" dirty="0"/>
          </a:p>
          <a:p>
            <a:pPr algn="just"/>
            <a:r>
              <a:rPr lang="fr-FR" sz="2000" dirty="0"/>
              <a:t>Les ministères de la santé et pour l’égalité femmes hommes ne fournissent aucun financement pour la recherche et la formation sur la CM.</a:t>
            </a:r>
          </a:p>
          <a:p>
            <a:pPr algn="just"/>
            <a:r>
              <a:rPr lang="fr-FR" sz="2000" dirty="0" err="1"/>
              <a:t>O.Véran</a:t>
            </a:r>
            <a:r>
              <a:rPr lang="fr-FR" sz="2000" dirty="0"/>
              <a:t> : « La CM:  la société doit évoluer et les labos se mobiliser » et l’état ?</a:t>
            </a:r>
          </a:p>
          <a:p>
            <a:pPr algn="just"/>
            <a:r>
              <a:rPr lang="fr-FR" sz="2000" dirty="0"/>
              <a:t>Une coopérative (Entrelac) est en montage pour chercher des fonds, associer des médecins, des utilisateurs et conduire le process de certification européenne (Bruxelles + bilingue).</a:t>
            </a:r>
          </a:p>
        </p:txBody>
      </p:sp>
    </p:spTree>
    <p:extLst>
      <p:ext uri="{BB962C8B-B14F-4D97-AF65-F5344CB8AC3E}">
        <p14:creationId xmlns:p14="http://schemas.microsoft.com/office/powerpoint/2010/main" val="228243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attendant…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499"/>
            <a:ext cx="9793783" cy="3953711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Des ateliers de couture existent :</a:t>
            </a:r>
          </a:p>
          <a:p>
            <a:pPr marL="0" indent="0" algn="just">
              <a:buNone/>
            </a:pPr>
            <a:r>
              <a:rPr lang="fr-FR" sz="2000" dirty="0"/>
              <a:t>Montreuil (</a:t>
            </a:r>
            <a:r>
              <a:rPr lang="fr-FR" sz="2000" dirty="0" err="1"/>
              <a:t>zeromillions@protonmail.com</a:t>
            </a:r>
            <a:r>
              <a:rPr lang="fr-FR" sz="2000" dirty="0"/>
              <a:t>), Grenoble, Marseille, Montpellier, Toulouse, Nantes, Concarneau, Lille, Leipzig!</a:t>
            </a:r>
          </a:p>
          <a:p>
            <a:pPr algn="just"/>
            <a:r>
              <a:rPr lang="fr-FR" sz="2000" dirty="0"/>
              <a:t>L’intérêt est la rencontre des hommes pour parler de leurs corps, de leurs sexualités, de leurs faiblesses, leurs doutes, leurs désirs de transmission ou non, les rôles de père…</a:t>
            </a:r>
          </a:p>
          <a:p>
            <a:pPr algn="just"/>
            <a:r>
              <a:rPr lang="fr-FR" sz="2000" dirty="0"/>
              <a:t>Le point faible : l’évitement de l’accompagnement médical.</a:t>
            </a:r>
          </a:p>
          <a:p>
            <a:pPr algn="just"/>
            <a:r>
              <a:rPr lang="fr-FR" sz="2000" dirty="0"/>
              <a:t>La mise en réseau des médecins permettra un retour d’expérience favorable à l’amélioration des techniques et des pratiques.</a:t>
            </a:r>
          </a:p>
        </p:txBody>
      </p:sp>
    </p:spTree>
    <p:extLst>
      <p:ext uri="{BB962C8B-B14F-4D97-AF65-F5344CB8AC3E}">
        <p14:creationId xmlns:p14="http://schemas.microsoft.com/office/powerpoint/2010/main" val="666514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réactions et le futur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499"/>
            <a:ext cx="9517057" cy="3869489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Le port est fonction des activités (sport, travaux publics, vestiaires) et de l’attention au corps (descente, croisement des jambes) et à la sudation, aux poils (raser ou pas ou partiellement), bref se l’approprier, devenir grand couturier!</a:t>
            </a:r>
          </a:p>
          <a:p>
            <a:pPr algn="just"/>
            <a:r>
              <a:rPr lang="fr-FR" sz="2000" dirty="0"/>
              <a:t>Le futur home made : le DIY (do it yourself) avec imprimante 3D.</a:t>
            </a:r>
          </a:p>
          <a:p>
            <a:pPr algn="just"/>
            <a:r>
              <a:rPr lang="fr-FR" sz="2000" dirty="0"/>
              <a:t>Le futur anneau en tissu : chercheuse en met au point en soie, coton... Avec choix de couleurs.</a:t>
            </a:r>
          </a:p>
          <a:p>
            <a:pPr algn="just"/>
            <a:r>
              <a:rPr lang="fr-FR" sz="2000" dirty="0"/>
              <a:t>L’industrialisation : devoir de standardiser pour être DM.</a:t>
            </a:r>
          </a:p>
          <a:p>
            <a:pPr algn="just"/>
            <a:r>
              <a:rPr lang="fr-FR" sz="2000" dirty="0"/>
              <a:t>Remboursable ?</a:t>
            </a:r>
          </a:p>
        </p:txBody>
      </p:sp>
    </p:spTree>
    <p:extLst>
      <p:ext uri="{BB962C8B-B14F-4D97-AF65-F5344CB8AC3E}">
        <p14:creationId xmlns:p14="http://schemas.microsoft.com/office/powerpoint/2010/main" val="1183582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CMH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4158247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L’AMM:	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Qui prescrit en premier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Par la suite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Quel remboursement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Quelle responsabilité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Demander une nouvelle AMM ? Bayer ?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Recherche ? ICMC à Paris le 23 Mai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« pilule non hormonale » sur souris, sortira dans 10 ans ?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000" dirty="0"/>
              <a:t>Voie transcutanée : patchs, implants ?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9954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DB0ED7D-0741-41C8-9BCD-85B80680F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480D4F-DAF2-A14F-8997-71CAB3EF2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847" y="11906"/>
            <a:ext cx="9558305" cy="68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22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348327-21E0-D24B-9471-4C283CD26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86" y="0"/>
            <a:ext cx="6489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34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E30886-05F9-4600-87C6-A496E2500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E3D100-B353-443A-A394-8F226FEE7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D04B277-A9C3-4AA1-A0A0-C6D9B50C8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911518-8CE1-4410-806E-3CD2DE1C5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9A3DC92-72B1-41C6-A069-B27430DA3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48621D-BAC3-4AD3-8A23-B6328BDDA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E8E1843-4729-4C56-A855-B13ECCBDE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877DF2C-ED50-4DF6-9732-7A6201BC1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BE473F5-80D8-4045-AED0-28266B6C8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683E9FC-0422-1C4E-AD92-90D1BE41D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r-FR" sz="3200" dirty="0">
                <a:solidFill>
                  <a:srgbClr val="EBEBEB"/>
                </a:solidFill>
              </a:rPr>
              <a:t>Ressources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B232F-D2E2-924C-8BA5-F5A197DD9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960" y="294828"/>
            <a:ext cx="6803009" cy="5925498"/>
          </a:xfrm>
        </p:spPr>
        <p:txBody>
          <a:bodyPr anchor="ctr">
            <a:normAutofit/>
          </a:bodyPr>
          <a:lstStyle/>
          <a:p>
            <a:pPr marL="0" lvl="1" indent="0">
              <a:lnSpc>
                <a:spcPct val="90000"/>
              </a:lnSpc>
              <a:buNone/>
            </a:pPr>
            <a:endParaRPr lang="fr-FR" sz="1800" dirty="0">
              <a:cs typeface="Calibri" panose="020F0502020204030204" pitchFamily="34" charset="0"/>
            </a:endParaRPr>
          </a:p>
          <a:p>
            <a:pPr marL="180975" lvl="1" indent="-180975">
              <a:lnSpc>
                <a:spcPct val="90000"/>
              </a:lnSpc>
            </a:pPr>
            <a:r>
              <a:rPr lang="fr-FR" sz="2000" dirty="0">
                <a:cs typeface="Calibri" panose="020F0502020204030204" pitchFamily="34" charset="0"/>
              </a:rPr>
              <a:t>BIBLIO :</a:t>
            </a:r>
          </a:p>
          <a:p>
            <a:pPr marL="285750" lvl="1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cs typeface="Calibri" panose="020F0502020204030204" pitchFamily="34" charset="0"/>
              </a:rPr>
              <a:t>Soufir, J.-C., and R. Mieusset. “Guide pratique d’une contraception masculine hormonale ou thermique.” </a:t>
            </a:r>
            <a:r>
              <a:rPr lang="fr-FR" sz="2000" i="1" dirty="0">
                <a:cs typeface="Calibri" panose="020F0502020204030204" pitchFamily="34" charset="0"/>
              </a:rPr>
              <a:t>Basic and Clinical Andrology</a:t>
            </a:r>
            <a:r>
              <a:rPr lang="fr-FR" sz="2000" dirty="0">
                <a:cs typeface="Calibri" panose="020F0502020204030204" pitchFamily="34" charset="0"/>
              </a:rPr>
              <a:t> 22, n° 3 September 1, 2012 : 211–15.</a:t>
            </a:r>
          </a:p>
          <a:p>
            <a:pPr marL="285750" lvl="1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cs typeface="Calibri" panose="020F0502020204030204" pitchFamily="34" charset="0"/>
              </a:rPr>
              <a:t>Soufir, Jean-Claude, Roger Mieusset, and Collectif. </a:t>
            </a:r>
            <a:r>
              <a:rPr lang="fr-FR" sz="2000" i="1" dirty="0">
                <a:cs typeface="Calibri" panose="020F0502020204030204" pitchFamily="34" charset="0"/>
              </a:rPr>
              <a:t>La contraception masculine</a:t>
            </a:r>
            <a:r>
              <a:rPr lang="fr-FR" sz="2000" dirty="0">
                <a:cs typeface="Calibri" panose="020F0502020204030204" pitchFamily="34" charset="0"/>
              </a:rPr>
              <a:t>. Paris : Springer Verlag France, 2012.</a:t>
            </a:r>
          </a:p>
          <a:p>
            <a:pPr marL="285750" lvl="1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cs typeface="Calibri" panose="020F0502020204030204" pitchFamily="34" charset="0"/>
              </a:rPr>
              <a:t>Serna, Elodie. </a:t>
            </a:r>
            <a:r>
              <a:rPr lang="fr-FR" sz="2000" i="1" dirty="0">
                <a:cs typeface="Calibri" panose="020F0502020204030204" pitchFamily="34" charset="0"/>
              </a:rPr>
              <a:t>Opération Vasectomie, Histoire intime et politique d’une contraception au masculin. </a:t>
            </a:r>
            <a:r>
              <a:rPr lang="fr-FR" sz="2000" dirty="0">
                <a:cs typeface="Calibri" panose="020F0502020204030204" pitchFamily="34" charset="0"/>
              </a:rPr>
              <a:t>Libertalia, 2021 : 165-168.</a:t>
            </a:r>
          </a:p>
          <a:p>
            <a:pPr marL="0" lvl="1" indent="0" algn="just">
              <a:lnSpc>
                <a:spcPct val="90000"/>
              </a:lnSpc>
              <a:buNone/>
            </a:pPr>
            <a:endParaRPr lang="fr-FR" sz="2000" dirty="0">
              <a:cs typeface="Calibri" panose="020F0502020204030204" pitchFamily="34" charset="0"/>
            </a:endParaRPr>
          </a:p>
          <a:p>
            <a:pPr marL="180975" lvl="1" indent="-180975">
              <a:lnSpc>
                <a:spcPct val="90000"/>
              </a:lnSpc>
            </a:pPr>
            <a:r>
              <a:rPr lang="fr-FR" sz="2000" dirty="0">
                <a:cs typeface="Calibri" panose="020F0502020204030204" pitchFamily="34" charset="0"/>
              </a:rPr>
              <a:t>FORMATIONS : </a:t>
            </a:r>
            <a:r>
              <a:rPr lang="fr-FR" sz="2000" dirty="0">
                <a:cs typeface="Calibri" panose="020F0502020204030204" pitchFamily="34" charset="0"/>
                <a:hlinkClick r:id="rId3"/>
              </a:rPr>
              <a:t>https://www.salf.fr</a:t>
            </a:r>
            <a:r>
              <a:rPr lang="fr-FR" sz="2000" dirty="0">
                <a:cs typeface="Calibri" panose="020F0502020204030204" pitchFamily="34" charset="0"/>
              </a:rPr>
              <a:t> ; </a:t>
            </a:r>
            <a:r>
              <a:rPr lang="fr-FR" sz="2000" dirty="0">
                <a:cs typeface="Calibri" panose="020F0502020204030204" pitchFamily="34" charset="0"/>
                <a:hlinkClick r:id="rId4"/>
              </a:rPr>
              <a:t>https://www.ic-mc.info/3rd-icmc-international-congress-paris-2020/</a:t>
            </a:r>
            <a:endParaRPr lang="fr-FR" sz="20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37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E30886-05F9-4600-87C6-A496E2500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E3D100-B353-443A-A394-8F226FEE7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D04B277-A9C3-4AA1-A0A0-C6D9B50C8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911518-8CE1-4410-806E-3CD2DE1C5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9A3DC92-72B1-41C6-A069-B27430DA3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48621D-BAC3-4AD3-8A23-B6328BDDA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E8E1843-4729-4C56-A855-B13ECCBDE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877DF2C-ED50-4DF6-9732-7A6201BC1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BE473F5-80D8-4045-AED0-28266B6C8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r-FR" sz="3200">
                <a:solidFill>
                  <a:srgbClr val="EBEBEB"/>
                </a:solidFill>
              </a:rPr>
              <a:t>Les associations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12498" y="451836"/>
            <a:ext cx="5502614" cy="5954325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000" dirty="0"/>
              <a:t>ARDECOM (historique)</a:t>
            </a:r>
          </a:p>
          <a:p>
            <a:pPr marL="0" indent="0">
              <a:buNone/>
            </a:pPr>
            <a:r>
              <a:rPr lang="fr-FR" sz="2000" dirty="0">
                <a:hlinkClick r:id="rId3"/>
              </a:rPr>
              <a:t>https://www.contraceptionmasculine.fr</a:t>
            </a:r>
            <a:endParaRPr lang="fr-FR" sz="2000" dirty="0"/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Thomas Bouloù (les bretons)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Garcon (les toulousains)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Planning Familial</a:t>
            </a:r>
          </a:p>
          <a:p>
            <a:pPr marL="0" indent="0">
              <a:buNone/>
            </a:pPr>
            <a:r>
              <a:rPr lang="fr-FR" sz="2000" dirty="0">
                <a:hlinkClick r:id="rId4"/>
              </a:rPr>
              <a:t>https://www.planning-familial.org/fr</a:t>
            </a:r>
            <a:endParaRPr lang="fr-FR" sz="2000" dirty="0"/>
          </a:p>
          <a:p>
            <a:pPr>
              <a:buFont typeface="Arial" panose="020B0604020202020204" pitchFamily="34" charset="0"/>
              <a:buChar char="•"/>
            </a:pPr>
            <a:endParaRPr lang="fr-FR" sz="2000" dirty="0"/>
          </a:p>
          <a:p>
            <a:r>
              <a:rPr lang="fr-FR" sz="2000" dirty="0"/>
              <a:t>Abonnez-vous à la gazette mensuelle</a:t>
            </a:r>
          </a:p>
          <a:p>
            <a:pPr marL="0" indent="0">
              <a:buNone/>
            </a:pPr>
            <a:r>
              <a:rPr lang="fr-FR" sz="2000" dirty="0"/>
              <a:t>Pierre Colin 06.07.43.33.94       pierrecolin.corp@yahoo.fr</a:t>
            </a:r>
          </a:p>
        </p:txBody>
      </p:sp>
    </p:spTree>
    <p:extLst>
      <p:ext uri="{BB962C8B-B14F-4D97-AF65-F5344CB8AC3E}">
        <p14:creationId xmlns:p14="http://schemas.microsoft.com/office/powerpoint/2010/main" val="35772362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Salle d’ions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Salle d’ions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le d’ion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{42D6F294-975D-3946-8E95-6F5A363DB6C0}tf10001076</Template>
  <TotalTime>507</TotalTime>
  <Words>1332</Words>
  <Application>Microsoft Macintosh PowerPoint</Application>
  <PresentationFormat>Grand écran</PresentationFormat>
  <Paragraphs>182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Wingdings</vt:lpstr>
      <vt:lpstr>Wingdings 3</vt:lpstr>
      <vt:lpstr>Salle d’ions</vt:lpstr>
      <vt:lpstr>SRP-IMG </vt:lpstr>
      <vt:lpstr>Travail avec l’ANCIC</vt:lpstr>
      <vt:lpstr>LA CONTRACEPTION, UNE HISTOIRE D’HOMMES AUSSI…</vt:lpstr>
      <vt:lpstr>PRESERVATIFS</vt:lpstr>
      <vt:lpstr>VASECTOMIE</vt:lpstr>
      <vt:lpstr>LES ALTERNATIVES </vt:lpstr>
      <vt:lpstr>Le protocole OMS</vt:lpstr>
      <vt:lpstr>     Méthode hormonale</vt:lpstr>
      <vt:lpstr>LES ALTERNATIVES </vt:lpstr>
      <vt:lpstr>Présentation PowerPoint</vt:lpstr>
      <vt:lpstr>Méthode thermique </vt:lpstr>
      <vt:lpstr>Quelques exemples…</vt:lpstr>
      <vt:lpstr>Efficacité</vt:lpstr>
      <vt:lpstr>Certification d'Andro-switch</vt:lpstr>
      <vt:lpstr>Comment soutenir Entrelac.coop ?</vt:lpstr>
      <vt:lpstr>L’ANSM</vt:lpstr>
      <vt:lpstr>En attendant…</vt:lpstr>
      <vt:lpstr>Les réactions et le futur</vt:lpstr>
      <vt:lpstr>La CMH</vt:lpstr>
      <vt:lpstr>Présentation PowerPoint</vt:lpstr>
      <vt:lpstr>Présentation PowerPoint</vt:lpstr>
      <vt:lpstr>Ressources</vt:lpstr>
      <vt:lpstr>Les associations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CONTRACEPTION dite MASCULINE</dc:title>
  <dc:creator>Véronique Lamy</dc:creator>
  <cp:lastModifiedBy>Microsoft Office User</cp:lastModifiedBy>
  <cp:revision>272</cp:revision>
  <dcterms:created xsi:type="dcterms:W3CDTF">2022-02-12T21:32:22Z</dcterms:created>
  <dcterms:modified xsi:type="dcterms:W3CDTF">2022-11-17T20:43:56Z</dcterms:modified>
</cp:coreProperties>
</file>