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notesMasterIdLst>
    <p:notesMasterId r:id="rId19"/>
  </p:notesMasterIdLst>
  <p:sldIdLst>
    <p:sldId id="256" r:id="rId2"/>
    <p:sldId id="263" r:id="rId3"/>
    <p:sldId id="257" r:id="rId4"/>
    <p:sldId id="264" r:id="rId5"/>
    <p:sldId id="261" r:id="rId6"/>
    <p:sldId id="258" r:id="rId7"/>
    <p:sldId id="265" r:id="rId8"/>
    <p:sldId id="270" r:id="rId9"/>
    <p:sldId id="271" r:id="rId10"/>
    <p:sldId id="260" r:id="rId11"/>
    <p:sldId id="266" r:id="rId12"/>
    <p:sldId id="267" r:id="rId13"/>
    <p:sldId id="259" r:id="rId14"/>
    <p:sldId id="268" r:id="rId15"/>
    <p:sldId id="272" r:id="rId16"/>
    <p:sldId id="269" r:id="rId17"/>
    <p:sldId id="262"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5781"/>
  </p:normalViewPr>
  <p:slideViewPr>
    <p:cSldViewPr snapToGrid="0">
      <p:cViewPr varScale="1">
        <p:scale>
          <a:sx n="90" d="100"/>
          <a:sy n="90" d="100"/>
        </p:scale>
        <p:origin x="232" y="5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6DBD4D-1AB7-4F36-9746-C9D7FBFC3B7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53C75CC-24B7-446B-B60F-6AC568237D38}">
      <dgm:prSet/>
      <dgm:spPr/>
      <dgm:t>
        <a:bodyPr/>
        <a:lstStyle/>
        <a:p>
          <a:pPr>
            <a:lnSpc>
              <a:spcPct val="100000"/>
            </a:lnSpc>
          </a:pPr>
          <a:r>
            <a:rPr lang="fr-FR" dirty="0"/>
            <a:t>Interne en médecine générale </a:t>
          </a:r>
          <a:endParaRPr lang="en-US" dirty="0"/>
        </a:p>
      </dgm:t>
    </dgm:pt>
    <dgm:pt modelId="{99F4C6B4-E37C-4607-832E-B4FB00DA7417}" type="parTrans" cxnId="{349F95FE-E5CF-4831-A8A1-CF0CE512819E}">
      <dgm:prSet/>
      <dgm:spPr/>
      <dgm:t>
        <a:bodyPr/>
        <a:lstStyle/>
        <a:p>
          <a:endParaRPr lang="en-US"/>
        </a:p>
      </dgm:t>
    </dgm:pt>
    <dgm:pt modelId="{2D0859A5-340F-4857-AAC6-945E5BBB2001}" type="sibTrans" cxnId="{349F95FE-E5CF-4831-A8A1-CF0CE512819E}">
      <dgm:prSet/>
      <dgm:spPr/>
      <dgm:t>
        <a:bodyPr/>
        <a:lstStyle/>
        <a:p>
          <a:endParaRPr lang="en-US"/>
        </a:p>
      </dgm:t>
    </dgm:pt>
    <dgm:pt modelId="{57DEF8F3-6E3D-44AE-950F-A1EFE592DC5B}">
      <dgm:prSet custT="1"/>
      <dgm:spPr/>
      <dgm:t>
        <a:bodyPr/>
        <a:lstStyle/>
        <a:p>
          <a:pPr>
            <a:lnSpc>
              <a:spcPct val="100000"/>
            </a:lnSpc>
          </a:pPr>
          <a:r>
            <a:rPr lang="fr-FR" sz="2500" dirty="0"/>
            <a:t>Thèse : </a:t>
          </a:r>
        </a:p>
        <a:p>
          <a:pPr>
            <a:lnSpc>
              <a:spcPct val="100000"/>
            </a:lnSpc>
          </a:pPr>
          <a:r>
            <a:rPr lang="fr-FR" sz="2500" dirty="0"/>
            <a:t>Dépistage des conduites suicidaires chez les adolescents</a:t>
          </a:r>
        </a:p>
        <a:p>
          <a:pPr>
            <a:lnSpc>
              <a:spcPct val="100000"/>
            </a:lnSpc>
          </a:pPr>
          <a:r>
            <a:rPr lang="fr-FR" sz="2500" dirty="0"/>
            <a:t> – BITS test</a:t>
          </a:r>
          <a:endParaRPr lang="en-US" sz="2500" dirty="0"/>
        </a:p>
      </dgm:t>
    </dgm:pt>
    <dgm:pt modelId="{EDB82C04-8BFD-4597-847F-912B1AD7D4E1}" type="parTrans" cxnId="{809AF875-6661-4305-93D2-A5FD7E256E51}">
      <dgm:prSet/>
      <dgm:spPr/>
      <dgm:t>
        <a:bodyPr/>
        <a:lstStyle/>
        <a:p>
          <a:endParaRPr lang="en-US"/>
        </a:p>
      </dgm:t>
    </dgm:pt>
    <dgm:pt modelId="{47A07AB1-D449-4E4B-8C6C-A3134855B0AE}" type="sibTrans" cxnId="{809AF875-6661-4305-93D2-A5FD7E256E51}">
      <dgm:prSet/>
      <dgm:spPr/>
      <dgm:t>
        <a:bodyPr/>
        <a:lstStyle/>
        <a:p>
          <a:endParaRPr lang="en-US"/>
        </a:p>
      </dgm:t>
    </dgm:pt>
    <dgm:pt modelId="{40170170-1324-479F-9E51-F104588959E9}" type="pres">
      <dgm:prSet presAssocID="{A56DBD4D-1AB7-4F36-9746-C9D7FBFC3B73}" presName="root" presStyleCnt="0">
        <dgm:presLayoutVars>
          <dgm:dir/>
          <dgm:resizeHandles val="exact"/>
        </dgm:presLayoutVars>
      </dgm:prSet>
      <dgm:spPr/>
    </dgm:pt>
    <dgm:pt modelId="{2ED5B9D2-5037-4083-AA96-97C2494AF6E8}" type="pres">
      <dgm:prSet presAssocID="{B53C75CC-24B7-446B-B60F-6AC568237D38}" presName="compNode" presStyleCnt="0"/>
      <dgm:spPr/>
    </dgm:pt>
    <dgm:pt modelId="{03A8EE4E-C7C4-4E63-97F2-BA536F43E530}" type="pres">
      <dgm:prSet presAssocID="{B53C75CC-24B7-446B-B60F-6AC568237D38}" presName="bgRect" presStyleLbl="bgShp" presStyleIdx="0" presStyleCnt="2"/>
      <dgm:spPr/>
    </dgm:pt>
    <dgm:pt modelId="{138F3F52-E938-40D8-B15A-DE6F8D10958C}" type="pres">
      <dgm:prSet presAssocID="{B53C75CC-24B7-446B-B60F-6AC568237D38}" presName="iconRect" presStyleLbl="node1" presStyleIdx="0" presStyleCnt="2" custLinFactNeighborX="-13338" custLinFactNeighborY="588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éthoscope"/>
        </a:ext>
      </dgm:extLst>
    </dgm:pt>
    <dgm:pt modelId="{089B7942-EE44-44DD-8862-2D078BBCE3AC}" type="pres">
      <dgm:prSet presAssocID="{B53C75CC-24B7-446B-B60F-6AC568237D38}" presName="spaceRect" presStyleCnt="0"/>
      <dgm:spPr/>
    </dgm:pt>
    <dgm:pt modelId="{99845D31-1ADC-4E80-B433-636469D54261}" type="pres">
      <dgm:prSet presAssocID="{B53C75CC-24B7-446B-B60F-6AC568237D38}" presName="parTx" presStyleLbl="revTx" presStyleIdx="0" presStyleCnt="2" custScaleX="117875">
        <dgm:presLayoutVars>
          <dgm:chMax val="0"/>
          <dgm:chPref val="0"/>
        </dgm:presLayoutVars>
      </dgm:prSet>
      <dgm:spPr/>
    </dgm:pt>
    <dgm:pt modelId="{4E789A48-97BB-46F0-9747-1839D2C5E593}" type="pres">
      <dgm:prSet presAssocID="{2D0859A5-340F-4857-AAC6-945E5BBB2001}" presName="sibTrans" presStyleCnt="0"/>
      <dgm:spPr/>
    </dgm:pt>
    <dgm:pt modelId="{C66B5B82-9AFE-45E0-8373-3216DDD73733}" type="pres">
      <dgm:prSet presAssocID="{57DEF8F3-6E3D-44AE-950F-A1EFE592DC5B}" presName="compNode" presStyleCnt="0"/>
      <dgm:spPr/>
    </dgm:pt>
    <dgm:pt modelId="{61E84C74-ED8E-4BA7-B41C-D42C74826E80}" type="pres">
      <dgm:prSet presAssocID="{57DEF8F3-6E3D-44AE-950F-A1EFE592DC5B}" presName="bgRect" presStyleLbl="bgShp" presStyleIdx="1" presStyleCnt="2"/>
      <dgm:spPr/>
    </dgm:pt>
    <dgm:pt modelId="{CC602401-1B21-44E1-BB95-E2859862153E}" type="pres">
      <dgm:prSet presAssocID="{57DEF8F3-6E3D-44AE-950F-A1EFE592DC5B}" presName="iconRect" presStyleLbl="node1" presStyleIdx="1" presStyleCnt="2" custLinFactNeighborX="-21417" custLinFactNeighborY="-571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rget Audience"/>
        </a:ext>
      </dgm:extLst>
    </dgm:pt>
    <dgm:pt modelId="{31196588-F22F-4B43-89F3-066FE50C574D}" type="pres">
      <dgm:prSet presAssocID="{57DEF8F3-6E3D-44AE-950F-A1EFE592DC5B}" presName="spaceRect" presStyleCnt="0"/>
      <dgm:spPr/>
    </dgm:pt>
    <dgm:pt modelId="{0117BF1E-A201-400F-ACEB-779E4FB62DC2}" type="pres">
      <dgm:prSet presAssocID="{57DEF8F3-6E3D-44AE-950F-A1EFE592DC5B}" presName="parTx" presStyleLbl="revTx" presStyleIdx="1" presStyleCnt="2" custScaleX="113412" custLinFactNeighborX="-2146" custLinFactNeighborY="1477">
        <dgm:presLayoutVars>
          <dgm:chMax val="0"/>
          <dgm:chPref val="0"/>
        </dgm:presLayoutVars>
      </dgm:prSet>
      <dgm:spPr/>
    </dgm:pt>
  </dgm:ptLst>
  <dgm:cxnLst>
    <dgm:cxn modelId="{809AF875-6661-4305-93D2-A5FD7E256E51}" srcId="{A56DBD4D-1AB7-4F36-9746-C9D7FBFC3B73}" destId="{57DEF8F3-6E3D-44AE-950F-A1EFE592DC5B}" srcOrd="1" destOrd="0" parTransId="{EDB82C04-8BFD-4597-847F-912B1AD7D4E1}" sibTransId="{47A07AB1-D449-4E4B-8C6C-A3134855B0AE}"/>
    <dgm:cxn modelId="{B461B28A-4EE8-3544-9AC6-9EB34F0A48EE}" type="presOf" srcId="{57DEF8F3-6E3D-44AE-950F-A1EFE592DC5B}" destId="{0117BF1E-A201-400F-ACEB-779E4FB62DC2}" srcOrd="0" destOrd="0" presId="urn:microsoft.com/office/officeart/2018/2/layout/IconVerticalSolidList"/>
    <dgm:cxn modelId="{78BEACC9-EBEA-7A4A-ABF2-9572C79E66D8}" type="presOf" srcId="{B53C75CC-24B7-446B-B60F-6AC568237D38}" destId="{99845D31-1ADC-4E80-B433-636469D54261}" srcOrd="0" destOrd="0" presId="urn:microsoft.com/office/officeart/2018/2/layout/IconVerticalSolidList"/>
    <dgm:cxn modelId="{3D1EB7CE-1803-C441-AABC-5EC8BDC92AE0}" type="presOf" srcId="{A56DBD4D-1AB7-4F36-9746-C9D7FBFC3B73}" destId="{40170170-1324-479F-9E51-F104588959E9}" srcOrd="0" destOrd="0" presId="urn:microsoft.com/office/officeart/2018/2/layout/IconVerticalSolidList"/>
    <dgm:cxn modelId="{349F95FE-E5CF-4831-A8A1-CF0CE512819E}" srcId="{A56DBD4D-1AB7-4F36-9746-C9D7FBFC3B73}" destId="{B53C75CC-24B7-446B-B60F-6AC568237D38}" srcOrd="0" destOrd="0" parTransId="{99F4C6B4-E37C-4607-832E-B4FB00DA7417}" sibTransId="{2D0859A5-340F-4857-AAC6-945E5BBB2001}"/>
    <dgm:cxn modelId="{880D85D5-1C5C-224C-A0B7-83047DBB5912}" type="presParOf" srcId="{40170170-1324-479F-9E51-F104588959E9}" destId="{2ED5B9D2-5037-4083-AA96-97C2494AF6E8}" srcOrd="0" destOrd="0" presId="urn:microsoft.com/office/officeart/2018/2/layout/IconVerticalSolidList"/>
    <dgm:cxn modelId="{E0FBCE4D-D08E-4540-844B-12D06CAB4E52}" type="presParOf" srcId="{2ED5B9D2-5037-4083-AA96-97C2494AF6E8}" destId="{03A8EE4E-C7C4-4E63-97F2-BA536F43E530}" srcOrd="0" destOrd="0" presId="urn:microsoft.com/office/officeart/2018/2/layout/IconVerticalSolidList"/>
    <dgm:cxn modelId="{401B8302-B7F8-014D-8386-7075DC72C7BD}" type="presParOf" srcId="{2ED5B9D2-5037-4083-AA96-97C2494AF6E8}" destId="{138F3F52-E938-40D8-B15A-DE6F8D10958C}" srcOrd="1" destOrd="0" presId="urn:microsoft.com/office/officeart/2018/2/layout/IconVerticalSolidList"/>
    <dgm:cxn modelId="{268D9328-6D1D-2F40-A363-DF7DE15EF59F}" type="presParOf" srcId="{2ED5B9D2-5037-4083-AA96-97C2494AF6E8}" destId="{089B7942-EE44-44DD-8862-2D078BBCE3AC}" srcOrd="2" destOrd="0" presId="urn:microsoft.com/office/officeart/2018/2/layout/IconVerticalSolidList"/>
    <dgm:cxn modelId="{89A3648F-1C66-094A-8B1E-9840523DA826}" type="presParOf" srcId="{2ED5B9D2-5037-4083-AA96-97C2494AF6E8}" destId="{99845D31-1ADC-4E80-B433-636469D54261}" srcOrd="3" destOrd="0" presId="urn:microsoft.com/office/officeart/2018/2/layout/IconVerticalSolidList"/>
    <dgm:cxn modelId="{ABAC4E6D-4D7F-214E-A0F6-BC1BAA610CFA}" type="presParOf" srcId="{40170170-1324-479F-9E51-F104588959E9}" destId="{4E789A48-97BB-46F0-9747-1839D2C5E593}" srcOrd="1" destOrd="0" presId="urn:microsoft.com/office/officeart/2018/2/layout/IconVerticalSolidList"/>
    <dgm:cxn modelId="{E96ABE51-FC36-794F-A7DA-BB47FD803DEE}" type="presParOf" srcId="{40170170-1324-479F-9E51-F104588959E9}" destId="{C66B5B82-9AFE-45E0-8373-3216DDD73733}" srcOrd="2" destOrd="0" presId="urn:microsoft.com/office/officeart/2018/2/layout/IconVerticalSolidList"/>
    <dgm:cxn modelId="{983D6C48-F43E-E647-AF8E-6DEF7E195163}" type="presParOf" srcId="{C66B5B82-9AFE-45E0-8373-3216DDD73733}" destId="{61E84C74-ED8E-4BA7-B41C-D42C74826E80}" srcOrd="0" destOrd="0" presId="urn:microsoft.com/office/officeart/2018/2/layout/IconVerticalSolidList"/>
    <dgm:cxn modelId="{8460CCD1-852A-A745-9CA4-79E5F5224E55}" type="presParOf" srcId="{C66B5B82-9AFE-45E0-8373-3216DDD73733}" destId="{CC602401-1B21-44E1-BB95-E2859862153E}" srcOrd="1" destOrd="0" presId="urn:microsoft.com/office/officeart/2018/2/layout/IconVerticalSolidList"/>
    <dgm:cxn modelId="{0A6CC291-9C59-794F-83C9-7089D7171BA0}" type="presParOf" srcId="{C66B5B82-9AFE-45E0-8373-3216DDD73733}" destId="{31196588-F22F-4B43-89F3-066FE50C574D}" srcOrd="2" destOrd="0" presId="urn:microsoft.com/office/officeart/2018/2/layout/IconVerticalSolidList"/>
    <dgm:cxn modelId="{9C3FCC2F-D691-F24C-8DE9-FF93A6A7B700}" type="presParOf" srcId="{C66B5B82-9AFE-45E0-8373-3216DDD73733}" destId="{0117BF1E-A201-400F-ACEB-779E4FB62DC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A8EE4E-C7C4-4E63-97F2-BA536F43E530}">
      <dsp:nvSpPr>
        <dsp:cNvPr id="0" name=""/>
        <dsp:cNvSpPr/>
      </dsp:nvSpPr>
      <dsp:spPr>
        <a:xfrm>
          <a:off x="-221754" y="26641"/>
          <a:ext cx="7809470" cy="24054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8F3F52-E938-40D8-B15A-DE6F8D10958C}">
      <dsp:nvSpPr>
        <dsp:cNvPr id="0" name=""/>
        <dsp:cNvSpPr/>
      </dsp:nvSpPr>
      <dsp:spPr>
        <a:xfrm>
          <a:off x="329075" y="645660"/>
          <a:ext cx="1325558" cy="1322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845D31-1ADC-4E80-B433-636469D54261}">
      <dsp:nvSpPr>
        <dsp:cNvPr id="0" name=""/>
        <dsp:cNvSpPr/>
      </dsp:nvSpPr>
      <dsp:spPr>
        <a:xfrm>
          <a:off x="2110121" y="26641"/>
          <a:ext cx="5921103" cy="2407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820" tIns="254820" rIns="254820" bIns="254820" numCol="1" spcCol="1270" anchor="ctr" anchorCtr="0">
          <a:noAutofit/>
        </a:bodyPr>
        <a:lstStyle/>
        <a:p>
          <a:pPr marL="0" lvl="0" indent="0" algn="l" defTabSz="1111250">
            <a:lnSpc>
              <a:spcPct val="100000"/>
            </a:lnSpc>
            <a:spcBef>
              <a:spcPct val="0"/>
            </a:spcBef>
            <a:spcAft>
              <a:spcPct val="35000"/>
            </a:spcAft>
            <a:buNone/>
          </a:pPr>
          <a:r>
            <a:rPr lang="fr-FR" sz="2500" kern="1200" dirty="0"/>
            <a:t>Interne en médecine générale </a:t>
          </a:r>
          <a:endParaRPr lang="en-US" sz="2500" kern="1200" dirty="0"/>
        </a:p>
      </dsp:txBody>
      <dsp:txXfrm>
        <a:off x="2110121" y="26641"/>
        <a:ext cx="5921103" cy="2407751"/>
      </dsp:txXfrm>
    </dsp:sp>
    <dsp:sp modelId="{61E84C74-ED8E-4BA7-B41C-D42C74826E80}">
      <dsp:nvSpPr>
        <dsp:cNvPr id="0" name=""/>
        <dsp:cNvSpPr/>
      </dsp:nvSpPr>
      <dsp:spPr>
        <a:xfrm>
          <a:off x="-221754" y="2827495"/>
          <a:ext cx="7809470" cy="24054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602401-1B21-44E1-BB95-E2859862153E}">
      <dsp:nvSpPr>
        <dsp:cNvPr id="0" name=""/>
        <dsp:cNvSpPr/>
      </dsp:nvSpPr>
      <dsp:spPr>
        <a:xfrm>
          <a:off x="221984" y="3293103"/>
          <a:ext cx="1325558" cy="1322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17BF1E-A201-400F-ACEB-779E4FB62DC2}">
      <dsp:nvSpPr>
        <dsp:cNvPr id="0" name=""/>
        <dsp:cNvSpPr/>
      </dsp:nvSpPr>
      <dsp:spPr>
        <a:xfrm>
          <a:off x="2114416" y="2854137"/>
          <a:ext cx="5696917" cy="2407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820" tIns="254820" rIns="254820" bIns="254820" numCol="1" spcCol="1270" anchor="ctr" anchorCtr="0">
          <a:noAutofit/>
        </a:bodyPr>
        <a:lstStyle/>
        <a:p>
          <a:pPr marL="0" lvl="0" indent="0" algn="l" defTabSz="1111250">
            <a:lnSpc>
              <a:spcPct val="100000"/>
            </a:lnSpc>
            <a:spcBef>
              <a:spcPct val="0"/>
            </a:spcBef>
            <a:spcAft>
              <a:spcPct val="35000"/>
            </a:spcAft>
            <a:buNone/>
          </a:pPr>
          <a:r>
            <a:rPr lang="fr-FR" sz="2500" kern="1200" dirty="0"/>
            <a:t>Thèse : </a:t>
          </a:r>
        </a:p>
        <a:p>
          <a:pPr marL="0" lvl="0" indent="0" algn="l" defTabSz="1111250">
            <a:lnSpc>
              <a:spcPct val="100000"/>
            </a:lnSpc>
            <a:spcBef>
              <a:spcPct val="0"/>
            </a:spcBef>
            <a:spcAft>
              <a:spcPct val="35000"/>
            </a:spcAft>
            <a:buNone/>
          </a:pPr>
          <a:r>
            <a:rPr lang="fr-FR" sz="2500" kern="1200" dirty="0"/>
            <a:t>Dépistage des conduites suicidaires chez les adolescents</a:t>
          </a:r>
        </a:p>
        <a:p>
          <a:pPr marL="0" lvl="0" indent="0" algn="l" defTabSz="1111250">
            <a:lnSpc>
              <a:spcPct val="100000"/>
            </a:lnSpc>
            <a:spcBef>
              <a:spcPct val="0"/>
            </a:spcBef>
            <a:spcAft>
              <a:spcPct val="35000"/>
            </a:spcAft>
            <a:buNone/>
          </a:pPr>
          <a:r>
            <a:rPr lang="fr-FR" sz="2500" kern="1200" dirty="0"/>
            <a:t> – BITS test</a:t>
          </a:r>
          <a:endParaRPr lang="en-US" sz="2500" kern="1200" dirty="0"/>
        </a:p>
      </dsp:txBody>
      <dsp:txXfrm>
        <a:off x="2114416" y="2854137"/>
        <a:ext cx="5696917" cy="240775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594510-3AEE-8045-B9CD-92657B90602F}" type="datetimeFigureOut">
              <a:rPr lang="fr-FR" smtClean="0"/>
              <a:t>30/05/2023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D09B13-CAD4-4344-B56F-B6F0443AFD55}" type="slidenum">
              <a:rPr lang="fr-FR" smtClean="0"/>
              <a:t>‹N°›</a:t>
            </a:fld>
            <a:endParaRPr lang="fr-FR"/>
          </a:p>
        </p:txBody>
      </p:sp>
    </p:spTree>
    <p:extLst>
      <p:ext uri="{BB962C8B-B14F-4D97-AF65-F5344CB8AC3E}">
        <p14:creationId xmlns:p14="http://schemas.microsoft.com/office/powerpoint/2010/main" val="3512499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Alice RAPALE : interne en médecine générale, Dernier semestre, actuellement en SASPAS. </a:t>
            </a:r>
          </a:p>
          <a:p>
            <a:r>
              <a:rPr lang="fr-FR" dirty="0"/>
              <a:t>Thèse : dépistage des conduites suicidaires chez les adolescents. </a:t>
            </a:r>
          </a:p>
        </p:txBody>
      </p:sp>
      <p:sp>
        <p:nvSpPr>
          <p:cNvPr id="4" name="Espace réservé du numéro de diapositive 3"/>
          <p:cNvSpPr>
            <a:spLocks noGrp="1"/>
          </p:cNvSpPr>
          <p:nvPr>
            <p:ph type="sldNum" sz="quarter" idx="5"/>
          </p:nvPr>
        </p:nvSpPr>
        <p:spPr/>
        <p:txBody>
          <a:bodyPr/>
          <a:lstStyle/>
          <a:p>
            <a:fld id="{F2D09B13-CAD4-4344-B56F-B6F0443AFD55}" type="slidenum">
              <a:rPr lang="fr-FR" smtClean="0"/>
              <a:t>2</a:t>
            </a:fld>
            <a:endParaRPr lang="fr-FR"/>
          </a:p>
        </p:txBody>
      </p:sp>
    </p:spTree>
    <p:extLst>
      <p:ext uri="{BB962C8B-B14F-4D97-AF65-F5344CB8AC3E}">
        <p14:creationId xmlns:p14="http://schemas.microsoft.com/office/powerpoint/2010/main" val="1083744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dirty="0">
                <a:effectLst/>
                <a:latin typeface="TiemposText"/>
              </a:rPr>
              <a:t>Chez les filles de moins de 15 ans, les admissions aux urgences pour gestes suicidaires ont très fortement augmenté, progressant sur les 43 premières semaines de 2021 de plus de 40 % par rapport à la moyenne des admissions sur la même période lors des trois années précédentes. (Santé publique France). </a:t>
            </a:r>
          </a:p>
          <a:p>
            <a:endParaRPr lang="fr-FR" dirty="0"/>
          </a:p>
        </p:txBody>
      </p:sp>
      <p:sp>
        <p:nvSpPr>
          <p:cNvPr id="4" name="Espace réservé du numéro de diapositive 3"/>
          <p:cNvSpPr>
            <a:spLocks noGrp="1"/>
          </p:cNvSpPr>
          <p:nvPr>
            <p:ph type="sldNum" sz="quarter" idx="5"/>
          </p:nvPr>
        </p:nvSpPr>
        <p:spPr/>
        <p:txBody>
          <a:bodyPr/>
          <a:lstStyle/>
          <a:p>
            <a:fld id="{F2D09B13-CAD4-4344-B56F-B6F0443AFD55}" type="slidenum">
              <a:rPr lang="fr-FR" smtClean="0"/>
              <a:t>3</a:t>
            </a:fld>
            <a:endParaRPr lang="fr-FR"/>
          </a:p>
        </p:txBody>
      </p:sp>
    </p:spTree>
    <p:extLst>
      <p:ext uri="{BB962C8B-B14F-4D97-AF65-F5344CB8AC3E}">
        <p14:creationId xmlns:p14="http://schemas.microsoft.com/office/powerpoint/2010/main" val="601621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2D09B13-CAD4-4344-B56F-B6F0443AFD55}" type="slidenum">
              <a:rPr lang="fr-FR" smtClean="0"/>
              <a:t>9</a:t>
            </a:fld>
            <a:endParaRPr lang="fr-FR"/>
          </a:p>
        </p:txBody>
      </p:sp>
    </p:spTree>
    <p:extLst>
      <p:ext uri="{BB962C8B-B14F-4D97-AF65-F5344CB8AC3E}">
        <p14:creationId xmlns:p14="http://schemas.microsoft.com/office/powerpoint/2010/main" val="146105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42FE-E00B-4FAF-8F73-F722060EBA12}"/>
              </a:ext>
            </a:extLst>
          </p:cNvPr>
          <p:cNvSpPr>
            <a:spLocks noGrp="1"/>
          </p:cNvSpPr>
          <p:nvPr>
            <p:ph type="ctrTitle"/>
          </p:nvPr>
        </p:nvSpPr>
        <p:spPr>
          <a:xfrm>
            <a:off x="482600" y="978408"/>
            <a:ext cx="10506991" cy="2531555"/>
          </a:xfrm>
          <a:prstGeom prst="rect">
            <a:avLst/>
          </a:prstGeom>
        </p:spPr>
        <p:txBody>
          <a:bodyPr anchor="b"/>
          <a:lstStyle>
            <a:lvl1pPr algn="l">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7C1CCE2-4461-473E-B23C-34C8CCF04B3A}"/>
              </a:ext>
            </a:extLst>
          </p:cNvPr>
          <p:cNvSpPr>
            <a:spLocks noGrp="1"/>
          </p:cNvSpPr>
          <p:nvPr>
            <p:ph type="subTitle" idx="1"/>
          </p:nvPr>
        </p:nvSpPr>
        <p:spPr>
          <a:xfrm>
            <a:off x="482600" y="3602038"/>
            <a:ext cx="10506991" cy="227755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AA551A-CE2F-4E35-A714-B1F04D4B4E8E}"/>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5" name="Footer Placeholder 4">
            <a:extLst>
              <a:ext uri="{FF2B5EF4-FFF2-40B4-BE49-F238E27FC236}">
                <a16:creationId xmlns:a16="http://schemas.microsoft.com/office/drawing/2014/main" id="{26B5C907-6594-4DFF-A32B-449C3BA968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76D75-E9DA-4660-AC52-51BA63FCB94D}"/>
              </a:ext>
            </a:extLst>
          </p:cNvPr>
          <p:cNvSpPr>
            <a:spLocks noGrp="1"/>
          </p:cNvSpPr>
          <p:nvPr>
            <p:ph type="sldNum" sz="quarter" idx="12"/>
          </p:nvPr>
        </p:nvSpPr>
        <p:spPr/>
        <p:txBody>
          <a:bodyPr/>
          <a:lstStyle/>
          <a:p>
            <a:fld id="{60553ECD-7F6D-420D-93CA-D8D15EB427AC}" type="slidenum">
              <a:rPr lang="en-US" smtClean="0"/>
              <a:t>‹N°›</a:t>
            </a:fld>
            <a:endParaRPr lang="en-US"/>
          </a:p>
        </p:txBody>
      </p:sp>
      <p:cxnSp>
        <p:nvCxnSpPr>
          <p:cNvPr id="10" name="Straight Connector 9">
            <a:extLst>
              <a:ext uri="{FF2B5EF4-FFF2-40B4-BE49-F238E27FC236}">
                <a16:creationId xmlns:a16="http://schemas.microsoft.com/office/drawing/2014/main" id="{A2EFA84C-D756-4DC7-AA46-68D776F37FA4}"/>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27845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43735-A77F-440D-9448-6AE7C204D377}"/>
              </a:ext>
            </a:extLst>
          </p:cNvPr>
          <p:cNvSpPr>
            <a:spLocks noGrp="1"/>
          </p:cNvSpPr>
          <p:nvPr>
            <p:ph type="title"/>
          </p:nvPr>
        </p:nvSpPr>
        <p:spPr>
          <a:xfrm>
            <a:off x="482600" y="978408"/>
            <a:ext cx="10634472" cy="215798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76C6EE-D55E-454B-B28C-EC73D1DB4A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A2905-6D2E-4319-9521-61452AB8F996}"/>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5" name="Footer Placeholder 4">
            <a:extLst>
              <a:ext uri="{FF2B5EF4-FFF2-40B4-BE49-F238E27FC236}">
                <a16:creationId xmlns:a16="http://schemas.microsoft.com/office/drawing/2014/main" id="{6DAC7550-84E8-49D3-B419-6F5F327DA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AD2C6B-EA5D-4D97-BC84-6C860D536360}"/>
              </a:ext>
            </a:extLst>
          </p:cNvPr>
          <p:cNvSpPr>
            <a:spLocks noGrp="1"/>
          </p:cNvSpPr>
          <p:nvPr>
            <p:ph type="sldNum" sz="quarter" idx="12"/>
          </p:nvPr>
        </p:nvSpPr>
        <p:spPr/>
        <p:txBody>
          <a:bodyPr/>
          <a:lstStyle/>
          <a:p>
            <a:fld id="{60553ECD-7F6D-420D-93CA-D8D15EB427AC}" type="slidenum">
              <a:rPr lang="en-US" smtClean="0"/>
              <a:t>‹N°›</a:t>
            </a:fld>
            <a:endParaRPr lang="en-US"/>
          </a:p>
        </p:txBody>
      </p:sp>
    </p:spTree>
    <p:extLst>
      <p:ext uri="{BB962C8B-B14F-4D97-AF65-F5344CB8AC3E}">
        <p14:creationId xmlns:p14="http://schemas.microsoft.com/office/powerpoint/2010/main" val="3339521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B299E6-11CC-4181-86C3-528A13F1F556}"/>
              </a:ext>
              <a:ext uri="{C183D7F6-B498-43B3-948B-1728B52AA6E4}">
                <adec:decorative xmlns:adec="http://schemas.microsoft.com/office/drawing/2017/decorative" val="1"/>
              </a:ext>
            </a:extLst>
          </p:cNvPr>
          <p:cNvSpPr/>
          <p:nvPr/>
        </p:nvSpPr>
        <p:spPr>
          <a:xfrm>
            <a:off x="481007" y="3922232"/>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03473-0A64-4F9F-833B-8D64E39019B1}"/>
              </a:ext>
            </a:extLst>
          </p:cNvPr>
          <p:cNvSpPr>
            <a:spLocks noGrp="1"/>
          </p:cNvSpPr>
          <p:nvPr>
            <p:ph type="title"/>
          </p:nvPr>
        </p:nvSpPr>
        <p:spPr>
          <a:xfrm>
            <a:off x="482600" y="978409"/>
            <a:ext cx="10515600" cy="2716769"/>
          </a:xfrm>
          <a:prstGeom prst="rect">
            <a:avLst/>
          </a:prstGeo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6873736-B424-40F2-B562-6DC10E5EDE4F}"/>
              </a:ext>
            </a:extLst>
          </p:cNvPr>
          <p:cNvSpPr>
            <a:spLocks noGrp="1"/>
          </p:cNvSpPr>
          <p:nvPr>
            <p:ph type="body" idx="1"/>
          </p:nvPr>
        </p:nvSpPr>
        <p:spPr>
          <a:xfrm>
            <a:off x="482600" y="4171445"/>
            <a:ext cx="10515600" cy="1918205"/>
          </a:xfrm>
        </p:spPr>
        <p:txBody>
          <a:bodyPr>
            <a:normAutofit/>
          </a:bodyPr>
          <a:lstStyle>
            <a:lvl1pPr marL="0" indent="0">
              <a:buNone/>
              <a:defRPr lang="en-US" sz="2400" i="1"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Date Placeholder 3">
            <a:extLst>
              <a:ext uri="{FF2B5EF4-FFF2-40B4-BE49-F238E27FC236}">
                <a16:creationId xmlns:a16="http://schemas.microsoft.com/office/drawing/2014/main" id="{74348851-37C0-478D-B722-D76C817DC49D}"/>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5" name="Footer Placeholder 4">
            <a:extLst>
              <a:ext uri="{FF2B5EF4-FFF2-40B4-BE49-F238E27FC236}">
                <a16:creationId xmlns:a16="http://schemas.microsoft.com/office/drawing/2014/main" id="{263E063E-66CE-4C18-91FA-D14AE052D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A66D3D-FD62-470C-BC3C-A03771A32F60}"/>
              </a:ext>
            </a:extLst>
          </p:cNvPr>
          <p:cNvSpPr>
            <a:spLocks noGrp="1"/>
          </p:cNvSpPr>
          <p:nvPr>
            <p:ph type="sldNum" sz="quarter" idx="12"/>
          </p:nvPr>
        </p:nvSpPr>
        <p:spPr/>
        <p:txBody>
          <a:bodyPr/>
          <a:lstStyle/>
          <a:p>
            <a:fld id="{60553ECD-7F6D-420D-93CA-D8D15EB427AC}" type="slidenum">
              <a:rPr lang="en-US" smtClean="0"/>
              <a:t>‹N°›</a:t>
            </a:fld>
            <a:endParaRPr lang="en-US"/>
          </a:p>
        </p:txBody>
      </p:sp>
      <p:cxnSp>
        <p:nvCxnSpPr>
          <p:cNvPr id="11" name="Straight Connector 10">
            <a:extLst>
              <a:ext uri="{FF2B5EF4-FFF2-40B4-BE49-F238E27FC236}">
                <a16:creationId xmlns:a16="http://schemas.microsoft.com/office/drawing/2014/main" id="{DDFF0049-0231-4557-A707-569556F0CA83}"/>
              </a:ext>
              <a:ext uri="{C183D7F6-B498-43B3-948B-1728B52AA6E4}">
                <adec:decorative xmlns:adec="http://schemas.microsoft.com/office/drawing/2017/decorative" val="1"/>
              </a:ext>
            </a:extLst>
          </p:cNvPr>
          <p:cNvCxnSpPr>
            <a:cxnSpLocks/>
          </p:cNvCxnSpPr>
          <p:nvPr/>
        </p:nvCxnSpPr>
        <p:spPr>
          <a:xfrm>
            <a:off x="481007" y="3922232"/>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57A0DB1-87C8-4BF4-B2A2-F9CA6ED05AC4}"/>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6C29209-8A8F-48A7-8BA2-AFADA37CBD4F}"/>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21331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66BE9C-AE7C-4C39-9694-C32D6939B965}"/>
              </a:ext>
              <a:ext uri="{C183D7F6-B498-43B3-948B-1728B52AA6E4}">
                <adec:decorative xmlns:adec="http://schemas.microsoft.com/office/drawing/2017/decorative" val="1"/>
              </a:ext>
            </a:extLst>
          </p:cNvPr>
          <p:cNvSpPr/>
          <p:nvPr/>
        </p:nvSpPr>
        <p:spPr>
          <a:xfrm>
            <a:off x="481007" y="483577"/>
            <a:ext cx="11147071" cy="243482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ACC42C-303A-4BDF-990A-2B07967BC9A9}"/>
              </a:ext>
            </a:extLst>
          </p:cNvPr>
          <p:cNvSpPr>
            <a:spLocks noGrp="1"/>
          </p:cNvSpPr>
          <p:nvPr>
            <p:ph type="title"/>
          </p:nvPr>
        </p:nvSpPr>
        <p:spPr>
          <a:xfrm>
            <a:off x="482599" y="978408"/>
            <a:ext cx="11147071" cy="1755263"/>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C55CEF-353E-4E14-83AD-ACADDC08D943}"/>
              </a:ext>
            </a:extLst>
          </p:cNvPr>
          <p:cNvSpPr>
            <a:spLocks noGrp="1"/>
          </p:cNvSpPr>
          <p:nvPr>
            <p:ph sz="half" idx="1"/>
          </p:nvPr>
        </p:nvSpPr>
        <p:spPr>
          <a:xfrm>
            <a:off x="48260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2E55ECEF-9654-4AC1-BF77-7BC602BBD434}"/>
              </a:ext>
            </a:extLst>
          </p:cNvPr>
          <p:cNvSpPr>
            <a:spLocks noGrp="1"/>
          </p:cNvSpPr>
          <p:nvPr>
            <p:ph sz="half" idx="2"/>
          </p:nvPr>
        </p:nvSpPr>
        <p:spPr>
          <a:xfrm>
            <a:off x="621112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4922FC8-BC06-407B-A82B-DA62B33A1CD4}"/>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6" name="Footer Placeholder 5">
            <a:extLst>
              <a:ext uri="{FF2B5EF4-FFF2-40B4-BE49-F238E27FC236}">
                <a16:creationId xmlns:a16="http://schemas.microsoft.com/office/drawing/2014/main" id="{7915B701-4E1F-48AA-8A3C-ED5DD9151E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6BCA31-8AC7-46F5-BCAB-41D54DF83D78}"/>
              </a:ext>
            </a:extLst>
          </p:cNvPr>
          <p:cNvSpPr>
            <a:spLocks noGrp="1"/>
          </p:cNvSpPr>
          <p:nvPr>
            <p:ph type="sldNum" sz="quarter" idx="12"/>
          </p:nvPr>
        </p:nvSpPr>
        <p:spPr/>
        <p:txBody>
          <a:bodyPr/>
          <a:lstStyle/>
          <a:p>
            <a:fld id="{60553ECD-7F6D-420D-93CA-D8D15EB427AC}" type="slidenum">
              <a:rPr lang="en-US" smtClean="0"/>
              <a:t>‹N°›</a:t>
            </a:fld>
            <a:endParaRPr lang="en-US"/>
          </a:p>
        </p:txBody>
      </p:sp>
      <p:cxnSp>
        <p:nvCxnSpPr>
          <p:cNvPr id="9" name="Straight Connector 8">
            <a:extLst>
              <a:ext uri="{FF2B5EF4-FFF2-40B4-BE49-F238E27FC236}">
                <a16:creationId xmlns:a16="http://schemas.microsoft.com/office/drawing/2014/main" id="{21BA86D8-2A29-4A0E-AEA0-39B41C4187DE}"/>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085E13E-918A-4D04-9E84-94148D7C878E}"/>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24191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E892-D975-4DD6-8583-A14DDBE85F0C}"/>
              </a:ext>
            </a:extLst>
          </p:cNvPr>
          <p:cNvSpPr>
            <a:spLocks noGrp="1"/>
          </p:cNvSpPr>
          <p:nvPr>
            <p:ph type="title"/>
          </p:nvPr>
        </p:nvSpPr>
        <p:spPr>
          <a:xfrm>
            <a:off x="484631" y="978407"/>
            <a:ext cx="11145039" cy="1339584"/>
          </a:xfrm>
          <a:prstGeom prst="rect">
            <a:avLst/>
          </a:prstGeom>
        </p:spPr>
        <p:txBody>
          <a:bodyPr anchor="b"/>
          <a:lstStyle/>
          <a:p>
            <a:r>
              <a:rPr lang="en-US"/>
              <a:t>Click to edit Master title style</a:t>
            </a:r>
            <a:endParaRPr lang="en-US" dirty="0"/>
          </a:p>
        </p:txBody>
      </p:sp>
      <p:sp>
        <p:nvSpPr>
          <p:cNvPr id="3" name="Text Placeholder 2">
            <a:extLst>
              <a:ext uri="{FF2B5EF4-FFF2-40B4-BE49-F238E27FC236}">
                <a16:creationId xmlns:a16="http://schemas.microsoft.com/office/drawing/2014/main" id="{7F1F7700-CECC-4881-BE5C-A13CD825B73B}"/>
              </a:ext>
            </a:extLst>
          </p:cNvPr>
          <p:cNvSpPr>
            <a:spLocks noGrp="1"/>
          </p:cNvSpPr>
          <p:nvPr>
            <p:ph type="body" idx="1"/>
          </p:nvPr>
        </p:nvSpPr>
        <p:spPr>
          <a:xfrm>
            <a:off x="484632" y="2500921"/>
            <a:ext cx="5346222" cy="823912"/>
          </a:xfrm>
        </p:spPr>
        <p:txBody>
          <a:bodyPr anchor="b">
            <a:normAutofit/>
          </a:bodyPr>
          <a:lstStyle>
            <a:lvl1pPr marL="0" indent="0">
              <a:buNone/>
              <a:defRPr lang="en-US" sz="2400" b="0" i="1"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Content Placeholder 3">
            <a:extLst>
              <a:ext uri="{FF2B5EF4-FFF2-40B4-BE49-F238E27FC236}">
                <a16:creationId xmlns:a16="http://schemas.microsoft.com/office/drawing/2014/main" id="{4CA50766-520A-44C5-943E-569222B74104}"/>
              </a:ext>
            </a:extLst>
          </p:cNvPr>
          <p:cNvSpPr>
            <a:spLocks noGrp="1"/>
          </p:cNvSpPr>
          <p:nvPr>
            <p:ph sz="half" idx="2"/>
          </p:nvPr>
        </p:nvSpPr>
        <p:spPr>
          <a:xfrm>
            <a:off x="484632" y="3428999"/>
            <a:ext cx="5346222"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72F7E42-976A-4239-8006-D68538D4B71F}"/>
              </a:ext>
            </a:extLst>
          </p:cNvPr>
          <p:cNvSpPr>
            <a:spLocks noGrp="1"/>
          </p:cNvSpPr>
          <p:nvPr>
            <p:ph type="body" sz="quarter" idx="3"/>
          </p:nvPr>
        </p:nvSpPr>
        <p:spPr>
          <a:xfrm>
            <a:off x="6257120" y="2500921"/>
            <a:ext cx="5372551" cy="823912"/>
          </a:xfrm>
        </p:spPr>
        <p:txBody>
          <a:bodyPr anchor="b"/>
          <a:lstStyle>
            <a:lvl1pPr marL="0" indent="0">
              <a:buNone/>
              <a:defRPr lang="en-US" sz="2400" b="0" i="1" kern="120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8CA329-951F-4391-ADC5-7EA320B7782F}"/>
              </a:ext>
            </a:extLst>
          </p:cNvPr>
          <p:cNvSpPr>
            <a:spLocks noGrp="1"/>
          </p:cNvSpPr>
          <p:nvPr>
            <p:ph sz="quarter" idx="4"/>
          </p:nvPr>
        </p:nvSpPr>
        <p:spPr>
          <a:xfrm>
            <a:off x="6257120" y="3428999"/>
            <a:ext cx="5372551"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FBEC22A-DA46-460C-B865-D928C20AE763}"/>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8" name="Footer Placeholder 7">
            <a:extLst>
              <a:ext uri="{FF2B5EF4-FFF2-40B4-BE49-F238E27FC236}">
                <a16:creationId xmlns:a16="http://schemas.microsoft.com/office/drawing/2014/main" id="{4EB2D647-42C5-4AB7-BB71-3A44065716E7}"/>
              </a:ext>
            </a:extLst>
          </p:cNvPr>
          <p:cNvSpPr>
            <a:spLocks noGrp="1"/>
          </p:cNvSpPr>
          <p:nvPr>
            <p:ph type="ftr" sz="quarter" idx="11"/>
          </p:nvPr>
        </p:nvSpPr>
        <p:spPr>
          <a:xfrm>
            <a:off x="484632" y="6419088"/>
            <a:ext cx="4114800" cy="365125"/>
          </a:xfrm>
        </p:spPr>
        <p:txBody>
          <a:bodyPr/>
          <a:lstStyle/>
          <a:p>
            <a:endParaRPr lang="en-US"/>
          </a:p>
        </p:txBody>
      </p:sp>
      <p:sp>
        <p:nvSpPr>
          <p:cNvPr id="9" name="Slide Number Placeholder 8">
            <a:extLst>
              <a:ext uri="{FF2B5EF4-FFF2-40B4-BE49-F238E27FC236}">
                <a16:creationId xmlns:a16="http://schemas.microsoft.com/office/drawing/2014/main" id="{590B2B67-714C-46DA-85E5-598B4244D3B0}"/>
              </a:ext>
            </a:extLst>
          </p:cNvPr>
          <p:cNvSpPr>
            <a:spLocks noGrp="1"/>
          </p:cNvSpPr>
          <p:nvPr>
            <p:ph type="sldNum" sz="quarter" idx="12"/>
          </p:nvPr>
        </p:nvSpPr>
        <p:spPr>
          <a:xfrm>
            <a:off x="10989591" y="-7190"/>
            <a:ext cx="640080" cy="365125"/>
          </a:xfrm>
        </p:spPr>
        <p:txBody>
          <a:bodyPr/>
          <a:lstStyle/>
          <a:p>
            <a:fld id="{60553ECD-7F6D-420D-93CA-D8D15EB427AC}" type="slidenum">
              <a:rPr lang="en-US" smtClean="0"/>
              <a:t>‹N°›</a:t>
            </a:fld>
            <a:endParaRPr lang="en-US"/>
          </a:p>
        </p:txBody>
      </p:sp>
    </p:spTree>
    <p:extLst>
      <p:ext uri="{BB962C8B-B14F-4D97-AF65-F5344CB8AC3E}">
        <p14:creationId xmlns:p14="http://schemas.microsoft.com/office/powerpoint/2010/main" val="3029459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4B6724-AB30-4E7C-BE2B-ECD94FF1B463}"/>
              </a:ext>
              <a:ext uri="{C183D7F6-B498-43B3-948B-1728B52AA6E4}">
                <adec:decorative xmlns:adec="http://schemas.microsoft.com/office/drawing/2017/decorative" val="1"/>
              </a:ext>
            </a:extLst>
          </p:cNvPr>
          <p:cNvSpPr/>
          <p:nvPr/>
        </p:nvSpPr>
        <p:spPr>
          <a:xfrm>
            <a:off x="481007" y="3933311"/>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1D4BAB-2678-4A19-A575-C47CAF1446E5}"/>
              </a:ext>
            </a:extLst>
          </p:cNvPr>
          <p:cNvSpPr>
            <a:spLocks noGrp="1"/>
          </p:cNvSpPr>
          <p:nvPr>
            <p:ph type="title"/>
          </p:nvPr>
        </p:nvSpPr>
        <p:spPr>
          <a:xfrm>
            <a:off x="482600" y="978408"/>
            <a:ext cx="10634472" cy="2591509"/>
          </a:xfrm>
          <a:prstGeom prst="rect">
            <a:avLst/>
          </a:prstGeo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047C89E-0ABD-4FD2-924C-894345ADFED8}"/>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4" name="Footer Placeholder 3">
            <a:extLst>
              <a:ext uri="{FF2B5EF4-FFF2-40B4-BE49-F238E27FC236}">
                <a16:creationId xmlns:a16="http://schemas.microsoft.com/office/drawing/2014/main" id="{553026CE-9CC8-403B-88B1-184D16532A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B3D616-3C18-401B-A792-E75149FDFC47}"/>
              </a:ext>
            </a:extLst>
          </p:cNvPr>
          <p:cNvSpPr>
            <a:spLocks noGrp="1"/>
          </p:cNvSpPr>
          <p:nvPr>
            <p:ph type="sldNum" sz="quarter" idx="12"/>
          </p:nvPr>
        </p:nvSpPr>
        <p:spPr/>
        <p:txBody>
          <a:bodyPr/>
          <a:lstStyle/>
          <a:p>
            <a:fld id="{60553ECD-7F6D-420D-93CA-D8D15EB427AC}" type="slidenum">
              <a:rPr lang="en-US" smtClean="0"/>
              <a:t>‹N°›</a:t>
            </a:fld>
            <a:endParaRPr lang="en-US"/>
          </a:p>
        </p:txBody>
      </p:sp>
      <p:cxnSp>
        <p:nvCxnSpPr>
          <p:cNvPr id="7" name="Straight Connector 6">
            <a:extLst>
              <a:ext uri="{FF2B5EF4-FFF2-40B4-BE49-F238E27FC236}">
                <a16:creationId xmlns:a16="http://schemas.microsoft.com/office/drawing/2014/main" id="{04EC6F70-D800-4067-A36A-5BBFC8018E2D}"/>
              </a:ext>
              <a:ext uri="{C183D7F6-B498-43B3-948B-1728B52AA6E4}">
                <adec:decorative xmlns:adec="http://schemas.microsoft.com/office/drawing/2017/decorative" val="1"/>
              </a:ext>
            </a:extLst>
          </p:cNvPr>
          <p:cNvCxnSpPr>
            <a:cxnSpLocks/>
          </p:cNvCxnSpPr>
          <p:nvPr/>
        </p:nvCxnSpPr>
        <p:spPr>
          <a:xfrm>
            <a:off x="482600" y="393331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42B66CB6-8988-4FBA-8524-726765A5F2AA}"/>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76224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73F84-0C6B-4EF4-9405-C389824999D4}"/>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3" name="Footer Placeholder 2">
            <a:extLst>
              <a:ext uri="{FF2B5EF4-FFF2-40B4-BE49-F238E27FC236}">
                <a16:creationId xmlns:a16="http://schemas.microsoft.com/office/drawing/2014/main" id="{DCCEC807-744E-4C5C-8B15-09AED3E570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FBCB19-9F4B-474C-85C1-4A645A971827}"/>
              </a:ext>
            </a:extLst>
          </p:cNvPr>
          <p:cNvSpPr>
            <a:spLocks noGrp="1"/>
          </p:cNvSpPr>
          <p:nvPr>
            <p:ph type="sldNum" sz="quarter" idx="12"/>
          </p:nvPr>
        </p:nvSpPr>
        <p:spPr/>
        <p:txBody>
          <a:bodyPr/>
          <a:lstStyle/>
          <a:p>
            <a:fld id="{60553ECD-7F6D-420D-93CA-D8D15EB427AC}" type="slidenum">
              <a:rPr lang="en-US" smtClean="0"/>
              <a:t>‹N°›</a:t>
            </a:fld>
            <a:endParaRPr lang="en-US"/>
          </a:p>
        </p:txBody>
      </p:sp>
    </p:spTree>
    <p:extLst>
      <p:ext uri="{BB962C8B-B14F-4D97-AF65-F5344CB8AC3E}">
        <p14:creationId xmlns:p14="http://schemas.microsoft.com/office/powerpoint/2010/main" val="3372987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88B0-DD6B-449B-AE32-D3192081E76F}"/>
              </a:ext>
            </a:extLst>
          </p:cNvPr>
          <p:cNvSpPr>
            <a:spLocks noGrp="1"/>
          </p:cNvSpPr>
          <p:nvPr>
            <p:ph type="title"/>
          </p:nvPr>
        </p:nvSpPr>
        <p:spPr>
          <a:xfrm>
            <a:off x="484632" y="978408"/>
            <a:ext cx="4287393" cy="2450592"/>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F22ED6-5B69-4B3B-BF96-3A75F2107FA6}"/>
              </a:ext>
            </a:extLst>
          </p:cNvPr>
          <p:cNvSpPr>
            <a:spLocks noGrp="1"/>
          </p:cNvSpPr>
          <p:nvPr>
            <p:ph idx="1"/>
          </p:nvPr>
        </p:nvSpPr>
        <p:spPr>
          <a:xfrm>
            <a:off x="5183187" y="987425"/>
            <a:ext cx="644648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07704043-D45F-440A-A15D-2718A913E05A}"/>
              </a:ext>
            </a:extLst>
          </p:cNvPr>
          <p:cNvSpPr>
            <a:spLocks noGrp="1"/>
          </p:cNvSpPr>
          <p:nvPr>
            <p:ph type="body" sz="half" idx="2"/>
          </p:nvPr>
        </p:nvSpPr>
        <p:spPr>
          <a:xfrm>
            <a:off x="484632" y="3645074"/>
            <a:ext cx="4287393" cy="2223914"/>
          </a:xfrm>
        </p:spPr>
        <p:txBody>
          <a:bodyPr/>
          <a:lstStyle>
            <a:lvl1pPr marL="0" indent="0">
              <a:buNone/>
              <a:defRPr lang="en-US" sz="2400" i="1"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072DC-7326-43E7-806C-B690C439E8A8}"/>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6" name="Footer Placeholder 5">
            <a:extLst>
              <a:ext uri="{FF2B5EF4-FFF2-40B4-BE49-F238E27FC236}">
                <a16:creationId xmlns:a16="http://schemas.microsoft.com/office/drawing/2014/main" id="{73F89A0F-B8C6-4AA6-A9C4-4A454F422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57A616-A4F2-4FC5-88DE-B4E6BA542895}"/>
              </a:ext>
            </a:extLst>
          </p:cNvPr>
          <p:cNvSpPr>
            <a:spLocks noGrp="1"/>
          </p:cNvSpPr>
          <p:nvPr>
            <p:ph type="sldNum" sz="quarter" idx="12"/>
          </p:nvPr>
        </p:nvSpPr>
        <p:spPr/>
        <p:txBody>
          <a:bodyPr/>
          <a:lstStyle/>
          <a:p>
            <a:fld id="{60553ECD-7F6D-420D-93CA-D8D15EB427AC}" type="slidenum">
              <a:rPr lang="en-US" smtClean="0"/>
              <a:t>‹N°›</a:t>
            </a:fld>
            <a:endParaRPr lang="en-US"/>
          </a:p>
        </p:txBody>
      </p:sp>
    </p:spTree>
    <p:extLst>
      <p:ext uri="{BB962C8B-B14F-4D97-AF65-F5344CB8AC3E}">
        <p14:creationId xmlns:p14="http://schemas.microsoft.com/office/powerpoint/2010/main" val="384865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773D-D007-4687-BA9C-9F229829B5EF}"/>
              </a:ext>
            </a:extLst>
          </p:cNvPr>
          <p:cNvSpPr>
            <a:spLocks noGrp="1"/>
          </p:cNvSpPr>
          <p:nvPr>
            <p:ph type="title"/>
          </p:nvPr>
        </p:nvSpPr>
        <p:spPr>
          <a:xfrm>
            <a:off x="484632" y="978407"/>
            <a:ext cx="4287393" cy="2450593"/>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A3A75FC-78D2-4EF5-884F-11B7BACF799A}"/>
              </a:ext>
            </a:extLst>
          </p:cNvPr>
          <p:cNvSpPr>
            <a:spLocks noGrp="1"/>
          </p:cNvSpPr>
          <p:nvPr>
            <p:ph type="pic" idx="1"/>
          </p:nvPr>
        </p:nvSpPr>
        <p:spPr>
          <a:xfrm>
            <a:off x="5183187" y="987425"/>
            <a:ext cx="644648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D7CE0BB-D335-4391-A23F-194C575CAF8F}"/>
              </a:ext>
            </a:extLst>
          </p:cNvPr>
          <p:cNvSpPr>
            <a:spLocks noGrp="1"/>
          </p:cNvSpPr>
          <p:nvPr>
            <p:ph type="body" sz="half" idx="2"/>
          </p:nvPr>
        </p:nvSpPr>
        <p:spPr>
          <a:xfrm>
            <a:off x="484632" y="3645074"/>
            <a:ext cx="4287393" cy="2223914"/>
          </a:xfrm>
        </p:spPr>
        <p:txBody>
          <a:bodyPr/>
          <a:lstStyle>
            <a:lvl1pPr marL="0" indent="0">
              <a:buNone/>
              <a:defRPr lang="en-US" sz="240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7701E1-B97B-4DA5-B9AD-07B7C12476AE}"/>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6" name="Footer Placeholder 5">
            <a:extLst>
              <a:ext uri="{FF2B5EF4-FFF2-40B4-BE49-F238E27FC236}">
                <a16:creationId xmlns:a16="http://schemas.microsoft.com/office/drawing/2014/main" id="{076D9CF8-F42F-4618-9F26-8BFE56487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CA2023-1ECA-4A96-BDC7-F7FA4368BE1B}"/>
              </a:ext>
            </a:extLst>
          </p:cNvPr>
          <p:cNvSpPr>
            <a:spLocks noGrp="1"/>
          </p:cNvSpPr>
          <p:nvPr>
            <p:ph type="sldNum" sz="quarter" idx="12"/>
          </p:nvPr>
        </p:nvSpPr>
        <p:spPr/>
        <p:txBody>
          <a:bodyPr/>
          <a:lstStyle/>
          <a:p>
            <a:fld id="{60553ECD-7F6D-420D-93CA-D8D15EB427AC}" type="slidenum">
              <a:rPr lang="en-US" smtClean="0"/>
              <a:t>‹N°›</a:t>
            </a:fld>
            <a:endParaRPr lang="en-US"/>
          </a:p>
        </p:txBody>
      </p:sp>
    </p:spTree>
    <p:extLst>
      <p:ext uri="{BB962C8B-B14F-4D97-AF65-F5344CB8AC3E}">
        <p14:creationId xmlns:p14="http://schemas.microsoft.com/office/powerpoint/2010/main" val="2122961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999A10-4355-4A13-B008-196B21ABEEAF}"/>
              </a:ext>
              <a:ext uri="{C183D7F6-B498-43B3-948B-1728B52AA6E4}">
                <adec:decorative xmlns:adec="http://schemas.microsoft.com/office/drawing/2017/decorative" val="1"/>
              </a:ext>
            </a:extLst>
          </p:cNvPr>
          <p:cNvSpPr/>
          <p:nvPr/>
        </p:nvSpPr>
        <p:spPr>
          <a:xfrm>
            <a:off x="482600" y="483576"/>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6D448-AFEA-4483-B0E4-002840525CDD}"/>
              </a:ext>
            </a:extLst>
          </p:cNvPr>
          <p:cNvSpPr>
            <a:spLocks noGrp="1"/>
          </p:cNvSpPr>
          <p:nvPr>
            <p:ph type="title"/>
          </p:nvPr>
        </p:nvSpPr>
        <p:spPr>
          <a:xfrm>
            <a:off x="482600" y="978408"/>
            <a:ext cx="10506991" cy="1755263"/>
          </a:xfrm>
          <a:prstGeom prst="rect">
            <a:avLst/>
          </a:prstGeo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F216234-4516-4303-8F60-A8127D89A5E5}"/>
              </a:ext>
            </a:extLst>
          </p:cNvPr>
          <p:cNvSpPr>
            <a:spLocks noGrp="1"/>
          </p:cNvSpPr>
          <p:nvPr>
            <p:ph type="body" orient="vert" idx="1"/>
          </p:nvPr>
        </p:nvSpPr>
        <p:spPr>
          <a:xfrm>
            <a:off x="484192" y="3103131"/>
            <a:ext cx="10506991" cy="3092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6B5D50-A474-462B-A807-DF186B1C2F48}"/>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5" name="Footer Placeholder 4">
            <a:extLst>
              <a:ext uri="{FF2B5EF4-FFF2-40B4-BE49-F238E27FC236}">
                <a16:creationId xmlns:a16="http://schemas.microsoft.com/office/drawing/2014/main" id="{F8BF1DAF-2E2D-46ED-AA3E-3D2FE40399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FC771-EB13-4EB5-A0A2-3968C6ABBD4E}"/>
              </a:ext>
            </a:extLst>
          </p:cNvPr>
          <p:cNvSpPr>
            <a:spLocks noGrp="1"/>
          </p:cNvSpPr>
          <p:nvPr>
            <p:ph type="sldNum" sz="quarter" idx="12"/>
          </p:nvPr>
        </p:nvSpPr>
        <p:spPr/>
        <p:txBody>
          <a:bodyPr/>
          <a:lstStyle/>
          <a:p>
            <a:fld id="{60553ECD-7F6D-420D-93CA-D8D15EB427AC}" type="slidenum">
              <a:rPr lang="en-US" smtClean="0"/>
              <a:t>‹N°›</a:t>
            </a:fld>
            <a:endParaRPr lang="en-US"/>
          </a:p>
        </p:txBody>
      </p:sp>
      <p:cxnSp>
        <p:nvCxnSpPr>
          <p:cNvPr id="8" name="Straight Connector 7">
            <a:extLst>
              <a:ext uri="{FF2B5EF4-FFF2-40B4-BE49-F238E27FC236}">
                <a16:creationId xmlns:a16="http://schemas.microsoft.com/office/drawing/2014/main" id="{B3B596B8-8230-4695-8D76-F06AFA8156C3}"/>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53EBF93-5FD9-4F4E-8485-7B937145CD0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00704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6B4D06-C7C6-4949-8EB2-F03ED999A2BB}"/>
              </a:ext>
            </a:extLst>
          </p:cNvPr>
          <p:cNvSpPr>
            <a:spLocks noGrp="1"/>
          </p:cNvSpPr>
          <p:nvPr>
            <p:ph type="title" orient="vert"/>
          </p:nvPr>
        </p:nvSpPr>
        <p:spPr>
          <a:xfrm>
            <a:off x="8041710" y="978408"/>
            <a:ext cx="2947881" cy="5124777"/>
          </a:xfrm>
          <a:prstGeom prst="rect">
            <a:avLst/>
          </a:prstGeo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C921B9D-8C11-4176-AF22-89F972E21284}"/>
              </a:ext>
            </a:extLst>
          </p:cNvPr>
          <p:cNvSpPr>
            <a:spLocks noGrp="1"/>
          </p:cNvSpPr>
          <p:nvPr>
            <p:ph type="body" orient="vert" idx="1"/>
          </p:nvPr>
        </p:nvSpPr>
        <p:spPr>
          <a:xfrm>
            <a:off x="484632" y="978408"/>
            <a:ext cx="7256453" cy="51247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AFA9E1C-8E18-4A35-9BD8-427B1D14BB8E}"/>
              </a:ext>
            </a:extLst>
          </p:cNvPr>
          <p:cNvSpPr>
            <a:spLocks noGrp="1"/>
          </p:cNvSpPr>
          <p:nvPr>
            <p:ph type="dt" sz="half" idx="10"/>
          </p:nvPr>
        </p:nvSpPr>
        <p:spPr/>
        <p:txBody>
          <a:bodyPr/>
          <a:lstStyle/>
          <a:p>
            <a:fld id="{81B8F32D-D8B6-4B9E-9CBF-DCAC30B7B93D}" type="datetimeFigureOut">
              <a:rPr lang="en-US" smtClean="0"/>
              <a:t>5/27/23</a:t>
            </a:fld>
            <a:endParaRPr lang="en-US"/>
          </a:p>
        </p:txBody>
      </p:sp>
      <p:sp>
        <p:nvSpPr>
          <p:cNvPr id="5" name="Footer Placeholder 4">
            <a:extLst>
              <a:ext uri="{FF2B5EF4-FFF2-40B4-BE49-F238E27FC236}">
                <a16:creationId xmlns:a16="http://schemas.microsoft.com/office/drawing/2014/main" id="{2E116CDB-7BB6-4DD2-A626-6DA8E569F2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0403B-439E-449F-83B1-799EEC239A20}"/>
              </a:ext>
            </a:extLst>
          </p:cNvPr>
          <p:cNvSpPr>
            <a:spLocks noGrp="1"/>
          </p:cNvSpPr>
          <p:nvPr>
            <p:ph type="sldNum" sz="quarter" idx="12"/>
          </p:nvPr>
        </p:nvSpPr>
        <p:spPr/>
        <p:txBody>
          <a:bodyPr/>
          <a:lstStyle/>
          <a:p>
            <a:fld id="{60553ECD-7F6D-420D-93CA-D8D15EB427AC}" type="slidenum">
              <a:rPr lang="en-US" smtClean="0"/>
              <a:t>‹N°›</a:t>
            </a:fld>
            <a:endParaRPr lang="en-US"/>
          </a:p>
        </p:txBody>
      </p:sp>
    </p:spTree>
    <p:extLst>
      <p:ext uri="{BB962C8B-B14F-4D97-AF65-F5344CB8AC3E}">
        <p14:creationId xmlns:p14="http://schemas.microsoft.com/office/powerpoint/2010/main" val="1974121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87A535-3CAC-46BC-B2B2-3AE83EC3A561}"/>
              </a:ext>
            </a:extLst>
          </p:cNvPr>
          <p:cNvSpPr>
            <a:spLocks noGrp="1"/>
          </p:cNvSpPr>
          <p:nvPr>
            <p:ph type="title"/>
          </p:nvPr>
        </p:nvSpPr>
        <p:spPr>
          <a:xfrm>
            <a:off x="482600" y="978408"/>
            <a:ext cx="10506991" cy="2153099"/>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D8EBDBD-59EC-46ED-BE79-6D37B531D692}"/>
              </a:ext>
            </a:extLst>
          </p:cNvPr>
          <p:cNvSpPr>
            <a:spLocks noGrp="1"/>
          </p:cNvSpPr>
          <p:nvPr>
            <p:ph type="body" idx="1"/>
          </p:nvPr>
        </p:nvSpPr>
        <p:spPr>
          <a:xfrm>
            <a:off x="482600" y="3306870"/>
            <a:ext cx="10506991" cy="257272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5921F5C-FD3D-42C7-90F4-5ECE6FFCFE7F}"/>
              </a:ext>
            </a:extLst>
          </p:cNvPr>
          <p:cNvSpPr>
            <a:spLocks noGrp="1"/>
          </p:cNvSpPr>
          <p:nvPr>
            <p:ph type="dt" sz="half" idx="2"/>
          </p:nvPr>
        </p:nvSpPr>
        <p:spPr>
          <a:xfrm>
            <a:off x="484632" y="100584"/>
            <a:ext cx="2743200" cy="365125"/>
          </a:xfrm>
          <a:prstGeom prst="rect">
            <a:avLst/>
          </a:prstGeom>
        </p:spPr>
        <p:txBody>
          <a:bodyPr vert="horz" lIns="91440" tIns="45720" rIns="91440" bIns="45720" rtlCol="0" anchor="ctr"/>
          <a:lstStyle>
            <a:lvl1pPr algn="l">
              <a:defRPr sz="900">
                <a:solidFill>
                  <a:schemeClr val="tx1"/>
                </a:solidFill>
              </a:defRPr>
            </a:lvl1pPr>
          </a:lstStyle>
          <a:p>
            <a:fld id="{81B8F32D-D8B6-4B9E-9CBF-DCAC30B7B93D}" type="datetimeFigureOut">
              <a:rPr lang="en-US" smtClean="0"/>
              <a:pPr/>
              <a:t>5/27/23</a:t>
            </a:fld>
            <a:endParaRPr lang="en-US" dirty="0"/>
          </a:p>
        </p:txBody>
      </p:sp>
      <p:sp>
        <p:nvSpPr>
          <p:cNvPr id="5" name="Footer Placeholder 4">
            <a:extLst>
              <a:ext uri="{FF2B5EF4-FFF2-40B4-BE49-F238E27FC236}">
                <a16:creationId xmlns:a16="http://schemas.microsoft.com/office/drawing/2014/main" id="{0FE63D50-6D0B-4963-97B9-A32AE63235B8}"/>
              </a:ext>
            </a:extLst>
          </p:cNvPr>
          <p:cNvSpPr>
            <a:spLocks noGrp="1"/>
          </p:cNvSpPr>
          <p:nvPr>
            <p:ph type="ftr" sz="quarter" idx="3"/>
          </p:nvPr>
        </p:nvSpPr>
        <p:spPr>
          <a:xfrm>
            <a:off x="484632" y="6419088"/>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826B5E08-CAC3-4C87-B143-5F8956AE905D}"/>
              </a:ext>
            </a:extLst>
          </p:cNvPr>
          <p:cNvSpPr>
            <a:spLocks noGrp="1"/>
          </p:cNvSpPr>
          <p:nvPr>
            <p:ph type="sldNum" sz="quarter" idx="4"/>
          </p:nvPr>
        </p:nvSpPr>
        <p:spPr>
          <a:xfrm>
            <a:off x="10989591" y="100584"/>
            <a:ext cx="640080" cy="365125"/>
          </a:xfrm>
          <a:prstGeom prst="rect">
            <a:avLst/>
          </a:prstGeom>
        </p:spPr>
        <p:txBody>
          <a:bodyPr vert="horz" lIns="91440" tIns="45720" rIns="91440" bIns="45720" rtlCol="0" anchor="ctr"/>
          <a:lstStyle>
            <a:lvl1pPr algn="r">
              <a:defRPr sz="900">
                <a:solidFill>
                  <a:schemeClr val="tx1"/>
                </a:solidFill>
              </a:defRPr>
            </a:lvl1pPr>
          </a:lstStyle>
          <a:p>
            <a:fld id="{60553ECD-7F6D-420D-93CA-D8D15EB427AC}" type="slidenum">
              <a:rPr lang="en-US" smtClean="0"/>
              <a:pPr/>
              <a:t>‹N°›</a:t>
            </a:fld>
            <a:endParaRPr lang="en-US" dirty="0"/>
          </a:p>
        </p:txBody>
      </p:sp>
      <p:cxnSp>
        <p:nvCxnSpPr>
          <p:cNvPr id="8" name="Straight Connector 7">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73111257"/>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l" defTabSz="914400" rtl="0" eaLnBrk="1" latinLnBrk="0" hangingPunct="1">
        <a:lnSpc>
          <a:spcPct val="100000"/>
        </a:lnSpc>
        <a:spcBef>
          <a:spcPct val="0"/>
        </a:spcBef>
        <a:buNone/>
        <a:defRPr sz="66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medecin-ado.org/bits-tes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docs.google.com/forms/d/11qIJiQaVduvvTOkCqvqQ2CNNK5XzPb2qIS-HSRoqA7M/prefil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doi.org/10.1016/j.encep.2018.09.009" TargetMode="External"/><Relationship Id="rId3" Type="http://schemas.openxmlformats.org/officeDocument/2006/relationships/hyperlink" Target="https://www.cnge.fr/" TargetMode="External"/><Relationship Id="rId7" Type="http://schemas.openxmlformats.org/officeDocument/2006/relationships/hyperlink" Target="https://drees.solidarites-sante.gouv.fr/publications/etudes-et-resultats/interruptions-volontaires-de-grossesse-une-hausse-confirmee-en" TargetMode="External"/><Relationship Id="rId12" Type="http://schemas.openxmlformats.org/officeDocument/2006/relationships/hyperlink" Target="https://www.medecin-ado.org/comment-reperer/un-test-fondamental" TargetMode="External"/><Relationship Id="rId2" Type="http://schemas.openxmlformats.org/officeDocument/2006/relationships/hyperlink" Target="https://www.ameli.fr/medecin/sante-prevention/enfants-et-adolescents/accueil-adolescent-medecine-generale" TargetMode="External"/><Relationship Id="rId1" Type="http://schemas.openxmlformats.org/officeDocument/2006/relationships/slideLayout" Target="../slideLayouts/slideLayout2.xml"/><Relationship Id="rId6" Type="http://schemas.openxmlformats.org/officeDocument/2006/relationships/hyperlink" Target="https://www.has-sante.fr/jcms/p_3288864/fr/idees-et-conduites-suicidaires-chez-l-enfant-et-l-adolescent-prevention-reperage-evaluation-et-prise-en-charge" TargetMode="External"/><Relationship Id="rId11" Type="http://schemas.openxmlformats.org/officeDocument/2006/relationships/hyperlink" Target="https://www.ameli.fr/medecin/actualites/toute-consultation-peut-etre-l-occasion-de-reperer-le-mal-etre-d-un-adolescent" TargetMode="External"/><Relationship Id="rId5" Type="http://schemas.openxmlformats.org/officeDocument/2006/relationships/hyperlink" Target="https://www.medecin-ado.org/consultations" TargetMode="External"/><Relationship Id="rId10" Type="http://schemas.openxmlformats.org/officeDocument/2006/relationships/hyperlink" Target="https://doi.org/10.1016/j.dr.2007.08.002" TargetMode="External"/><Relationship Id="rId4" Type="http://schemas.openxmlformats.org/officeDocument/2006/relationships/hyperlink" Target="https://www.youtube.com/watch?v=FN9gq-xV4Po" TargetMode="External"/><Relationship Id="rId9" Type="http://schemas.openxmlformats.org/officeDocument/2006/relationships/hyperlink" Target="https://onedrive.live.com/?authkey=%21AE%5FP%2DOxp7zAdWZg&amp;cid=8C67A1B2129C71FC&amp;id=8C67A1B2129C71FC%211023&amp;parId=8C67A1B2129C71FC%211021&amp;o=One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0FA88D0-E295-4CF3-934C-6423EACEB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mpoule couleur avec des icônes professionnelles">
            <a:extLst>
              <a:ext uri="{FF2B5EF4-FFF2-40B4-BE49-F238E27FC236}">
                <a16:creationId xmlns:a16="http://schemas.microsoft.com/office/drawing/2014/main" id="{9B4D5AD3-91A2-86BD-1328-5D0A98ABEE67}"/>
              </a:ext>
            </a:extLst>
          </p:cNvPr>
          <p:cNvPicPr>
            <a:picLocks noChangeAspect="1"/>
          </p:cNvPicPr>
          <p:nvPr/>
        </p:nvPicPr>
        <p:blipFill rotWithShape="1">
          <a:blip r:embed="rId2">
            <a:alphaModFix amt="40000"/>
          </a:blip>
          <a:srcRect t="11455" r="-1" b="8167"/>
          <a:stretch/>
        </p:blipFill>
        <p:spPr>
          <a:xfrm>
            <a:off x="20" y="12367"/>
            <a:ext cx="12188932" cy="6857990"/>
          </a:xfrm>
          <a:prstGeom prst="rect">
            <a:avLst/>
          </a:prstGeom>
        </p:spPr>
      </p:pic>
      <p:sp>
        <p:nvSpPr>
          <p:cNvPr id="2" name="Titre 1">
            <a:extLst>
              <a:ext uri="{FF2B5EF4-FFF2-40B4-BE49-F238E27FC236}">
                <a16:creationId xmlns:a16="http://schemas.microsoft.com/office/drawing/2014/main" id="{056B8C74-E6B7-562D-9AEB-A04220C356C2}"/>
              </a:ext>
            </a:extLst>
          </p:cNvPr>
          <p:cNvSpPr>
            <a:spLocks noGrp="1"/>
          </p:cNvSpPr>
          <p:nvPr>
            <p:ph type="ctrTitle"/>
          </p:nvPr>
        </p:nvSpPr>
        <p:spPr>
          <a:xfrm>
            <a:off x="479552" y="403357"/>
            <a:ext cx="11012232" cy="2736390"/>
          </a:xfrm>
        </p:spPr>
        <p:txBody>
          <a:bodyPr anchor="t">
            <a:normAutofit fontScale="90000"/>
          </a:bodyPr>
          <a:lstStyle/>
          <a:p>
            <a:r>
              <a:rPr lang="fr-FR" sz="4000" b="1" dirty="0">
                <a:solidFill>
                  <a:schemeClr val="bg1"/>
                </a:solidFill>
                <a:latin typeface="Times New Roman" panose="02020603050405020304" pitchFamily="18" charset="0"/>
                <a:cs typeface="Times New Roman" panose="02020603050405020304" pitchFamily="18" charset="0"/>
              </a:rPr>
              <a:t>E</a:t>
            </a:r>
            <a:r>
              <a:rPr lang="fr-FR" sz="4000" b="1" strike="noStrike" dirty="0">
                <a:solidFill>
                  <a:schemeClr val="bg1"/>
                </a:solidFill>
                <a:effectLst/>
                <a:latin typeface="Times New Roman" panose="02020603050405020304" pitchFamily="18" charset="0"/>
                <a:cs typeface="Times New Roman" panose="02020603050405020304" pitchFamily="18" charset="0"/>
              </a:rPr>
              <a:t>valuation du risque suicidaire en médecine générale </a:t>
            </a:r>
            <a:br>
              <a:rPr lang="fr-FR" sz="3200" b="1" strike="noStrike" dirty="0">
                <a:solidFill>
                  <a:schemeClr val="bg1"/>
                </a:solidFill>
                <a:effectLst/>
                <a:latin typeface="Times New Roman" panose="02020603050405020304" pitchFamily="18" charset="0"/>
                <a:cs typeface="Times New Roman" panose="02020603050405020304" pitchFamily="18" charset="0"/>
              </a:rPr>
            </a:br>
            <a:r>
              <a:rPr lang="fr-FR" sz="3200" b="1" strike="noStrike" dirty="0">
                <a:solidFill>
                  <a:schemeClr val="bg1"/>
                </a:solidFill>
                <a:effectLst/>
                <a:latin typeface="Times New Roman" panose="02020603050405020304" pitchFamily="18" charset="0"/>
                <a:cs typeface="Times New Roman" panose="02020603050405020304" pitchFamily="18" charset="0"/>
              </a:rPr>
              <a:t>– les adolescents</a:t>
            </a:r>
            <a:br>
              <a:rPr lang="fr-FR" sz="3200" b="1" strike="noStrike" dirty="0">
                <a:solidFill>
                  <a:schemeClr val="bg1"/>
                </a:solidFill>
                <a:effectLst/>
                <a:latin typeface="Times New Roman" panose="02020603050405020304" pitchFamily="18" charset="0"/>
                <a:cs typeface="Times New Roman" panose="02020603050405020304" pitchFamily="18" charset="0"/>
              </a:rPr>
            </a:br>
            <a:br>
              <a:rPr lang="fr-FR" sz="3200" b="1" dirty="0">
                <a:solidFill>
                  <a:schemeClr val="bg1"/>
                </a:solidFill>
                <a:latin typeface="Times New Roman" panose="02020603050405020304" pitchFamily="18" charset="0"/>
                <a:cs typeface="Times New Roman" panose="02020603050405020304" pitchFamily="18" charset="0"/>
              </a:rPr>
            </a:br>
            <a:br>
              <a:rPr lang="fr-FR" sz="2400" u="none" strike="noStrike" dirty="0">
                <a:solidFill>
                  <a:schemeClr val="bg1"/>
                </a:solidFill>
                <a:effectLst/>
                <a:latin typeface="Times New Roman" panose="02020603050405020304" pitchFamily="18" charset="0"/>
                <a:cs typeface="Times New Roman" panose="02020603050405020304" pitchFamily="18" charset="0"/>
              </a:rPr>
            </a:br>
            <a:endParaRPr lang="fr-FR" sz="8000" dirty="0">
              <a:solidFill>
                <a:schemeClr val="bg1"/>
              </a:solidFill>
              <a:latin typeface="Times New Roman" panose="02020603050405020304" pitchFamily="18" charset="0"/>
              <a:cs typeface="Times New Roman" panose="02020603050405020304" pitchFamily="18" charset="0"/>
            </a:endParaRPr>
          </a:p>
        </p:txBody>
      </p:sp>
      <p:sp>
        <p:nvSpPr>
          <p:cNvPr id="3" name="Sous-titre 2">
            <a:extLst>
              <a:ext uri="{FF2B5EF4-FFF2-40B4-BE49-F238E27FC236}">
                <a16:creationId xmlns:a16="http://schemas.microsoft.com/office/drawing/2014/main" id="{5240AB85-61B4-1A59-A9DA-CB73954E8909}"/>
              </a:ext>
            </a:extLst>
          </p:cNvPr>
          <p:cNvSpPr>
            <a:spLocks noGrp="1"/>
          </p:cNvSpPr>
          <p:nvPr>
            <p:ph type="subTitle" idx="1"/>
          </p:nvPr>
        </p:nvSpPr>
        <p:spPr>
          <a:xfrm>
            <a:off x="6596565" y="4201721"/>
            <a:ext cx="4986084" cy="1949813"/>
          </a:xfrm>
        </p:spPr>
        <p:txBody>
          <a:bodyPr anchor="b">
            <a:normAutofit/>
          </a:bodyPr>
          <a:lstStyle/>
          <a:p>
            <a:pPr algn="r"/>
            <a:r>
              <a:rPr lang="fr-FR" sz="1800">
                <a:solidFill>
                  <a:srgbClr val="FFFFFF"/>
                </a:solidFill>
              </a:rPr>
              <a:t>RAPALE Alice – interne MG</a:t>
            </a:r>
          </a:p>
          <a:p>
            <a:pPr algn="r"/>
            <a:r>
              <a:rPr lang="fr-FR" sz="1800">
                <a:solidFill>
                  <a:srgbClr val="FFFFFF"/>
                </a:solidFill>
              </a:rPr>
              <a:t>rapale.alice@gmail.com</a:t>
            </a:r>
            <a:endParaRPr lang="fr-FR" sz="1800" dirty="0">
              <a:solidFill>
                <a:srgbClr val="FFFFFF"/>
              </a:solidFill>
            </a:endParaRPr>
          </a:p>
        </p:txBody>
      </p:sp>
      <p:cxnSp>
        <p:nvCxnSpPr>
          <p:cNvPr id="13" name="Straight Connector 12">
            <a:extLst>
              <a:ext uri="{FF2B5EF4-FFF2-40B4-BE49-F238E27FC236}">
                <a16:creationId xmlns:a16="http://schemas.microsoft.com/office/drawing/2014/main" id="{8F4E56A8-93D5-4BE3-AE61-84677331AD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cxnSp>
        <p:nvCxnSpPr>
          <p:cNvPr id="19" name="Straight Connector 14">
            <a:extLst>
              <a:ext uri="{FF2B5EF4-FFF2-40B4-BE49-F238E27FC236}">
                <a16:creationId xmlns:a16="http://schemas.microsoft.com/office/drawing/2014/main" id="{BD492A0C-1773-477B-83B5-C707CB0577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32447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0E6254C0-C3AF-358D-9A07-F4F8D68E7B01}"/>
              </a:ext>
            </a:extLst>
          </p:cNvPr>
          <p:cNvSpPr>
            <a:spLocks noGrp="1"/>
          </p:cNvSpPr>
          <p:nvPr>
            <p:ph type="title"/>
          </p:nvPr>
        </p:nvSpPr>
        <p:spPr>
          <a:xfrm>
            <a:off x="482601" y="865129"/>
            <a:ext cx="3706340" cy="654752"/>
          </a:xfrm>
        </p:spPr>
        <p:txBody>
          <a:bodyPr anchor="ctr">
            <a:normAutofit fontScale="90000"/>
          </a:bodyPr>
          <a:lstStyle/>
          <a:p>
            <a:r>
              <a:rPr lang="fr-FR" sz="4800" dirty="0"/>
              <a:t>Présentation</a:t>
            </a:r>
            <a:endParaRPr lang="fr-FR" dirty="0"/>
          </a:p>
        </p:txBody>
      </p:sp>
      <p:cxnSp>
        <p:nvCxnSpPr>
          <p:cNvPr id="11" name="Straight Connector 10">
            <a:extLst>
              <a:ext uri="{FF2B5EF4-FFF2-40B4-BE49-F238E27FC236}">
                <a16:creationId xmlns:a16="http://schemas.microsoft.com/office/drawing/2014/main" id="{671B74E7-4838-4A57-A093-7ECD0A0CF3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164B30CE-C2B6-406B-921A-5A1BAAD877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Espace réservé du contenu 2">
            <a:extLst>
              <a:ext uri="{FF2B5EF4-FFF2-40B4-BE49-F238E27FC236}">
                <a16:creationId xmlns:a16="http://schemas.microsoft.com/office/drawing/2014/main" id="{CA4F12DA-D4E0-3B91-BD60-8C811917BBFB}"/>
              </a:ext>
            </a:extLst>
          </p:cNvPr>
          <p:cNvGraphicFramePr>
            <a:graphicFrameLocks noGrp="1"/>
          </p:cNvGraphicFramePr>
          <p:nvPr>
            <p:ph idx="1"/>
            <p:extLst>
              <p:ext uri="{D42A27DB-BD31-4B8C-83A1-F6EECF244321}">
                <p14:modId xmlns:p14="http://schemas.microsoft.com/office/powerpoint/2010/main" val="2833508731"/>
              </p:ext>
            </p:extLst>
          </p:nvPr>
        </p:nvGraphicFramePr>
        <p:xfrm>
          <a:off x="4188942" y="865127"/>
          <a:ext cx="7809470" cy="5261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ZoneTexte 3">
            <a:extLst>
              <a:ext uri="{FF2B5EF4-FFF2-40B4-BE49-F238E27FC236}">
                <a16:creationId xmlns:a16="http://schemas.microsoft.com/office/drawing/2014/main" id="{00E5E92A-F80E-EDF3-97BB-FD40E4594C8A}"/>
              </a:ext>
            </a:extLst>
          </p:cNvPr>
          <p:cNvSpPr txBox="1"/>
          <p:nvPr/>
        </p:nvSpPr>
        <p:spPr>
          <a:xfrm>
            <a:off x="778475" y="1710488"/>
            <a:ext cx="1865871" cy="369332"/>
          </a:xfrm>
          <a:prstGeom prst="rect">
            <a:avLst/>
          </a:prstGeom>
          <a:noFill/>
        </p:spPr>
        <p:txBody>
          <a:bodyPr wrap="square" rtlCol="0">
            <a:spAutoFit/>
          </a:bodyPr>
          <a:lstStyle/>
          <a:p>
            <a:r>
              <a:rPr lang="fr-FR" dirty="0"/>
              <a:t>Alice RAPALE </a:t>
            </a:r>
          </a:p>
        </p:txBody>
      </p:sp>
    </p:spTree>
    <p:extLst>
      <p:ext uri="{BB962C8B-B14F-4D97-AF65-F5344CB8AC3E}">
        <p14:creationId xmlns:p14="http://schemas.microsoft.com/office/powerpoint/2010/main" val="2176469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22D98DE7-0C16-A069-8EEC-2863B7FFA6D6}"/>
              </a:ext>
            </a:extLst>
          </p:cNvPr>
          <p:cNvSpPr>
            <a:spLocks noGrp="1"/>
          </p:cNvSpPr>
          <p:nvPr>
            <p:ph type="title"/>
          </p:nvPr>
        </p:nvSpPr>
        <p:spPr>
          <a:xfrm>
            <a:off x="482600" y="553389"/>
            <a:ext cx="5189964" cy="852640"/>
          </a:xfrm>
        </p:spPr>
        <p:txBody>
          <a:bodyPr>
            <a:normAutofit/>
          </a:bodyPr>
          <a:lstStyle/>
          <a:p>
            <a:r>
              <a:rPr lang="fr-FR" sz="4300" dirty="0">
                <a:cs typeface="Times New Roman" panose="02020603050405020304" pitchFamily="18" charset="0"/>
              </a:rPr>
              <a:t>Chiffres repères </a:t>
            </a:r>
          </a:p>
        </p:txBody>
      </p:sp>
      <p:cxnSp>
        <p:nvCxnSpPr>
          <p:cNvPr id="2059" name="Straight Connector 2058">
            <a:extLst>
              <a:ext uri="{FF2B5EF4-FFF2-40B4-BE49-F238E27FC236}">
                <a16:creationId xmlns:a16="http://schemas.microsoft.com/office/drawing/2014/main" id="{6F9D4A57-BD34-46D7-A145-EA1AE70461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 name="Espace réservé du contenu 2">
            <a:extLst>
              <a:ext uri="{FF2B5EF4-FFF2-40B4-BE49-F238E27FC236}">
                <a16:creationId xmlns:a16="http://schemas.microsoft.com/office/drawing/2014/main" id="{FA48D997-7703-06C4-DC1A-4759797883FE}"/>
              </a:ext>
            </a:extLst>
          </p:cNvPr>
          <p:cNvSpPr>
            <a:spLocks noGrp="1"/>
          </p:cNvSpPr>
          <p:nvPr>
            <p:ph idx="1"/>
          </p:nvPr>
        </p:nvSpPr>
        <p:spPr>
          <a:xfrm>
            <a:off x="482600" y="1469562"/>
            <a:ext cx="5429061" cy="4408723"/>
          </a:xfrm>
        </p:spPr>
        <p:txBody>
          <a:bodyPr>
            <a:normAutofit lnSpcReduction="10000"/>
          </a:bodyPr>
          <a:lstStyle/>
          <a:p>
            <a:pPr marL="342900" indent="-342900">
              <a:lnSpc>
                <a:spcPct val="90000"/>
              </a:lnSpc>
              <a:buFontTx/>
              <a:buChar char="-"/>
            </a:pPr>
            <a:r>
              <a:rPr lang="fr-FR" sz="1600" dirty="0"/>
              <a:t>Suicide : 2</a:t>
            </a:r>
            <a:r>
              <a:rPr lang="fr-FR" sz="1600" baseline="30000" dirty="0"/>
              <a:t>e</a:t>
            </a:r>
            <a:r>
              <a:rPr lang="fr-FR" sz="1600" dirty="0"/>
              <a:t> cause de mortalité chez les 15-24 ans (après les AVP). </a:t>
            </a:r>
          </a:p>
          <a:p>
            <a:pPr>
              <a:lnSpc>
                <a:spcPct val="90000"/>
              </a:lnSpc>
            </a:pPr>
            <a:endParaRPr lang="fr-FR" sz="1600" dirty="0"/>
          </a:p>
          <a:p>
            <a:pPr marL="342900" indent="-342900">
              <a:lnSpc>
                <a:spcPct val="90000"/>
              </a:lnSpc>
              <a:buFontTx/>
              <a:buChar char="-"/>
            </a:pPr>
            <a:r>
              <a:rPr lang="fr-FR" sz="1600" dirty="0"/>
              <a:t>Tentatives de suicides : jeunes femmes &gt; jeunes hommes </a:t>
            </a:r>
          </a:p>
          <a:p>
            <a:pPr algn="l"/>
            <a:r>
              <a:rPr lang="fr-FR" sz="1600" dirty="0"/>
              <a:t> </a:t>
            </a:r>
            <a:r>
              <a:rPr lang="fr-FR" sz="1200" dirty="0">
                <a:solidFill>
                  <a:srgbClr val="191919"/>
                </a:solidFill>
                <a:latin typeface="TiemposText"/>
              </a:rPr>
              <a:t>- </a:t>
            </a:r>
            <a:r>
              <a:rPr lang="fr-FR" sz="1200" b="0" i="0" dirty="0">
                <a:solidFill>
                  <a:srgbClr val="191919"/>
                </a:solidFill>
                <a:effectLst/>
                <a:latin typeface="TiemposText"/>
              </a:rPr>
              <a:t>15 ans, le nombre d’admissions aux urgences des jeunes filles : entre 3 300 et     4 000 par an pour les années 2018-2020 ; </a:t>
            </a:r>
          </a:p>
          <a:p>
            <a:r>
              <a:rPr lang="fr-FR" sz="1200" b="0" i="0" dirty="0">
                <a:solidFill>
                  <a:srgbClr val="191919"/>
                </a:solidFill>
                <a:effectLst/>
                <a:latin typeface="TiemposText"/>
              </a:rPr>
              <a:t>Une augmentation de 27 % des hospitalisations pour gestes auto-infligés depuis septembre 2020 chez les adolescent</a:t>
            </a:r>
            <a:r>
              <a:rPr lang="fr-FR" sz="1200" b="1" i="0" u="sng" dirty="0">
                <a:solidFill>
                  <a:srgbClr val="191919"/>
                </a:solidFill>
                <a:effectLst/>
                <a:latin typeface="TiemposText"/>
              </a:rPr>
              <a:t>es</a:t>
            </a:r>
            <a:r>
              <a:rPr lang="fr-FR" sz="1200" b="0" i="0" dirty="0">
                <a:solidFill>
                  <a:srgbClr val="191919"/>
                </a:solidFill>
                <a:effectLst/>
                <a:latin typeface="TiemposText"/>
              </a:rPr>
              <a:t> de 10 à 19 ans en France.</a:t>
            </a:r>
          </a:p>
          <a:p>
            <a:pPr algn="l"/>
            <a:br>
              <a:rPr lang="fr-FR" sz="1200" dirty="0"/>
            </a:br>
            <a:r>
              <a:rPr lang="fr-FR" sz="1200" dirty="0"/>
              <a:t>-  </a:t>
            </a:r>
            <a:r>
              <a:rPr lang="fr-FR" sz="1600" dirty="0"/>
              <a:t>Suicides : jeunes hommes &gt; jeunes femmes</a:t>
            </a:r>
          </a:p>
          <a:p>
            <a:pPr>
              <a:lnSpc>
                <a:spcPct val="90000"/>
              </a:lnSpc>
            </a:pPr>
            <a:endParaRPr lang="fr-FR" sz="1600" dirty="0"/>
          </a:p>
          <a:p>
            <a:pPr marL="342900" indent="-342900">
              <a:lnSpc>
                <a:spcPct val="90000"/>
              </a:lnSpc>
              <a:buFontTx/>
              <a:buChar char="-"/>
            </a:pPr>
            <a:r>
              <a:rPr lang="fr-FR" sz="1600" dirty="0"/>
              <a:t>20% des adolescents souffrent d’un mal être masqué.</a:t>
            </a:r>
          </a:p>
          <a:p>
            <a:pPr marL="342900" indent="-342900">
              <a:lnSpc>
                <a:spcPct val="90000"/>
              </a:lnSpc>
              <a:buFontTx/>
              <a:buChar char="-"/>
            </a:pPr>
            <a:endParaRPr lang="fr-FR" sz="1600" dirty="0"/>
          </a:p>
          <a:p>
            <a:pPr marL="342900" indent="-342900">
              <a:lnSpc>
                <a:spcPct val="90000"/>
              </a:lnSpc>
              <a:buFontTx/>
              <a:buChar char="-"/>
            </a:pPr>
            <a:r>
              <a:rPr lang="fr-FR" sz="1600" dirty="0"/>
              <a:t>2,8% des 15 ans et + déclarent avoir pensé à se suicider dans les douze derniers mois (étude </a:t>
            </a:r>
            <a:r>
              <a:rPr lang="fr-FR" sz="1600" dirty="0" err="1"/>
              <a:t>nov</a:t>
            </a:r>
            <a:r>
              <a:rPr lang="fr-FR" sz="1600" dirty="0"/>
              <a:t> 2020 </a:t>
            </a:r>
            <a:r>
              <a:rPr lang="fr-FR" sz="1600" dirty="0" err="1"/>
              <a:t>Epicov</a:t>
            </a:r>
            <a:r>
              <a:rPr lang="fr-FR" sz="1600" dirty="0"/>
              <a:t>).</a:t>
            </a:r>
          </a:p>
          <a:p>
            <a:pPr marL="342900" indent="-342900">
              <a:lnSpc>
                <a:spcPct val="90000"/>
              </a:lnSpc>
              <a:buFontTx/>
              <a:buChar char="-"/>
            </a:pPr>
            <a:endParaRPr lang="fr-FR" sz="700" dirty="0"/>
          </a:p>
          <a:p>
            <a:pPr marL="342900" indent="-342900">
              <a:lnSpc>
                <a:spcPct val="90000"/>
              </a:lnSpc>
              <a:buFontTx/>
              <a:buChar char="-"/>
            </a:pPr>
            <a:endParaRPr lang="fr-FR" sz="700" dirty="0"/>
          </a:p>
          <a:p>
            <a:pPr marL="342900" indent="-342900">
              <a:lnSpc>
                <a:spcPct val="90000"/>
              </a:lnSpc>
              <a:buFontTx/>
              <a:buChar char="-"/>
            </a:pPr>
            <a:endParaRPr lang="fr-FR" sz="700" dirty="0"/>
          </a:p>
        </p:txBody>
      </p:sp>
      <p:pic>
        <p:nvPicPr>
          <p:cNvPr id="2052" name="Picture 4" descr=" (Julien Guillot)">
            <a:extLst>
              <a:ext uri="{FF2B5EF4-FFF2-40B4-BE49-F238E27FC236}">
                <a16:creationId xmlns:a16="http://schemas.microsoft.com/office/drawing/2014/main" id="{EF3E0735-72DF-8354-D1A5-77B9CC30C7D2}"/>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tretch>
            <a:fillRect/>
          </a:stretch>
        </p:blipFill>
        <p:spPr bwMode="auto">
          <a:xfrm>
            <a:off x="6280340" y="754331"/>
            <a:ext cx="5349331" cy="5349331"/>
          </a:xfrm>
          <a:prstGeom prst="rect">
            <a:avLst/>
          </a:prstGeom>
          <a:noFill/>
          <a:extLst>
            <a:ext uri="{909E8E84-426E-40DD-AFC4-6F175D3DCCD1}">
              <a14:hiddenFill xmlns:a14="http://schemas.microsoft.com/office/drawing/2010/main">
                <a:solidFill>
                  <a:srgbClr val="FFFFFF"/>
                </a:solidFill>
              </a14:hiddenFill>
            </a:ext>
          </a:extLst>
        </p:spPr>
      </p:pic>
      <p:cxnSp>
        <p:nvCxnSpPr>
          <p:cNvPr id="2061" name="Straight Connector 2060">
            <a:extLst>
              <a:ext uri="{FF2B5EF4-FFF2-40B4-BE49-F238E27FC236}">
                <a16:creationId xmlns:a16="http://schemas.microsoft.com/office/drawing/2014/main" id="{8ADA513F-B70D-4972-B24A-65F26C0AE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27552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789C922F-F0C4-2D0C-1AF6-85B6ABA31993}"/>
              </a:ext>
            </a:extLst>
          </p:cNvPr>
          <p:cNvSpPr>
            <a:spLocks noGrp="1"/>
          </p:cNvSpPr>
          <p:nvPr>
            <p:ph type="title"/>
          </p:nvPr>
        </p:nvSpPr>
        <p:spPr>
          <a:xfrm>
            <a:off x="382587" y="-166840"/>
            <a:ext cx="6561137" cy="2237925"/>
          </a:xfrm>
        </p:spPr>
        <p:txBody>
          <a:bodyPr>
            <a:normAutofit/>
          </a:bodyPr>
          <a:lstStyle/>
          <a:p>
            <a:r>
              <a:rPr lang="fr-FR" sz="4300" dirty="0"/>
              <a:t>Adolescents</a:t>
            </a:r>
            <a:r>
              <a:rPr lang="fr-FR" sz="4000" dirty="0"/>
              <a:t> - Adultes</a:t>
            </a:r>
          </a:p>
        </p:txBody>
      </p:sp>
      <p:cxnSp>
        <p:nvCxnSpPr>
          <p:cNvPr id="16" name="Straight Connector 10">
            <a:extLst>
              <a:ext uri="{FF2B5EF4-FFF2-40B4-BE49-F238E27FC236}">
                <a16:creationId xmlns:a16="http://schemas.microsoft.com/office/drawing/2014/main" id="{6F9D4A57-BD34-46D7-A145-EA1AE70461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 name="Espace réservé du contenu 2">
            <a:extLst>
              <a:ext uri="{FF2B5EF4-FFF2-40B4-BE49-F238E27FC236}">
                <a16:creationId xmlns:a16="http://schemas.microsoft.com/office/drawing/2014/main" id="{8627AE53-7227-99D7-C199-EABF935A0102}"/>
              </a:ext>
            </a:extLst>
          </p:cNvPr>
          <p:cNvSpPr>
            <a:spLocks noGrp="1"/>
          </p:cNvSpPr>
          <p:nvPr>
            <p:ph idx="1"/>
          </p:nvPr>
        </p:nvSpPr>
        <p:spPr>
          <a:xfrm>
            <a:off x="528048" y="2071086"/>
            <a:ext cx="5189963" cy="3306970"/>
          </a:xfrm>
        </p:spPr>
        <p:txBody>
          <a:bodyPr>
            <a:normAutofit/>
          </a:bodyPr>
          <a:lstStyle/>
          <a:p>
            <a:pPr marL="342900" indent="-342900">
              <a:buFontTx/>
              <a:buChar char="-"/>
            </a:pPr>
            <a:r>
              <a:rPr lang="fr-FR" sz="2000" dirty="0"/>
              <a:t>Adolescents : période de transition enfants – adultes.</a:t>
            </a:r>
          </a:p>
          <a:p>
            <a:pPr marL="342900" indent="-342900">
              <a:buFontTx/>
              <a:buChar char="-"/>
            </a:pPr>
            <a:r>
              <a:rPr lang="fr-FR" sz="2000" dirty="0"/>
              <a:t>Conduites exploratoires ou d’excès </a:t>
            </a:r>
          </a:p>
          <a:p>
            <a:pPr marL="342900" indent="-342900">
              <a:buFontTx/>
              <a:buChar char="-"/>
            </a:pPr>
            <a:r>
              <a:rPr lang="fr-FR" sz="2000" dirty="0"/>
              <a:t> Un cerveau en maturation qui se cherche.</a:t>
            </a:r>
          </a:p>
          <a:p>
            <a:pPr marL="342900" indent="-342900">
              <a:buFontTx/>
              <a:buChar char="-"/>
            </a:pPr>
            <a:r>
              <a:rPr lang="fr-FR" sz="2000" dirty="0"/>
              <a:t>Emotions &gt; pulsions</a:t>
            </a:r>
          </a:p>
          <a:p>
            <a:endParaRPr lang="fr-FR" sz="2000" dirty="0"/>
          </a:p>
        </p:txBody>
      </p:sp>
      <p:pic>
        <p:nvPicPr>
          <p:cNvPr id="4" name="Picture 2" descr="Graphique présentant le développement des émotions en fonction de l'âge">
            <a:extLst>
              <a:ext uri="{FF2B5EF4-FFF2-40B4-BE49-F238E27FC236}">
                <a16:creationId xmlns:a16="http://schemas.microsoft.com/office/drawing/2014/main" id="{D95C3D22-55F9-8087-0BDD-FEC28C93EFC6}"/>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tretch>
            <a:fillRect/>
          </a:stretch>
        </p:blipFill>
        <p:spPr bwMode="auto">
          <a:xfrm>
            <a:off x="6280340" y="1182278"/>
            <a:ext cx="5349331" cy="4493437"/>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2">
            <a:extLst>
              <a:ext uri="{FF2B5EF4-FFF2-40B4-BE49-F238E27FC236}">
                <a16:creationId xmlns:a16="http://schemas.microsoft.com/office/drawing/2014/main" id="{8ADA513F-B70D-4972-B24A-65F26C0AE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37825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16F4F4-A5C1-590A-CF09-2AA971881EC8}"/>
              </a:ext>
            </a:extLst>
          </p:cNvPr>
          <p:cNvSpPr>
            <a:spLocks noGrp="1"/>
          </p:cNvSpPr>
          <p:nvPr>
            <p:ph type="title"/>
          </p:nvPr>
        </p:nvSpPr>
        <p:spPr>
          <a:xfrm>
            <a:off x="418859" y="-100583"/>
            <a:ext cx="10634472" cy="2157984"/>
          </a:xfrm>
        </p:spPr>
        <p:txBody>
          <a:bodyPr/>
          <a:lstStyle/>
          <a:p>
            <a:r>
              <a:rPr lang="fr-FR" sz="4300" dirty="0">
                <a:cs typeface="Times New Roman" panose="02020603050405020304" pitchFamily="18" charset="0"/>
              </a:rPr>
              <a:t>Conduites à risques chez les adolescents</a:t>
            </a:r>
          </a:p>
        </p:txBody>
      </p:sp>
      <p:sp>
        <p:nvSpPr>
          <p:cNvPr id="3" name="Espace réservé du contenu 2">
            <a:extLst>
              <a:ext uri="{FF2B5EF4-FFF2-40B4-BE49-F238E27FC236}">
                <a16:creationId xmlns:a16="http://schemas.microsoft.com/office/drawing/2014/main" id="{951692A1-4872-7AB1-F1A7-75168C1D055B}"/>
              </a:ext>
            </a:extLst>
          </p:cNvPr>
          <p:cNvSpPr>
            <a:spLocks noGrp="1"/>
          </p:cNvSpPr>
          <p:nvPr>
            <p:ph idx="1"/>
          </p:nvPr>
        </p:nvSpPr>
        <p:spPr>
          <a:xfrm>
            <a:off x="482600" y="1700212"/>
            <a:ext cx="10506991" cy="4179379"/>
          </a:xfrm>
        </p:spPr>
        <p:txBody>
          <a:bodyPr>
            <a:normAutofit fontScale="85000" lnSpcReduction="10000"/>
          </a:bodyPr>
          <a:lstStyle/>
          <a:p>
            <a:pPr marL="342900" indent="-342900">
              <a:buFontTx/>
              <a:buChar char="-"/>
            </a:pPr>
            <a:r>
              <a:rPr lang="fr-FR" dirty="0"/>
              <a:t>Alcool : </a:t>
            </a:r>
          </a:p>
          <a:p>
            <a:pPr marL="342900" indent="-342900">
              <a:buFontTx/>
              <a:buChar char="-"/>
            </a:pPr>
            <a:r>
              <a:rPr lang="fr-FR" dirty="0"/>
              <a:t>Biture express -&gt; coma </a:t>
            </a:r>
            <a:r>
              <a:rPr lang="fr-FR" dirty="0" err="1"/>
              <a:t>ethylique</a:t>
            </a:r>
            <a:r>
              <a:rPr lang="fr-FR" dirty="0"/>
              <a:t>, accidents, sexualité non consentie, dépendance. </a:t>
            </a:r>
          </a:p>
          <a:p>
            <a:pPr marL="342900" indent="-342900">
              <a:buFontTx/>
              <a:buChar char="-"/>
            </a:pPr>
            <a:endParaRPr lang="fr-FR" dirty="0"/>
          </a:p>
          <a:p>
            <a:pPr marL="342900" indent="-342900">
              <a:buFontTx/>
              <a:buChar char="-"/>
            </a:pPr>
            <a:r>
              <a:rPr lang="fr-FR" dirty="0"/>
              <a:t>Tabac :  dépendance </a:t>
            </a:r>
          </a:p>
          <a:p>
            <a:pPr marL="342900" indent="-342900">
              <a:buFontTx/>
              <a:buChar char="-"/>
            </a:pPr>
            <a:r>
              <a:rPr lang="fr-FR" b="1" dirty="0"/>
              <a:t>Tabac </a:t>
            </a:r>
            <a:r>
              <a:rPr lang="fr-FR" dirty="0"/>
              <a:t>: 25 % des jeunes de 17 ans fument du tabac quotidiennement.</a:t>
            </a:r>
          </a:p>
          <a:p>
            <a:pPr marL="342900" indent="-342900">
              <a:buFontTx/>
              <a:buChar char="-"/>
            </a:pPr>
            <a:endParaRPr lang="fr-FR" dirty="0"/>
          </a:p>
          <a:p>
            <a:r>
              <a:rPr lang="fr-FR" dirty="0"/>
              <a:t>- La sexualité précoce : IST, grossesse ... </a:t>
            </a:r>
          </a:p>
          <a:p>
            <a:pPr marL="342900" indent="-342900">
              <a:buFontTx/>
              <a:buChar char="-"/>
            </a:pPr>
            <a:r>
              <a:rPr lang="fr-FR" b="1" dirty="0"/>
              <a:t>Grossesses non désirées </a:t>
            </a:r>
            <a:r>
              <a:rPr lang="fr-FR" dirty="0"/>
              <a:t>: Chaque année, environ 11 000 mineures ont recours à l’IVG.</a:t>
            </a:r>
          </a:p>
          <a:p>
            <a:pPr marL="342900" indent="-342900">
              <a:buFontTx/>
              <a:buChar char="-"/>
            </a:pPr>
            <a:endParaRPr lang="fr-FR" dirty="0"/>
          </a:p>
          <a:p>
            <a:pPr marL="342900" indent="-342900">
              <a:buFontTx/>
              <a:buChar char="-"/>
            </a:pPr>
            <a:r>
              <a:rPr lang="fr-FR" dirty="0"/>
              <a:t>Autres : Cannabis, les écrans, les conduites alimentaires. </a:t>
            </a:r>
          </a:p>
          <a:p>
            <a:endParaRPr lang="fr-FR" dirty="0"/>
          </a:p>
        </p:txBody>
      </p:sp>
    </p:spTree>
    <p:extLst>
      <p:ext uri="{BB962C8B-B14F-4D97-AF65-F5344CB8AC3E}">
        <p14:creationId xmlns:p14="http://schemas.microsoft.com/office/powerpoint/2010/main" val="3921088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D05767-9A2A-E5D5-716D-0EFDAF0B72DA}"/>
              </a:ext>
            </a:extLst>
          </p:cNvPr>
          <p:cNvSpPr>
            <a:spLocks noGrp="1"/>
          </p:cNvSpPr>
          <p:nvPr>
            <p:ph type="title"/>
          </p:nvPr>
        </p:nvSpPr>
        <p:spPr>
          <a:xfrm>
            <a:off x="418858" y="-100583"/>
            <a:ext cx="12268441" cy="2157984"/>
          </a:xfrm>
        </p:spPr>
        <p:txBody>
          <a:bodyPr/>
          <a:lstStyle/>
          <a:p>
            <a:r>
              <a:rPr lang="fr-FR" sz="3600" dirty="0">
                <a:cs typeface="Times New Roman" panose="02020603050405020304" pitchFamily="18" charset="0"/>
              </a:rPr>
              <a:t>Comment aborder la consultation avec un adolescent ?</a:t>
            </a:r>
          </a:p>
        </p:txBody>
      </p:sp>
      <p:sp>
        <p:nvSpPr>
          <p:cNvPr id="3" name="Espace réservé du contenu 2">
            <a:extLst>
              <a:ext uri="{FF2B5EF4-FFF2-40B4-BE49-F238E27FC236}">
                <a16:creationId xmlns:a16="http://schemas.microsoft.com/office/drawing/2014/main" id="{AB311295-636B-C861-A27B-74279EE84DD1}"/>
              </a:ext>
            </a:extLst>
          </p:cNvPr>
          <p:cNvSpPr>
            <a:spLocks noGrp="1"/>
          </p:cNvSpPr>
          <p:nvPr>
            <p:ph idx="1"/>
          </p:nvPr>
        </p:nvSpPr>
        <p:spPr>
          <a:xfrm>
            <a:off x="482600" y="1655805"/>
            <a:ext cx="10506991" cy="4602119"/>
          </a:xfrm>
        </p:spPr>
        <p:txBody>
          <a:bodyPr>
            <a:normAutofit fontScale="70000" lnSpcReduction="20000"/>
          </a:bodyPr>
          <a:lstStyle/>
          <a:p>
            <a:pPr marL="342900" indent="-342900">
              <a:buFontTx/>
              <a:buChar char="-"/>
            </a:pPr>
            <a:r>
              <a:rPr lang="fr-FR" dirty="0"/>
              <a:t>Les ado pensent que le médecin ne s’occupe que du corps (somatique) ou de l’administratif (certificat de sport). </a:t>
            </a:r>
          </a:p>
          <a:p>
            <a:pPr marL="342900" indent="-342900">
              <a:buFontTx/>
              <a:buChar char="-"/>
            </a:pPr>
            <a:r>
              <a:rPr lang="fr-FR" dirty="0"/>
              <a:t>Les adolescents repèrent vite le médecin prêt à les écouter. </a:t>
            </a:r>
          </a:p>
          <a:p>
            <a:pPr marL="342900" indent="-342900">
              <a:buFontTx/>
              <a:buChar char="-"/>
            </a:pPr>
            <a:r>
              <a:rPr lang="fr-FR" dirty="0"/>
              <a:t>Leur demander si ils veulent être </a:t>
            </a:r>
            <a:r>
              <a:rPr lang="fr-FR" dirty="0" err="1"/>
              <a:t>vousvoyés</a:t>
            </a:r>
            <a:r>
              <a:rPr lang="fr-FR" dirty="0"/>
              <a:t> ou tutoyés. </a:t>
            </a:r>
          </a:p>
          <a:p>
            <a:pPr marL="342900" indent="-342900">
              <a:buFontTx/>
              <a:buChar char="-"/>
            </a:pPr>
            <a:r>
              <a:rPr lang="fr-FR" dirty="0"/>
              <a:t>Clarifier la demande, surtout si celle-ci vient d’un tiers (ex: un parent). </a:t>
            </a:r>
          </a:p>
          <a:p>
            <a:pPr marL="342900" indent="-342900">
              <a:buFontTx/>
              <a:buChar char="-"/>
            </a:pPr>
            <a:r>
              <a:rPr lang="fr-FR" dirty="0"/>
              <a:t>Susciter l’expression de chacun.</a:t>
            </a:r>
          </a:p>
          <a:p>
            <a:pPr marL="342900" indent="-342900">
              <a:buFontTx/>
              <a:buChar char="-"/>
            </a:pPr>
            <a:r>
              <a:rPr lang="fr-FR" dirty="0"/>
              <a:t>Établir un entretien </a:t>
            </a:r>
            <a:r>
              <a:rPr lang="fr-FR" u="sng" dirty="0"/>
              <a:t>sans</a:t>
            </a:r>
            <a:r>
              <a:rPr lang="fr-FR" dirty="0"/>
              <a:t> le tiers. « Je pense que c’est le moment de se voir seul ». </a:t>
            </a:r>
          </a:p>
          <a:p>
            <a:pPr marL="342900" indent="-342900">
              <a:buFontTx/>
              <a:buChar char="-"/>
            </a:pPr>
            <a:r>
              <a:rPr lang="fr-FR" dirty="0"/>
              <a:t>Rappeler le cadre du secret professionnel.</a:t>
            </a:r>
          </a:p>
          <a:p>
            <a:pPr marL="342900" indent="-342900">
              <a:buFontTx/>
              <a:buChar char="-"/>
            </a:pPr>
            <a:r>
              <a:rPr lang="fr-FR" dirty="0"/>
              <a:t>Clôturer en s’accordant sur ce qui sera dit au tiers. </a:t>
            </a:r>
          </a:p>
          <a:p>
            <a:pPr marL="342900" indent="-342900" algn="l">
              <a:buFontTx/>
              <a:buChar char="-"/>
            </a:pPr>
            <a:r>
              <a:rPr lang="fr-FR" b="0" i="0" u="none" strike="noStrike" dirty="0">
                <a:solidFill>
                  <a:srgbClr val="000000"/>
                </a:solidFill>
                <a:effectLst/>
                <a:latin typeface="Arial" panose="020B0604020202020204" pitchFamily="34" charset="0"/>
              </a:rPr>
              <a:t>Ouvrir le dialogue, après l’exposé du motif par le jeune patient;  « Et à part ça ? ». « Il y avait autres choses dont tu voulais discuter ? » </a:t>
            </a:r>
          </a:p>
          <a:p>
            <a:pPr marL="342900" indent="-342900" algn="l">
              <a:buFontTx/>
              <a:buChar char="-"/>
            </a:pPr>
            <a:r>
              <a:rPr lang="fr-FR" dirty="0">
                <a:solidFill>
                  <a:srgbClr val="000000"/>
                </a:solidFill>
                <a:latin typeface="Arial" panose="020B0604020202020204" pitchFamily="34" charset="0"/>
              </a:rPr>
              <a:t>Réévaluer souvent. « On se revoit mercredi à 18h. D’accord ? ». </a:t>
            </a:r>
            <a:endParaRPr lang="fr-FR" b="0" i="0" u="none" strike="noStrike" dirty="0">
              <a:solidFill>
                <a:srgbClr val="000000"/>
              </a:solidFill>
              <a:effectLst/>
              <a:latin typeface="Arial" panose="020B0604020202020204" pitchFamily="34" charset="0"/>
            </a:endParaRPr>
          </a:p>
          <a:p>
            <a:pPr marL="342900" indent="-342900">
              <a:buFontTx/>
              <a:buChar char="-"/>
            </a:pPr>
            <a:r>
              <a:rPr lang="fr-FR" dirty="0"/>
              <a:t>Anamnèse -&gt; HEADSSSS</a:t>
            </a:r>
          </a:p>
          <a:p>
            <a:pPr marL="342900" indent="-342900">
              <a:buFontTx/>
              <a:buChar char="-"/>
            </a:pPr>
            <a:r>
              <a:rPr lang="fr-FR" dirty="0"/>
              <a:t>Repérer quel que soit le motif -&gt; BITS Test </a:t>
            </a:r>
          </a:p>
        </p:txBody>
      </p:sp>
    </p:spTree>
    <p:extLst>
      <p:ext uri="{BB962C8B-B14F-4D97-AF65-F5344CB8AC3E}">
        <p14:creationId xmlns:p14="http://schemas.microsoft.com/office/powerpoint/2010/main" val="3929906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EC2B01-0F25-1EF6-9C35-6A3E02CD9FF1}"/>
              </a:ext>
            </a:extLst>
          </p:cNvPr>
          <p:cNvSpPr>
            <a:spLocks noGrp="1"/>
          </p:cNvSpPr>
          <p:nvPr>
            <p:ph type="title"/>
          </p:nvPr>
        </p:nvSpPr>
        <p:spPr>
          <a:xfrm>
            <a:off x="418859" y="235458"/>
            <a:ext cx="10634472" cy="2157984"/>
          </a:xfrm>
        </p:spPr>
        <p:txBody>
          <a:bodyPr/>
          <a:lstStyle/>
          <a:p>
            <a:r>
              <a:rPr lang="fr-FR" sz="4300" dirty="0"/>
              <a:t>HEADSSSS</a:t>
            </a:r>
          </a:p>
        </p:txBody>
      </p:sp>
      <p:sp>
        <p:nvSpPr>
          <p:cNvPr id="3" name="Espace réservé du contenu 2">
            <a:extLst>
              <a:ext uri="{FF2B5EF4-FFF2-40B4-BE49-F238E27FC236}">
                <a16:creationId xmlns:a16="http://schemas.microsoft.com/office/drawing/2014/main" id="{7F3C446C-2945-F793-43E1-A142B154EA82}"/>
              </a:ext>
            </a:extLst>
          </p:cNvPr>
          <p:cNvSpPr>
            <a:spLocks noGrp="1"/>
          </p:cNvSpPr>
          <p:nvPr>
            <p:ph idx="1"/>
          </p:nvPr>
        </p:nvSpPr>
        <p:spPr>
          <a:xfrm>
            <a:off x="482600" y="2014538"/>
            <a:ext cx="10506991" cy="4457700"/>
          </a:xfrm>
        </p:spPr>
        <p:txBody>
          <a:bodyPr/>
          <a:lstStyle/>
          <a:p>
            <a:r>
              <a:rPr lang="fr-FR" b="1" i="0" dirty="0">
                <a:solidFill>
                  <a:srgbClr val="333333"/>
                </a:solidFill>
                <a:effectLst/>
              </a:rPr>
              <a:t>H</a:t>
            </a:r>
            <a:r>
              <a:rPr lang="fr-FR" b="0" i="0" dirty="0">
                <a:solidFill>
                  <a:srgbClr val="333333"/>
                </a:solidFill>
                <a:effectLst/>
              </a:rPr>
              <a:t> = </a:t>
            </a:r>
            <a:r>
              <a:rPr lang="fr-FR" b="0" i="1" dirty="0">
                <a:solidFill>
                  <a:srgbClr val="333333"/>
                </a:solidFill>
                <a:effectLst/>
              </a:rPr>
              <a:t>Home</a:t>
            </a:r>
            <a:r>
              <a:rPr lang="fr-FR" b="0" i="0" dirty="0">
                <a:solidFill>
                  <a:srgbClr val="333333"/>
                </a:solidFill>
                <a:effectLst/>
              </a:rPr>
              <a:t> (maison)</a:t>
            </a:r>
            <a:br>
              <a:rPr lang="fr-FR" b="0" i="0" dirty="0">
                <a:solidFill>
                  <a:srgbClr val="333333"/>
                </a:solidFill>
                <a:effectLst/>
              </a:rPr>
            </a:br>
            <a:r>
              <a:rPr lang="fr-FR" b="1" i="0" dirty="0">
                <a:solidFill>
                  <a:srgbClr val="333333"/>
                </a:solidFill>
                <a:effectLst/>
              </a:rPr>
              <a:t>E</a:t>
            </a:r>
            <a:r>
              <a:rPr lang="fr-FR" b="0" i="0" dirty="0">
                <a:solidFill>
                  <a:srgbClr val="333333"/>
                </a:solidFill>
                <a:effectLst/>
              </a:rPr>
              <a:t> = </a:t>
            </a:r>
            <a:r>
              <a:rPr lang="fr-FR" b="0" i="1" dirty="0">
                <a:solidFill>
                  <a:srgbClr val="333333"/>
                </a:solidFill>
                <a:effectLst/>
              </a:rPr>
              <a:t>Education</a:t>
            </a:r>
            <a:r>
              <a:rPr lang="fr-FR" b="0" i="0" dirty="0">
                <a:solidFill>
                  <a:srgbClr val="333333"/>
                </a:solidFill>
                <a:effectLst/>
              </a:rPr>
              <a:t> (école)</a:t>
            </a:r>
            <a:br>
              <a:rPr lang="fr-FR" b="0" i="0" dirty="0">
                <a:solidFill>
                  <a:srgbClr val="333333"/>
                </a:solidFill>
                <a:effectLst/>
              </a:rPr>
            </a:br>
            <a:r>
              <a:rPr lang="fr-FR" b="1" i="0" dirty="0">
                <a:solidFill>
                  <a:srgbClr val="333333"/>
                </a:solidFill>
                <a:effectLst/>
              </a:rPr>
              <a:t>A</a:t>
            </a:r>
            <a:r>
              <a:rPr lang="fr-FR" b="0" i="0" dirty="0">
                <a:solidFill>
                  <a:srgbClr val="333333"/>
                </a:solidFill>
                <a:effectLst/>
              </a:rPr>
              <a:t> = </a:t>
            </a:r>
            <a:r>
              <a:rPr lang="fr-FR" b="0" i="1" dirty="0" err="1">
                <a:solidFill>
                  <a:srgbClr val="333333"/>
                </a:solidFill>
                <a:effectLst/>
              </a:rPr>
              <a:t>Activities</a:t>
            </a:r>
            <a:r>
              <a:rPr lang="fr-FR" b="0" i="0" dirty="0">
                <a:solidFill>
                  <a:srgbClr val="333333"/>
                </a:solidFill>
                <a:effectLst/>
              </a:rPr>
              <a:t> (activités)</a:t>
            </a:r>
            <a:br>
              <a:rPr lang="fr-FR" b="0" i="0" dirty="0">
                <a:solidFill>
                  <a:srgbClr val="333333"/>
                </a:solidFill>
                <a:effectLst/>
              </a:rPr>
            </a:br>
            <a:r>
              <a:rPr lang="fr-FR" b="1" i="0" dirty="0">
                <a:solidFill>
                  <a:srgbClr val="333333"/>
                </a:solidFill>
                <a:effectLst/>
              </a:rPr>
              <a:t>D</a:t>
            </a:r>
            <a:r>
              <a:rPr lang="fr-FR" b="0" i="0" dirty="0">
                <a:solidFill>
                  <a:srgbClr val="333333"/>
                </a:solidFill>
                <a:effectLst/>
              </a:rPr>
              <a:t> = </a:t>
            </a:r>
            <a:r>
              <a:rPr lang="fr-FR" b="0" i="1" dirty="0" err="1">
                <a:solidFill>
                  <a:srgbClr val="333333"/>
                </a:solidFill>
                <a:effectLst/>
              </a:rPr>
              <a:t>Drugs</a:t>
            </a:r>
            <a:r>
              <a:rPr lang="fr-FR" b="0" i="0" dirty="0">
                <a:solidFill>
                  <a:srgbClr val="333333"/>
                </a:solidFill>
                <a:effectLst/>
              </a:rPr>
              <a:t> (drogues)</a:t>
            </a:r>
            <a:br>
              <a:rPr lang="fr-FR" b="0" i="0" dirty="0">
                <a:solidFill>
                  <a:srgbClr val="333333"/>
                </a:solidFill>
                <a:effectLst/>
              </a:rPr>
            </a:br>
            <a:r>
              <a:rPr lang="fr-FR" b="1" i="0" dirty="0">
                <a:solidFill>
                  <a:srgbClr val="333333"/>
                </a:solidFill>
                <a:effectLst/>
              </a:rPr>
              <a:t>S</a:t>
            </a:r>
            <a:r>
              <a:rPr lang="fr-FR" b="0" i="0" dirty="0">
                <a:solidFill>
                  <a:srgbClr val="333333"/>
                </a:solidFill>
                <a:effectLst/>
              </a:rPr>
              <a:t> = </a:t>
            </a:r>
            <a:r>
              <a:rPr lang="fr-FR" b="0" i="1" dirty="0" err="1">
                <a:solidFill>
                  <a:srgbClr val="333333"/>
                </a:solidFill>
                <a:effectLst/>
              </a:rPr>
              <a:t>Sexuality</a:t>
            </a:r>
            <a:r>
              <a:rPr lang="fr-FR" b="0" i="0" dirty="0">
                <a:solidFill>
                  <a:srgbClr val="333333"/>
                </a:solidFill>
                <a:effectLst/>
              </a:rPr>
              <a:t> (sexualité)</a:t>
            </a:r>
            <a:br>
              <a:rPr lang="fr-FR" b="0" i="0" dirty="0">
                <a:solidFill>
                  <a:srgbClr val="333333"/>
                </a:solidFill>
                <a:effectLst/>
              </a:rPr>
            </a:br>
            <a:r>
              <a:rPr lang="fr-FR" b="1" i="0" dirty="0">
                <a:solidFill>
                  <a:srgbClr val="333333"/>
                </a:solidFill>
                <a:effectLst/>
              </a:rPr>
              <a:t>S</a:t>
            </a:r>
            <a:r>
              <a:rPr lang="fr-FR" b="0" i="0" dirty="0">
                <a:solidFill>
                  <a:srgbClr val="333333"/>
                </a:solidFill>
                <a:effectLst/>
              </a:rPr>
              <a:t> = </a:t>
            </a:r>
            <a:r>
              <a:rPr lang="fr-FR" b="0" i="1" dirty="0">
                <a:solidFill>
                  <a:srgbClr val="333333"/>
                </a:solidFill>
                <a:effectLst/>
              </a:rPr>
              <a:t>Suicide</a:t>
            </a:r>
            <a:r>
              <a:rPr lang="fr-FR" b="0" i="0" dirty="0">
                <a:solidFill>
                  <a:srgbClr val="333333"/>
                </a:solidFill>
                <a:effectLst/>
              </a:rPr>
              <a:t> (suicide)</a:t>
            </a:r>
            <a:br>
              <a:rPr lang="fr-FR" b="0" i="0" dirty="0">
                <a:solidFill>
                  <a:srgbClr val="333333"/>
                </a:solidFill>
                <a:effectLst/>
              </a:rPr>
            </a:br>
            <a:r>
              <a:rPr lang="fr-FR" b="1" i="0" dirty="0">
                <a:solidFill>
                  <a:srgbClr val="333333"/>
                </a:solidFill>
                <a:effectLst/>
              </a:rPr>
              <a:t>S</a:t>
            </a:r>
            <a:r>
              <a:rPr lang="fr-FR" b="0" i="0" dirty="0">
                <a:solidFill>
                  <a:srgbClr val="333333"/>
                </a:solidFill>
                <a:effectLst/>
              </a:rPr>
              <a:t> = </a:t>
            </a:r>
            <a:r>
              <a:rPr lang="fr-FR" b="0" i="1" dirty="0" err="1">
                <a:solidFill>
                  <a:srgbClr val="333333"/>
                </a:solidFill>
                <a:effectLst/>
              </a:rPr>
              <a:t>Safety</a:t>
            </a:r>
            <a:r>
              <a:rPr lang="fr-FR" b="0" i="0" dirty="0">
                <a:solidFill>
                  <a:srgbClr val="333333"/>
                </a:solidFill>
                <a:effectLst/>
              </a:rPr>
              <a:t> (sécurité)</a:t>
            </a:r>
          </a:p>
          <a:p>
            <a:r>
              <a:rPr lang="fr-FR" b="1" dirty="0">
                <a:solidFill>
                  <a:srgbClr val="333333"/>
                </a:solidFill>
              </a:rPr>
              <a:t>S</a:t>
            </a:r>
            <a:r>
              <a:rPr lang="fr-FR" dirty="0">
                <a:solidFill>
                  <a:srgbClr val="333333"/>
                </a:solidFill>
              </a:rPr>
              <a:t> = Social media (réseaux sociaux) </a:t>
            </a:r>
            <a:endParaRPr lang="fr-FR" b="0" i="0" dirty="0">
              <a:solidFill>
                <a:srgbClr val="333333"/>
              </a:solidFill>
              <a:effectLst/>
            </a:endParaRPr>
          </a:p>
          <a:p>
            <a:endParaRPr lang="fr-FR" dirty="0"/>
          </a:p>
        </p:txBody>
      </p:sp>
    </p:spTree>
    <p:extLst>
      <p:ext uri="{BB962C8B-B14F-4D97-AF65-F5344CB8AC3E}">
        <p14:creationId xmlns:p14="http://schemas.microsoft.com/office/powerpoint/2010/main" val="1484596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7FD9615-AE0C-C8B7-BB3E-E2F5F8541887}"/>
              </a:ext>
            </a:extLst>
          </p:cNvPr>
          <p:cNvPicPr>
            <a:picLocks noChangeAspect="1"/>
          </p:cNvPicPr>
          <p:nvPr/>
        </p:nvPicPr>
        <p:blipFill rotWithShape="1">
          <a:blip r:embed="rId2"/>
          <a:srcRect l="2643" r="1769"/>
          <a:stretch/>
        </p:blipFill>
        <p:spPr>
          <a:xfrm>
            <a:off x="1643062" y="693544"/>
            <a:ext cx="8954485" cy="5486103"/>
          </a:xfrm>
          <a:prstGeom prst="rect">
            <a:avLst/>
          </a:prstGeom>
        </p:spPr>
      </p:pic>
      <p:sp>
        <p:nvSpPr>
          <p:cNvPr id="5" name="ZoneTexte 4">
            <a:extLst>
              <a:ext uri="{FF2B5EF4-FFF2-40B4-BE49-F238E27FC236}">
                <a16:creationId xmlns:a16="http://schemas.microsoft.com/office/drawing/2014/main" id="{B69A3313-B049-B37F-3D5E-62EAE61EE8D2}"/>
              </a:ext>
            </a:extLst>
          </p:cNvPr>
          <p:cNvSpPr txBox="1"/>
          <p:nvPr/>
        </p:nvSpPr>
        <p:spPr>
          <a:xfrm>
            <a:off x="3014662" y="1314450"/>
            <a:ext cx="257175" cy="369332"/>
          </a:xfrm>
          <a:prstGeom prst="rect">
            <a:avLst/>
          </a:prstGeom>
          <a:noFill/>
        </p:spPr>
        <p:txBody>
          <a:bodyPr wrap="square" rtlCol="0">
            <a:spAutoFit/>
          </a:bodyPr>
          <a:lstStyle/>
          <a:p>
            <a:r>
              <a:rPr lang="fr-FR" dirty="0">
                <a:solidFill>
                  <a:srgbClr val="00B050"/>
                </a:solidFill>
              </a:rPr>
              <a:t>1</a:t>
            </a:r>
          </a:p>
        </p:txBody>
      </p:sp>
      <p:sp>
        <p:nvSpPr>
          <p:cNvPr id="6" name="ZoneTexte 5">
            <a:extLst>
              <a:ext uri="{FF2B5EF4-FFF2-40B4-BE49-F238E27FC236}">
                <a16:creationId xmlns:a16="http://schemas.microsoft.com/office/drawing/2014/main" id="{361E1753-CAC6-BA64-3382-06C5F076BB09}"/>
              </a:ext>
            </a:extLst>
          </p:cNvPr>
          <p:cNvSpPr txBox="1"/>
          <p:nvPr/>
        </p:nvSpPr>
        <p:spPr>
          <a:xfrm>
            <a:off x="7358063" y="793557"/>
            <a:ext cx="385762" cy="369332"/>
          </a:xfrm>
          <a:prstGeom prst="rect">
            <a:avLst/>
          </a:prstGeom>
          <a:noFill/>
        </p:spPr>
        <p:txBody>
          <a:bodyPr wrap="square" rtlCol="0">
            <a:spAutoFit/>
          </a:bodyPr>
          <a:lstStyle/>
          <a:p>
            <a:r>
              <a:rPr lang="fr-FR" dirty="0">
                <a:solidFill>
                  <a:srgbClr val="00B050"/>
                </a:solidFill>
              </a:rPr>
              <a:t>2</a:t>
            </a:r>
          </a:p>
        </p:txBody>
      </p:sp>
      <p:sp>
        <p:nvSpPr>
          <p:cNvPr id="7" name="ZoneTexte 6">
            <a:extLst>
              <a:ext uri="{FF2B5EF4-FFF2-40B4-BE49-F238E27FC236}">
                <a16:creationId xmlns:a16="http://schemas.microsoft.com/office/drawing/2014/main" id="{3A3DEEF7-2A5B-047F-E25C-5875DFFE79EF}"/>
              </a:ext>
            </a:extLst>
          </p:cNvPr>
          <p:cNvSpPr txBox="1"/>
          <p:nvPr/>
        </p:nvSpPr>
        <p:spPr>
          <a:xfrm>
            <a:off x="7222332" y="2057400"/>
            <a:ext cx="271462" cy="369332"/>
          </a:xfrm>
          <a:prstGeom prst="rect">
            <a:avLst/>
          </a:prstGeom>
          <a:noFill/>
        </p:spPr>
        <p:txBody>
          <a:bodyPr wrap="square" rtlCol="0">
            <a:spAutoFit/>
          </a:bodyPr>
          <a:lstStyle/>
          <a:p>
            <a:r>
              <a:rPr lang="fr-FR" dirty="0">
                <a:solidFill>
                  <a:srgbClr val="00B050"/>
                </a:solidFill>
              </a:rPr>
              <a:t>3</a:t>
            </a:r>
          </a:p>
        </p:txBody>
      </p:sp>
      <p:sp>
        <p:nvSpPr>
          <p:cNvPr id="8" name="ZoneTexte 7">
            <a:extLst>
              <a:ext uri="{FF2B5EF4-FFF2-40B4-BE49-F238E27FC236}">
                <a16:creationId xmlns:a16="http://schemas.microsoft.com/office/drawing/2014/main" id="{86618E30-B863-5D69-BCD8-12577A23E3E1}"/>
              </a:ext>
            </a:extLst>
          </p:cNvPr>
          <p:cNvSpPr txBox="1"/>
          <p:nvPr/>
        </p:nvSpPr>
        <p:spPr>
          <a:xfrm>
            <a:off x="8372475" y="3529013"/>
            <a:ext cx="214312" cy="369332"/>
          </a:xfrm>
          <a:prstGeom prst="rect">
            <a:avLst/>
          </a:prstGeom>
          <a:noFill/>
        </p:spPr>
        <p:txBody>
          <a:bodyPr wrap="square" rtlCol="0">
            <a:spAutoFit/>
          </a:bodyPr>
          <a:lstStyle/>
          <a:p>
            <a:r>
              <a:rPr lang="fr-FR" dirty="0">
                <a:solidFill>
                  <a:srgbClr val="00B050"/>
                </a:solidFill>
              </a:rPr>
              <a:t>4</a:t>
            </a:r>
          </a:p>
        </p:txBody>
      </p:sp>
      <p:sp>
        <p:nvSpPr>
          <p:cNvPr id="9" name="ZoneTexte 8">
            <a:extLst>
              <a:ext uri="{FF2B5EF4-FFF2-40B4-BE49-F238E27FC236}">
                <a16:creationId xmlns:a16="http://schemas.microsoft.com/office/drawing/2014/main" id="{D1771850-6D90-CAB5-DE41-438BEED0BAC0}"/>
              </a:ext>
            </a:extLst>
          </p:cNvPr>
          <p:cNvSpPr txBox="1"/>
          <p:nvPr/>
        </p:nvSpPr>
        <p:spPr>
          <a:xfrm>
            <a:off x="6553200" y="4624388"/>
            <a:ext cx="214312" cy="369332"/>
          </a:xfrm>
          <a:prstGeom prst="rect">
            <a:avLst/>
          </a:prstGeom>
          <a:noFill/>
        </p:spPr>
        <p:txBody>
          <a:bodyPr wrap="square" rtlCol="0">
            <a:spAutoFit/>
          </a:bodyPr>
          <a:lstStyle/>
          <a:p>
            <a:r>
              <a:rPr lang="fr-FR" dirty="0">
                <a:solidFill>
                  <a:srgbClr val="00B050"/>
                </a:solidFill>
              </a:rPr>
              <a:t>5</a:t>
            </a:r>
          </a:p>
        </p:txBody>
      </p:sp>
      <p:sp>
        <p:nvSpPr>
          <p:cNvPr id="10" name="ZoneTexte 9">
            <a:extLst>
              <a:ext uri="{FF2B5EF4-FFF2-40B4-BE49-F238E27FC236}">
                <a16:creationId xmlns:a16="http://schemas.microsoft.com/office/drawing/2014/main" id="{E5BF9BC0-724A-6FB1-2C24-CFC41028AD9E}"/>
              </a:ext>
            </a:extLst>
          </p:cNvPr>
          <p:cNvSpPr txBox="1"/>
          <p:nvPr/>
        </p:nvSpPr>
        <p:spPr>
          <a:xfrm>
            <a:off x="2352675" y="2681288"/>
            <a:ext cx="214312" cy="369332"/>
          </a:xfrm>
          <a:prstGeom prst="rect">
            <a:avLst/>
          </a:prstGeom>
          <a:noFill/>
        </p:spPr>
        <p:txBody>
          <a:bodyPr wrap="square" rtlCol="0">
            <a:spAutoFit/>
          </a:bodyPr>
          <a:lstStyle/>
          <a:p>
            <a:r>
              <a:rPr lang="fr-FR" dirty="0">
                <a:solidFill>
                  <a:srgbClr val="00B050"/>
                </a:solidFill>
              </a:rPr>
              <a:t>6</a:t>
            </a:r>
          </a:p>
        </p:txBody>
      </p:sp>
      <p:sp>
        <p:nvSpPr>
          <p:cNvPr id="11" name="ZoneTexte 10">
            <a:extLst>
              <a:ext uri="{FF2B5EF4-FFF2-40B4-BE49-F238E27FC236}">
                <a16:creationId xmlns:a16="http://schemas.microsoft.com/office/drawing/2014/main" id="{DC1C2435-D544-0254-429A-B4321199D951}"/>
              </a:ext>
            </a:extLst>
          </p:cNvPr>
          <p:cNvSpPr txBox="1"/>
          <p:nvPr/>
        </p:nvSpPr>
        <p:spPr>
          <a:xfrm>
            <a:off x="3014662" y="4138613"/>
            <a:ext cx="214312" cy="369332"/>
          </a:xfrm>
          <a:prstGeom prst="rect">
            <a:avLst/>
          </a:prstGeom>
          <a:noFill/>
        </p:spPr>
        <p:txBody>
          <a:bodyPr wrap="square" rtlCol="0">
            <a:spAutoFit/>
          </a:bodyPr>
          <a:lstStyle/>
          <a:p>
            <a:r>
              <a:rPr lang="fr-FR" dirty="0">
                <a:solidFill>
                  <a:srgbClr val="00B050"/>
                </a:solidFill>
              </a:rPr>
              <a:t>7</a:t>
            </a:r>
          </a:p>
        </p:txBody>
      </p:sp>
      <p:sp>
        <p:nvSpPr>
          <p:cNvPr id="12" name="ZoneTexte 11">
            <a:extLst>
              <a:ext uri="{FF2B5EF4-FFF2-40B4-BE49-F238E27FC236}">
                <a16:creationId xmlns:a16="http://schemas.microsoft.com/office/drawing/2014/main" id="{7CA00B96-0E1D-0D61-AEB5-68CA45A53317}"/>
              </a:ext>
            </a:extLst>
          </p:cNvPr>
          <p:cNvSpPr txBox="1"/>
          <p:nvPr/>
        </p:nvSpPr>
        <p:spPr>
          <a:xfrm>
            <a:off x="2524124" y="5074683"/>
            <a:ext cx="214312" cy="369332"/>
          </a:xfrm>
          <a:prstGeom prst="rect">
            <a:avLst/>
          </a:prstGeom>
          <a:noFill/>
        </p:spPr>
        <p:txBody>
          <a:bodyPr wrap="square" rtlCol="0">
            <a:spAutoFit/>
          </a:bodyPr>
          <a:lstStyle/>
          <a:p>
            <a:r>
              <a:rPr lang="fr-FR" dirty="0">
                <a:solidFill>
                  <a:srgbClr val="00B050"/>
                </a:solidFill>
              </a:rPr>
              <a:t>8</a:t>
            </a:r>
          </a:p>
        </p:txBody>
      </p:sp>
      <p:sp>
        <p:nvSpPr>
          <p:cNvPr id="13" name="ZoneTexte 12">
            <a:extLst>
              <a:ext uri="{FF2B5EF4-FFF2-40B4-BE49-F238E27FC236}">
                <a16:creationId xmlns:a16="http://schemas.microsoft.com/office/drawing/2014/main" id="{C0F92C2B-A47D-A1CD-6638-113E30AECB72}"/>
              </a:ext>
            </a:extLst>
          </p:cNvPr>
          <p:cNvSpPr txBox="1"/>
          <p:nvPr/>
        </p:nvSpPr>
        <p:spPr>
          <a:xfrm>
            <a:off x="542925" y="1162889"/>
            <a:ext cx="700088" cy="5016758"/>
          </a:xfrm>
          <a:prstGeom prst="rect">
            <a:avLst/>
          </a:prstGeom>
          <a:noFill/>
        </p:spPr>
        <p:txBody>
          <a:bodyPr wrap="square" rtlCol="0">
            <a:spAutoFit/>
          </a:bodyPr>
          <a:lstStyle/>
          <a:p>
            <a:r>
              <a:rPr lang="fr-FR" sz="4000" dirty="0">
                <a:solidFill>
                  <a:srgbClr val="00B050"/>
                </a:solidFill>
              </a:rPr>
              <a:t>H</a:t>
            </a:r>
          </a:p>
          <a:p>
            <a:r>
              <a:rPr lang="fr-FR" sz="4000" dirty="0">
                <a:solidFill>
                  <a:srgbClr val="00B050"/>
                </a:solidFill>
              </a:rPr>
              <a:t>E</a:t>
            </a:r>
          </a:p>
          <a:p>
            <a:r>
              <a:rPr lang="fr-FR" sz="4000" dirty="0">
                <a:solidFill>
                  <a:srgbClr val="00B050"/>
                </a:solidFill>
              </a:rPr>
              <a:t>A</a:t>
            </a:r>
          </a:p>
          <a:p>
            <a:r>
              <a:rPr lang="fr-FR" sz="4000" dirty="0">
                <a:solidFill>
                  <a:srgbClr val="00B050"/>
                </a:solidFill>
              </a:rPr>
              <a:t>D</a:t>
            </a:r>
          </a:p>
          <a:p>
            <a:r>
              <a:rPr lang="fr-FR" sz="4000" dirty="0">
                <a:solidFill>
                  <a:srgbClr val="00B050"/>
                </a:solidFill>
              </a:rPr>
              <a:t>S</a:t>
            </a:r>
          </a:p>
          <a:p>
            <a:r>
              <a:rPr lang="fr-FR" sz="4000" dirty="0">
                <a:solidFill>
                  <a:srgbClr val="00B050"/>
                </a:solidFill>
              </a:rPr>
              <a:t>S</a:t>
            </a:r>
          </a:p>
          <a:p>
            <a:r>
              <a:rPr lang="fr-FR" sz="4000" dirty="0">
                <a:solidFill>
                  <a:srgbClr val="00B050"/>
                </a:solidFill>
              </a:rPr>
              <a:t>S</a:t>
            </a:r>
          </a:p>
          <a:p>
            <a:r>
              <a:rPr lang="fr-FR" sz="4000" dirty="0">
                <a:solidFill>
                  <a:srgbClr val="00B050"/>
                </a:solidFill>
              </a:rPr>
              <a:t>S</a:t>
            </a:r>
          </a:p>
        </p:txBody>
      </p:sp>
    </p:spTree>
    <p:extLst>
      <p:ext uri="{BB962C8B-B14F-4D97-AF65-F5344CB8AC3E}">
        <p14:creationId xmlns:p14="http://schemas.microsoft.com/office/powerpoint/2010/main" val="1649745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0E559FE7-E4FD-4B2C-0B8E-6BF3A62145D2}"/>
              </a:ext>
            </a:extLst>
          </p:cNvPr>
          <p:cNvSpPr>
            <a:spLocks noGrp="1"/>
          </p:cNvSpPr>
          <p:nvPr>
            <p:ph type="title"/>
          </p:nvPr>
        </p:nvSpPr>
        <p:spPr>
          <a:xfrm>
            <a:off x="482601" y="-142804"/>
            <a:ext cx="11147070" cy="2237925"/>
          </a:xfrm>
        </p:spPr>
        <p:txBody>
          <a:bodyPr>
            <a:normAutofit/>
          </a:bodyPr>
          <a:lstStyle/>
          <a:p>
            <a:pPr>
              <a:lnSpc>
                <a:spcPct val="90000"/>
              </a:lnSpc>
            </a:pPr>
            <a:r>
              <a:rPr lang="fr-FR" sz="4000" dirty="0"/>
              <a:t>Dépistage des conduites suicidaires chez les ado</a:t>
            </a:r>
          </a:p>
        </p:txBody>
      </p:sp>
      <p:cxnSp>
        <p:nvCxnSpPr>
          <p:cNvPr id="11" name="Straight Connector 10">
            <a:extLst>
              <a:ext uri="{FF2B5EF4-FFF2-40B4-BE49-F238E27FC236}">
                <a16:creationId xmlns:a16="http://schemas.microsoft.com/office/drawing/2014/main" id="{6F9D4A57-BD34-46D7-A145-EA1AE70461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 name="Espace réservé du contenu 2">
            <a:extLst>
              <a:ext uri="{FF2B5EF4-FFF2-40B4-BE49-F238E27FC236}">
                <a16:creationId xmlns:a16="http://schemas.microsoft.com/office/drawing/2014/main" id="{79D7036C-0448-3348-4DDC-EFDB72D0924D}"/>
              </a:ext>
            </a:extLst>
          </p:cNvPr>
          <p:cNvSpPr>
            <a:spLocks noGrp="1"/>
          </p:cNvSpPr>
          <p:nvPr>
            <p:ph idx="1"/>
          </p:nvPr>
        </p:nvSpPr>
        <p:spPr>
          <a:xfrm>
            <a:off x="418094" y="1884481"/>
            <a:ext cx="5189963" cy="3799635"/>
          </a:xfrm>
        </p:spPr>
        <p:txBody>
          <a:bodyPr>
            <a:normAutofit/>
          </a:bodyPr>
          <a:lstStyle/>
          <a:p>
            <a:r>
              <a:rPr lang="fr-FR" sz="1600" dirty="0"/>
              <a:t>En 2000 une conférence de consensus recommandait de créer des outils de repérage du suicide adaptés aux médecins généralistes.</a:t>
            </a:r>
          </a:p>
          <a:p>
            <a:endParaRPr lang="fr-FR" sz="1600" dirty="0"/>
          </a:p>
          <a:p>
            <a:r>
              <a:rPr lang="fr-FR" sz="1600" dirty="0"/>
              <a:t> Un test de dépistage de la problématique suicidaire des adolescents a été construit : le TSTS cafard.</a:t>
            </a:r>
          </a:p>
          <a:p>
            <a:endParaRPr lang="fr-FR" sz="1600" b="0" i="0" dirty="0">
              <a:effectLst/>
              <a:latin typeface="Source Sans Pro" panose="020B0503030403020204" pitchFamily="34" charset="0"/>
            </a:endParaRPr>
          </a:p>
          <a:p>
            <a:r>
              <a:rPr lang="fr-FR" sz="1600" dirty="0"/>
              <a:t>Mais</a:t>
            </a:r>
            <a:r>
              <a:rPr lang="fr-FR" sz="1600" b="0" i="0" dirty="0">
                <a:effectLst/>
              </a:rPr>
              <a:t> les données datent de 1999, avant le tél mobile, la diffusion d’internet .. </a:t>
            </a:r>
          </a:p>
          <a:p>
            <a:endParaRPr lang="fr-FR" sz="1600" b="0" i="0" dirty="0">
              <a:effectLst/>
            </a:endParaRPr>
          </a:p>
          <a:p>
            <a:r>
              <a:rPr lang="fr-FR" sz="1600" b="0" i="0" dirty="0">
                <a:effectLst/>
              </a:rPr>
              <a:t>De nouveaux comportements sont apparus.</a:t>
            </a:r>
            <a:endParaRPr lang="fr-FR" sz="2000" b="0" i="0" dirty="0">
              <a:effectLst/>
              <a:latin typeface="Source Sans Pro" panose="020B0503030403020204" pitchFamily="34" charset="0"/>
            </a:endParaRPr>
          </a:p>
        </p:txBody>
      </p:sp>
      <p:pic>
        <p:nvPicPr>
          <p:cNvPr id="4" name="Image 3">
            <a:extLst>
              <a:ext uri="{FF2B5EF4-FFF2-40B4-BE49-F238E27FC236}">
                <a16:creationId xmlns:a16="http://schemas.microsoft.com/office/drawing/2014/main" id="{79B6E2C1-B893-6AD8-B430-F866DBC1E18C}"/>
              </a:ext>
            </a:extLst>
          </p:cNvPr>
          <p:cNvPicPr>
            <a:picLocks noChangeAspect="1"/>
          </p:cNvPicPr>
          <p:nvPr/>
        </p:nvPicPr>
        <p:blipFill>
          <a:blip r:embed="rId3">
            <a:alphaModFix/>
          </a:blip>
          <a:stretch>
            <a:fillRect/>
          </a:stretch>
        </p:blipFill>
        <p:spPr>
          <a:xfrm>
            <a:off x="5543550" y="1394625"/>
            <a:ext cx="5915025" cy="4702695"/>
          </a:xfrm>
          <a:prstGeom prst="rect">
            <a:avLst/>
          </a:prstGeom>
        </p:spPr>
      </p:pic>
      <p:cxnSp>
        <p:nvCxnSpPr>
          <p:cNvPr id="13" name="Straight Connector 12">
            <a:extLst>
              <a:ext uri="{FF2B5EF4-FFF2-40B4-BE49-F238E27FC236}">
                <a16:creationId xmlns:a16="http://schemas.microsoft.com/office/drawing/2014/main" id="{8ADA513F-B70D-4972-B24A-65F26C0AE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26470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re 1">
            <a:extLst>
              <a:ext uri="{FF2B5EF4-FFF2-40B4-BE49-F238E27FC236}">
                <a16:creationId xmlns:a16="http://schemas.microsoft.com/office/drawing/2014/main" id="{C5E8A67A-647C-8C90-5F58-1533B2704123}"/>
              </a:ext>
            </a:extLst>
          </p:cNvPr>
          <p:cNvSpPr>
            <a:spLocks noGrp="1"/>
          </p:cNvSpPr>
          <p:nvPr>
            <p:ph type="title"/>
          </p:nvPr>
        </p:nvSpPr>
        <p:spPr>
          <a:xfrm>
            <a:off x="482601" y="976160"/>
            <a:ext cx="5189964" cy="2237925"/>
          </a:xfrm>
        </p:spPr>
        <p:txBody>
          <a:bodyPr>
            <a:normAutofit/>
          </a:bodyPr>
          <a:lstStyle/>
          <a:p>
            <a:pPr>
              <a:lnSpc>
                <a:spcPct val="90000"/>
              </a:lnSpc>
            </a:pPr>
            <a:r>
              <a:rPr lang="fr-FR" sz="4100" dirty="0"/>
              <a:t>Dépistage des conduites suicidaires chez les ado</a:t>
            </a:r>
          </a:p>
        </p:txBody>
      </p:sp>
      <p:cxnSp>
        <p:nvCxnSpPr>
          <p:cNvPr id="42" name="Straight Connector 41">
            <a:extLst>
              <a:ext uri="{FF2B5EF4-FFF2-40B4-BE49-F238E27FC236}">
                <a16:creationId xmlns:a16="http://schemas.microsoft.com/office/drawing/2014/main" id="{6F9D4A57-BD34-46D7-A145-EA1AE70461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 name="Espace réservé du contenu 2">
            <a:extLst>
              <a:ext uri="{FF2B5EF4-FFF2-40B4-BE49-F238E27FC236}">
                <a16:creationId xmlns:a16="http://schemas.microsoft.com/office/drawing/2014/main" id="{ACCD3766-4607-A3FD-35D8-B487F6FD255B}"/>
              </a:ext>
            </a:extLst>
          </p:cNvPr>
          <p:cNvSpPr>
            <a:spLocks noGrp="1"/>
          </p:cNvSpPr>
          <p:nvPr>
            <p:ph idx="1"/>
          </p:nvPr>
        </p:nvSpPr>
        <p:spPr>
          <a:xfrm>
            <a:off x="482600" y="3408254"/>
            <a:ext cx="5189963" cy="2470031"/>
          </a:xfrm>
        </p:spPr>
        <p:txBody>
          <a:bodyPr>
            <a:normAutofit/>
          </a:bodyPr>
          <a:lstStyle/>
          <a:p>
            <a:pPr marL="342900" indent="-342900">
              <a:buFontTx/>
              <a:buChar char="-"/>
            </a:pPr>
            <a:r>
              <a:rPr lang="fr-FR" sz="2000" dirty="0"/>
              <a:t>Recommandations HAS 09/2021: </a:t>
            </a:r>
          </a:p>
          <a:p>
            <a:r>
              <a:rPr lang="fr-FR" sz="2000" dirty="0">
                <a:highlight>
                  <a:srgbClr val="FF0000"/>
                </a:highlight>
              </a:rPr>
              <a:t>BITS test </a:t>
            </a:r>
          </a:p>
          <a:p>
            <a:endParaRPr lang="fr-FR" sz="2000" dirty="0">
              <a:highlight>
                <a:srgbClr val="FF0000"/>
              </a:highlight>
            </a:endParaRPr>
          </a:p>
          <a:p>
            <a:r>
              <a:rPr lang="fr-FR" sz="2000" b="0" i="0" dirty="0">
                <a:effectLst/>
                <a:latin typeface="Arial" panose="020B0604020202020204" pitchFamily="34" charset="0"/>
              </a:rPr>
              <a:t>La HAS recommande d’avoir recours au BITS lors de chaque consultation d’enfant ou adolescent de </a:t>
            </a:r>
            <a:r>
              <a:rPr lang="fr-FR" sz="2000" b="0" i="0" u="sng" dirty="0">
                <a:effectLst/>
                <a:latin typeface="Arial" panose="020B0604020202020204" pitchFamily="34" charset="0"/>
              </a:rPr>
              <a:t>plus de 12 ans.</a:t>
            </a:r>
            <a:endParaRPr lang="fr-FR" sz="2000" u="sng" dirty="0"/>
          </a:p>
        </p:txBody>
      </p:sp>
      <p:pic>
        <p:nvPicPr>
          <p:cNvPr id="6" name="Image 5" descr="Une image contenant texte, capture d’écran&#10;&#10;Description générée automatiquement">
            <a:extLst>
              <a:ext uri="{FF2B5EF4-FFF2-40B4-BE49-F238E27FC236}">
                <a16:creationId xmlns:a16="http://schemas.microsoft.com/office/drawing/2014/main" id="{E4A4A726-5C32-5D9D-FF1C-2611A73DD78A}"/>
              </a:ext>
            </a:extLst>
          </p:cNvPr>
          <p:cNvPicPr>
            <a:picLocks noChangeAspect="1"/>
          </p:cNvPicPr>
          <p:nvPr/>
        </p:nvPicPr>
        <p:blipFill>
          <a:blip r:embed="rId2">
            <a:alphaModFix/>
          </a:blip>
          <a:stretch>
            <a:fillRect/>
          </a:stretch>
        </p:blipFill>
        <p:spPr>
          <a:xfrm>
            <a:off x="6922430" y="654151"/>
            <a:ext cx="4065151" cy="5549692"/>
          </a:xfrm>
          <a:prstGeom prst="rect">
            <a:avLst/>
          </a:prstGeom>
        </p:spPr>
      </p:pic>
      <p:cxnSp>
        <p:nvCxnSpPr>
          <p:cNvPr id="44" name="Straight Connector 43">
            <a:extLst>
              <a:ext uri="{FF2B5EF4-FFF2-40B4-BE49-F238E27FC236}">
                <a16:creationId xmlns:a16="http://schemas.microsoft.com/office/drawing/2014/main" id="{8ADA513F-B70D-4972-B24A-65F26C0AE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98258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24D33DC8-59EF-ACE6-5B5F-B79902DD24D1}"/>
              </a:ext>
            </a:extLst>
          </p:cNvPr>
          <p:cNvSpPr>
            <a:spLocks noGrp="1"/>
          </p:cNvSpPr>
          <p:nvPr>
            <p:ph type="title"/>
          </p:nvPr>
        </p:nvSpPr>
        <p:spPr>
          <a:xfrm>
            <a:off x="482600" y="976160"/>
            <a:ext cx="5503375" cy="2237925"/>
          </a:xfrm>
        </p:spPr>
        <p:txBody>
          <a:bodyPr>
            <a:normAutofit/>
          </a:bodyPr>
          <a:lstStyle/>
          <a:p>
            <a:r>
              <a:rPr lang="fr-FR" dirty="0"/>
              <a:t>Vidéos </a:t>
            </a:r>
          </a:p>
        </p:txBody>
      </p:sp>
      <p:cxnSp>
        <p:nvCxnSpPr>
          <p:cNvPr id="12" name="Straight Connector 11">
            <a:extLst>
              <a:ext uri="{FF2B5EF4-FFF2-40B4-BE49-F238E27FC236}">
                <a16:creationId xmlns:a16="http://schemas.microsoft.com/office/drawing/2014/main" id="{6108BD3D-CFD0-4A15-ACF6-EBC254CD7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4" name="bits0_justine_heintz.mp4">
            <a:hlinkClick r:id="" action="ppaction://media"/>
            <a:extLst>
              <a:ext uri="{FF2B5EF4-FFF2-40B4-BE49-F238E27FC236}">
                <a16:creationId xmlns:a16="http://schemas.microsoft.com/office/drawing/2014/main" id="{68C249C8-4310-021E-614F-FE83CE1835CD}"/>
              </a:ext>
            </a:extLst>
          </p:cNvPr>
          <p:cNvPicPr>
            <a:picLocks noChangeAspect="1"/>
          </p:cNvPicPr>
          <p:nvPr>
            <a:videoFile r:link="rId2"/>
            <p:extLst>
              <p:ext uri="{DAA4B4D4-6D71-4841-9C94-3DE7FCFB9230}">
                <p14:media xmlns:p14="http://schemas.microsoft.com/office/powerpoint/2010/main" r:embed="rId1"/>
              </p:ext>
            </p:extLst>
          </p:nvPr>
        </p:nvPicPr>
        <p:blipFill>
          <a:blip r:embed="rId6">
            <a:alphaModFix/>
          </a:blip>
          <a:stretch>
            <a:fillRect/>
          </a:stretch>
        </p:blipFill>
        <p:spPr>
          <a:xfrm>
            <a:off x="6439708" y="677006"/>
            <a:ext cx="5189963" cy="2672829"/>
          </a:xfrm>
          <a:prstGeom prst="rect">
            <a:avLst/>
          </a:prstGeom>
        </p:spPr>
      </p:pic>
      <p:pic>
        <p:nvPicPr>
          <p:cNvPr id="5" name="bits4_jordan_trudej.mp4">
            <a:hlinkClick r:id="" action="ppaction://media"/>
            <a:extLst>
              <a:ext uri="{FF2B5EF4-FFF2-40B4-BE49-F238E27FC236}">
                <a16:creationId xmlns:a16="http://schemas.microsoft.com/office/drawing/2014/main" id="{062A798A-CDD9-8E8E-E2A8-B361C56E88E3}"/>
              </a:ext>
            </a:extLst>
          </p:cNvPr>
          <p:cNvPicPr>
            <a:picLocks noChangeAspect="1"/>
          </p:cNvPicPr>
          <p:nvPr>
            <a:videoFile r:link="rId4"/>
            <p:extLst>
              <p:ext uri="{DAA4B4D4-6D71-4841-9C94-3DE7FCFB9230}">
                <p14:media xmlns:p14="http://schemas.microsoft.com/office/powerpoint/2010/main" r:embed="rId3"/>
              </p:ext>
            </p:extLst>
          </p:nvPr>
        </p:nvPicPr>
        <p:blipFill>
          <a:blip r:embed="rId7">
            <a:alphaModFix/>
          </a:blip>
          <a:stretch>
            <a:fillRect/>
          </a:stretch>
        </p:blipFill>
        <p:spPr>
          <a:xfrm>
            <a:off x="6439708" y="3508163"/>
            <a:ext cx="5189963" cy="2672829"/>
          </a:xfrm>
          <a:prstGeom prst="rect">
            <a:avLst/>
          </a:prstGeom>
        </p:spPr>
      </p:pic>
      <p:cxnSp>
        <p:nvCxnSpPr>
          <p:cNvPr id="14" name="Straight Connector 13">
            <a:extLst>
              <a:ext uri="{FF2B5EF4-FFF2-40B4-BE49-F238E27FC236}">
                <a16:creationId xmlns:a16="http://schemas.microsoft.com/office/drawing/2014/main" id="{DB2019E5-6C31-4640-A135-6BBA7FFCF6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8822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26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20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4070EE-D4E7-AD8C-C6F3-A2EFB51D1837}"/>
              </a:ext>
            </a:extLst>
          </p:cNvPr>
          <p:cNvSpPr>
            <a:spLocks noGrp="1"/>
          </p:cNvSpPr>
          <p:nvPr>
            <p:ph type="title"/>
          </p:nvPr>
        </p:nvSpPr>
        <p:spPr>
          <a:xfrm>
            <a:off x="482600" y="-100583"/>
            <a:ext cx="10634472" cy="2157984"/>
          </a:xfrm>
        </p:spPr>
        <p:txBody>
          <a:bodyPr/>
          <a:lstStyle/>
          <a:p>
            <a:r>
              <a:rPr lang="fr-FR" sz="4300" dirty="0"/>
              <a:t>BITS test : résultats </a:t>
            </a:r>
          </a:p>
        </p:txBody>
      </p:sp>
      <p:sp>
        <p:nvSpPr>
          <p:cNvPr id="3" name="Espace réservé du contenu 2">
            <a:extLst>
              <a:ext uri="{FF2B5EF4-FFF2-40B4-BE49-F238E27FC236}">
                <a16:creationId xmlns:a16="http://schemas.microsoft.com/office/drawing/2014/main" id="{47AB6A19-BBEE-8B28-07D5-BFFE9500BE99}"/>
              </a:ext>
            </a:extLst>
          </p:cNvPr>
          <p:cNvSpPr>
            <a:spLocks noGrp="1"/>
          </p:cNvSpPr>
          <p:nvPr>
            <p:ph idx="1"/>
          </p:nvPr>
        </p:nvSpPr>
        <p:spPr>
          <a:xfrm>
            <a:off x="482600" y="1843088"/>
            <a:ext cx="10506991" cy="4036503"/>
          </a:xfrm>
        </p:spPr>
        <p:txBody>
          <a:bodyPr>
            <a:normAutofit fontScale="92500"/>
          </a:bodyPr>
          <a:lstStyle/>
          <a:p>
            <a:pPr marL="342900" indent="-342900">
              <a:buFontTx/>
              <a:buChar char="-"/>
            </a:pPr>
            <a:r>
              <a:rPr lang="fr-FR" u="sng" dirty="0"/>
              <a:t>Résultats négatifs (&lt;3 points) : </a:t>
            </a:r>
          </a:p>
          <a:p>
            <a:r>
              <a:rPr lang="fr-FR" dirty="0"/>
              <a:t>réitérer le test à la prochaine consultation. </a:t>
            </a:r>
          </a:p>
          <a:p>
            <a:endParaRPr lang="fr-FR" dirty="0"/>
          </a:p>
          <a:p>
            <a:pPr marL="342900" indent="-342900">
              <a:buFontTx/>
              <a:buChar char="-"/>
            </a:pPr>
            <a:r>
              <a:rPr lang="fr-FR" u="sng" dirty="0"/>
              <a:t>Résultats positifs : Pas de panique ! </a:t>
            </a:r>
          </a:p>
          <a:p>
            <a:r>
              <a:rPr lang="fr-FR" dirty="0"/>
              <a:t>Reprogrammer un RDV avec l’adolescent pour approfondir. </a:t>
            </a:r>
          </a:p>
          <a:p>
            <a:r>
              <a:rPr lang="fr-FR" dirty="0"/>
              <a:t>Solliciter un avis </a:t>
            </a:r>
          </a:p>
          <a:p>
            <a:r>
              <a:rPr lang="fr-FR" dirty="0"/>
              <a:t>Adresser à un confrère spécialisé quand la situation se chronicise ou s’aggrave.</a:t>
            </a:r>
          </a:p>
          <a:p>
            <a:r>
              <a:rPr lang="fr-FR" dirty="0"/>
              <a:t> Indiquer à l’ado que cette orientation n’est pas un abandon mais un enrichissement. Solliciter un retour courrier. </a:t>
            </a:r>
          </a:p>
        </p:txBody>
      </p:sp>
    </p:spTree>
    <p:extLst>
      <p:ext uri="{BB962C8B-B14F-4D97-AF65-F5344CB8AC3E}">
        <p14:creationId xmlns:p14="http://schemas.microsoft.com/office/powerpoint/2010/main" val="1484439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6FD167-9C5F-68DF-5E02-0F0D8CB79763}"/>
              </a:ext>
            </a:extLst>
          </p:cNvPr>
          <p:cNvSpPr>
            <a:spLocks noGrp="1"/>
          </p:cNvSpPr>
          <p:nvPr>
            <p:ph type="title"/>
          </p:nvPr>
        </p:nvSpPr>
        <p:spPr>
          <a:xfrm>
            <a:off x="482600" y="0"/>
            <a:ext cx="10634472" cy="2157984"/>
          </a:xfrm>
        </p:spPr>
        <p:txBody>
          <a:bodyPr/>
          <a:lstStyle/>
          <a:p>
            <a:r>
              <a:rPr lang="fr-FR" sz="4300" dirty="0">
                <a:cs typeface="Times New Roman" panose="02020603050405020304" pitchFamily="18" charset="0"/>
              </a:rPr>
              <a:t>A retenir </a:t>
            </a:r>
          </a:p>
        </p:txBody>
      </p:sp>
      <p:sp>
        <p:nvSpPr>
          <p:cNvPr id="3" name="Espace réservé du contenu 2">
            <a:extLst>
              <a:ext uri="{FF2B5EF4-FFF2-40B4-BE49-F238E27FC236}">
                <a16:creationId xmlns:a16="http://schemas.microsoft.com/office/drawing/2014/main" id="{742FDC30-9B3A-D99F-E70C-F432294439E6}"/>
              </a:ext>
            </a:extLst>
          </p:cNvPr>
          <p:cNvSpPr>
            <a:spLocks noGrp="1"/>
          </p:cNvSpPr>
          <p:nvPr>
            <p:ph idx="1"/>
          </p:nvPr>
        </p:nvSpPr>
        <p:spPr>
          <a:xfrm>
            <a:off x="482600" y="1743076"/>
            <a:ext cx="10506991" cy="4136516"/>
          </a:xfrm>
        </p:spPr>
        <p:txBody>
          <a:bodyPr>
            <a:normAutofit/>
          </a:bodyPr>
          <a:lstStyle/>
          <a:p>
            <a:pPr marL="342900" indent="-342900">
              <a:buFontTx/>
              <a:buChar char="-"/>
            </a:pPr>
            <a:r>
              <a:rPr lang="fr-FR" dirty="0"/>
              <a:t>Toute consultation peut-être l’occasion de repérer un mal être de l’adolescent. </a:t>
            </a:r>
          </a:p>
          <a:p>
            <a:pPr marL="342900" indent="-342900">
              <a:buFontTx/>
              <a:buChar char="-"/>
            </a:pPr>
            <a:r>
              <a:rPr lang="fr-FR" b="0" i="0" dirty="0">
                <a:solidFill>
                  <a:srgbClr val="292825"/>
                </a:solidFill>
                <a:effectLst/>
                <a:latin typeface="Source Sans Pro" panose="020B0503030403020204" pitchFamily="34" charset="0"/>
              </a:rPr>
              <a:t>Interroger sur les idées de suicide ne les fait pas émerger </a:t>
            </a:r>
          </a:p>
          <a:p>
            <a:pPr marL="342900" indent="-342900">
              <a:buFontTx/>
              <a:buChar char="-"/>
            </a:pPr>
            <a:r>
              <a:rPr lang="fr-FR" dirty="0"/>
              <a:t>Vous n’êtes pas seuls. </a:t>
            </a:r>
          </a:p>
          <a:p>
            <a:pPr marL="342900" indent="-342900">
              <a:buFontTx/>
              <a:buChar char="-"/>
            </a:pPr>
            <a:r>
              <a:rPr lang="fr-FR" dirty="0"/>
              <a:t>Outil pour réalisation du Bits Test : </a:t>
            </a:r>
            <a:r>
              <a:rPr lang="fr-FR" dirty="0">
                <a:hlinkClick r:id="rId2"/>
              </a:rPr>
              <a:t>https://www.medecin-ado.org/bits-test</a:t>
            </a:r>
            <a:endParaRPr lang="fr-FR" dirty="0"/>
          </a:p>
          <a:p>
            <a:pPr marL="342900" indent="-342900">
              <a:buFontTx/>
              <a:buChar char="-"/>
            </a:pPr>
            <a:endParaRPr lang="fr-FR" dirty="0"/>
          </a:p>
        </p:txBody>
      </p:sp>
    </p:spTree>
    <p:extLst>
      <p:ext uri="{BB962C8B-B14F-4D97-AF65-F5344CB8AC3E}">
        <p14:creationId xmlns:p14="http://schemas.microsoft.com/office/powerpoint/2010/main" val="4260399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E8F4D4-0D75-F61F-945A-1B247431E213}"/>
              </a:ext>
            </a:extLst>
          </p:cNvPr>
          <p:cNvSpPr>
            <a:spLocks noGrp="1"/>
          </p:cNvSpPr>
          <p:nvPr>
            <p:ph type="title"/>
          </p:nvPr>
        </p:nvSpPr>
        <p:spPr>
          <a:xfrm>
            <a:off x="418859" y="0"/>
            <a:ext cx="10634472" cy="2157984"/>
          </a:xfrm>
        </p:spPr>
        <p:txBody>
          <a:bodyPr/>
          <a:lstStyle/>
          <a:p>
            <a:r>
              <a:rPr lang="fr-FR" sz="5400" dirty="0"/>
              <a:t>Thèse</a:t>
            </a:r>
          </a:p>
        </p:txBody>
      </p:sp>
      <p:sp>
        <p:nvSpPr>
          <p:cNvPr id="3" name="Espace réservé du contenu 2">
            <a:extLst>
              <a:ext uri="{FF2B5EF4-FFF2-40B4-BE49-F238E27FC236}">
                <a16:creationId xmlns:a16="http://schemas.microsoft.com/office/drawing/2014/main" id="{B70AE58E-B99E-B248-75F8-87A605D03D71}"/>
              </a:ext>
            </a:extLst>
          </p:cNvPr>
          <p:cNvSpPr>
            <a:spLocks noGrp="1"/>
          </p:cNvSpPr>
          <p:nvPr>
            <p:ph idx="1"/>
          </p:nvPr>
        </p:nvSpPr>
        <p:spPr>
          <a:xfrm>
            <a:off x="482600" y="1871663"/>
            <a:ext cx="10506991" cy="4414837"/>
          </a:xfrm>
        </p:spPr>
        <p:txBody>
          <a:bodyPr>
            <a:normAutofit fontScale="70000" lnSpcReduction="20000"/>
          </a:bodyPr>
          <a:lstStyle/>
          <a:p>
            <a:r>
              <a:rPr lang="fr-FR" b="0" i="0" dirty="0">
                <a:solidFill>
                  <a:srgbClr val="292825"/>
                </a:solidFill>
                <a:effectLst/>
                <a:latin typeface="Source Sans Pro" panose="020B0503030403020204" pitchFamily="34" charset="0"/>
              </a:rPr>
              <a:t>Etude observationnelle, évaluation d’un outil validé par la HAS; le BITS test. </a:t>
            </a:r>
          </a:p>
          <a:p>
            <a:endParaRPr lang="fr-FR" b="0" i="0" dirty="0">
              <a:solidFill>
                <a:srgbClr val="292825"/>
              </a:solidFill>
              <a:effectLst/>
              <a:latin typeface="Source Sans Pro" panose="020B0503030403020204" pitchFamily="34" charset="0"/>
            </a:endParaRPr>
          </a:p>
          <a:p>
            <a:r>
              <a:rPr lang="fr-FR" b="0" i="0" dirty="0">
                <a:solidFill>
                  <a:srgbClr val="292825"/>
                </a:solidFill>
                <a:effectLst/>
                <a:latin typeface="Source Sans Pro" panose="020B0503030403020204" pitchFamily="34" charset="0"/>
              </a:rPr>
              <a:t>L'objectif principal de cette étude est l'acceptabilité / l'applicabilité du BITS test en pratique quotidienne par les médecins généralistes/internes d'île de France.</a:t>
            </a:r>
          </a:p>
          <a:p>
            <a:endParaRPr lang="fr-FR" dirty="0">
              <a:solidFill>
                <a:srgbClr val="292825"/>
              </a:solidFill>
              <a:latin typeface="Source Sans Pro" panose="020B0503030403020204" pitchFamily="34" charset="0"/>
            </a:endParaRPr>
          </a:p>
          <a:p>
            <a:r>
              <a:rPr lang="fr-FR" dirty="0"/>
              <a:t>Je vous propose de remplir un premier questionnaire, 10 questions -&gt; </a:t>
            </a:r>
            <a:r>
              <a:rPr lang="fr-FR" dirty="0">
                <a:hlinkClick r:id="rId2"/>
              </a:rPr>
              <a:t>https://docs.google.com/forms/d/11qIJiQaVduvvTOkCqvqQ2CNNK5XzPb2qIS-HSRoqA7M/prefill</a:t>
            </a:r>
            <a:endParaRPr lang="fr-FR" dirty="0"/>
          </a:p>
          <a:p>
            <a:endParaRPr lang="fr-FR" b="0" i="0" dirty="0">
              <a:solidFill>
                <a:srgbClr val="292825"/>
              </a:solidFill>
              <a:effectLst/>
              <a:latin typeface="Source Sans Pro" panose="020B0503030403020204" pitchFamily="34" charset="0"/>
            </a:endParaRPr>
          </a:p>
          <a:p>
            <a:r>
              <a:rPr lang="fr-FR" b="0" i="0" dirty="0">
                <a:solidFill>
                  <a:srgbClr val="292825"/>
                </a:solidFill>
                <a:effectLst/>
                <a:latin typeface="Source Sans Pro" panose="020B0503030403020204" pitchFamily="34" charset="0"/>
              </a:rPr>
              <a:t>Une fiche récap vous sera envoyé par mail. </a:t>
            </a:r>
          </a:p>
          <a:p>
            <a:endParaRPr lang="fr-FR" b="0" i="0" dirty="0">
              <a:solidFill>
                <a:srgbClr val="292825"/>
              </a:solidFill>
              <a:effectLst/>
              <a:latin typeface="Source Sans Pro" panose="020B0503030403020204" pitchFamily="34" charset="0"/>
            </a:endParaRPr>
          </a:p>
          <a:p>
            <a:br>
              <a:rPr lang="fr-FR" dirty="0"/>
            </a:br>
            <a:r>
              <a:rPr lang="fr-FR" dirty="0"/>
              <a:t>Puis </a:t>
            </a:r>
            <a:r>
              <a:rPr lang="fr-FR" dirty="0">
                <a:solidFill>
                  <a:srgbClr val="292825"/>
                </a:solidFill>
                <a:latin typeface="Source Sans Pro" panose="020B0503030403020204" pitchFamily="34" charset="0"/>
              </a:rPr>
              <a:t>j</a:t>
            </a:r>
            <a:r>
              <a:rPr lang="fr-FR" b="0" i="0" dirty="0">
                <a:solidFill>
                  <a:srgbClr val="292825"/>
                </a:solidFill>
                <a:effectLst/>
                <a:latin typeface="Source Sans Pro" panose="020B0503030403020204" pitchFamily="34" charset="0"/>
              </a:rPr>
              <a:t>e vous propose d'appliquer le BITS test en consultation pour une période définie (1 à 2 mois).</a:t>
            </a:r>
            <a:endParaRPr lang="fr-FR" dirty="0"/>
          </a:p>
          <a:p>
            <a:br>
              <a:rPr lang="fr-FR" dirty="0"/>
            </a:br>
            <a:r>
              <a:rPr lang="fr-FR" b="0" i="0" dirty="0">
                <a:solidFill>
                  <a:srgbClr val="292825"/>
                </a:solidFill>
                <a:effectLst/>
                <a:latin typeface="Source Sans Pro" panose="020B0503030403020204" pitchFamily="34" charset="0"/>
              </a:rPr>
              <a:t>A la fin de cette période, je vous enverrais un questionnaire pour connaitre les facilités et/ou les difficultés rencontrer à poser les questions du BITS test en consultation.</a:t>
            </a:r>
            <a:endParaRPr lang="fr-FR" dirty="0"/>
          </a:p>
        </p:txBody>
      </p:sp>
      <p:pic>
        <p:nvPicPr>
          <p:cNvPr id="6" name="Image 5" descr="Une image contenant texte, capture d’écran&#10;&#10;Description générée automatiquement">
            <a:extLst>
              <a:ext uri="{FF2B5EF4-FFF2-40B4-BE49-F238E27FC236}">
                <a16:creationId xmlns:a16="http://schemas.microsoft.com/office/drawing/2014/main" id="{31DA7095-EE45-9A34-ECB0-26C536D3EE6B}"/>
              </a:ext>
            </a:extLst>
          </p:cNvPr>
          <p:cNvPicPr>
            <a:picLocks noChangeAspect="1"/>
          </p:cNvPicPr>
          <p:nvPr/>
        </p:nvPicPr>
        <p:blipFill>
          <a:blip r:embed="rId3">
            <a:alphaModFix/>
          </a:blip>
          <a:stretch>
            <a:fillRect/>
          </a:stretch>
        </p:blipFill>
        <p:spPr>
          <a:xfrm>
            <a:off x="4728963" y="4079081"/>
            <a:ext cx="549932" cy="750760"/>
          </a:xfrm>
          <a:prstGeom prst="rect">
            <a:avLst/>
          </a:prstGeom>
        </p:spPr>
      </p:pic>
    </p:spTree>
    <p:extLst>
      <p:ext uri="{BB962C8B-B14F-4D97-AF65-F5344CB8AC3E}">
        <p14:creationId xmlns:p14="http://schemas.microsoft.com/office/powerpoint/2010/main" val="4069928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10;&#10;Description générée automatiquement">
            <a:extLst>
              <a:ext uri="{FF2B5EF4-FFF2-40B4-BE49-F238E27FC236}">
                <a16:creationId xmlns:a16="http://schemas.microsoft.com/office/drawing/2014/main" id="{6AF056EB-35A3-7613-3F47-D716039AC28B}"/>
              </a:ext>
            </a:extLst>
          </p:cNvPr>
          <p:cNvPicPr>
            <a:picLocks noChangeAspect="1"/>
          </p:cNvPicPr>
          <p:nvPr/>
        </p:nvPicPr>
        <p:blipFill>
          <a:blip r:embed="rId2">
            <a:alphaModFix/>
          </a:blip>
          <a:stretch>
            <a:fillRect/>
          </a:stretch>
        </p:blipFill>
        <p:spPr>
          <a:xfrm>
            <a:off x="4179230" y="654154"/>
            <a:ext cx="4065151" cy="5549692"/>
          </a:xfrm>
          <a:prstGeom prst="rect">
            <a:avLst/>
          </a:prstGeom>
        </p:spPr>
      </p:pic>
    </p:spTree>
    <p:extLst>
      <p:ext uri="{BB962C8B-B14F-4D97-AF65-F5344CB8AC3E}">
        <p14:creationId xmlns:p14="http://schemas.microsoft.com/office/powerpoint/2010/main" val="1987108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0FBA268-7327-4DB1-2327-9BBAB7EC57E1}"/>
              </a:ext>
            </a:extLst>
          </p:cNvPr>
          <p:cNvSpPr>
            <a:spLocks noGrp="1"/>
          </p:cNvSpPr>
          <p:nvPr>
            <p:ph type="title"/>
          </p:nvPr>
        </p:nvSpPr>
        <p:spPr>
          <a:xfrm>
            <a:off x="482601" y="976160"/>
            <a:ext cx="5189964" cy="2237925"/>
          </a:xfrm>
        </p:spPr>
        <p:txBody>
          <a:bodyPr>
            <a:normAutofit/>
          </a:bodyPr>
          <a:lstStyle/>
          <a:p>
            <a:r>
              <a:rPr lang="fr-FR" dirty="0"/>
              <a:t>Merci !</a:t>
            </a:r>
          </a:p>
        </p:txBody>
      </p:sp>
      <p:cxnSp>
        <p:nvCxnSpPr>
          <p:cNvPr id="12" name="Straight Connector 11">
            <a:extLst>
              <a:ext uri="{FF2B5EF4-FFF2-40B4-BE49-F238E27FC236}">
                <a16:creationId xmlns:a16="http://schemas.microsoft.com/office/drawing/2014/main" id="{6F9D4A57-BD34-46D7-A145-EA1AE70461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7" name="Graphic 6" descr="Smiling Face with No Fill">
            <a:extLst>
              <a:ext uri="{FF2B5EF4-FFF2-40B4-BE49-F238E27FC236}">
                <a16:creationId xmlns:a16="http://schemas.microsoft.com/office/drawing/2014/main" id="{B4712F69-2CC5-8EB2-3A78-FA122B29248B}"/>
              </a:ext>
            </a:extLst>
          </p:cNvPr>
          <p:cNvPicPr>
            <a:picLocks noChangeAspect="1"/>
          </p:cNvPicPr>
          <p:nvPr/>
        </p:nvPicPr>
        <p:blipFill>
          <a:blip r:embed="rId2">
            <a:alphaModFix/>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23028" y="754331"/>
            <a:ext cx="5349331" cy="5349331"/>
          </a:xfrm>
          <a:prstGeom prst="rect">
            <a:avLst/>
          </a:prstGeom>
        </p:spPr>
      </p:pic>
      <p:cxnSp>
        <p:nvCxnSpPr>
          <p:cNvPr id="14" name="Straight Connector 13">
            <a:extLst>
              <a:ext uri="{FF2B5EF4-FFF2-40B4-BE49-F238E27FC236}">
                <a16:creationId xmlns:a16="http://schemas.microsoft.com/office/drawing/2014/main" id="{8ADA513F-B70D-4972-B24A-65F26C0AE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49875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CF0955-135B-9CDA-760E-E3EAE64AD7D7}"/>
              </a:ext>
            </a:extLst>
          </p:cNvPr>
          <p:cNvSpPr>
            <a:spLocks noGrp="1"/>
          </p:cNvSpPr>
          <p:nvPr>
            <p:ph type="title"/>
          </p:nvPr>
        </p:nvSpPr>
        <p:spPr>
          <a:xfrm>
            <a:off x="418859" y="-100583"/>
            <a:ext cx="10634472" cy="2157984"/>
          </a:xfrm>
        </p:spPr>
        <p:txBody>
          <a:bodyPr/>
          <a:lstStyle/>
          <a:p>
            <a:r>
              <a:rPr lang="fr-FR" sz="4800" dirty="0"/>
              <a:t>Bibliographie </a:t>
            </a:r>
          </a:p>
        </p:txBody>
      </p:sp>
      <p:sp>
        <p:nvSpPr>
          <p:cNvPr id="3" name="Espace réservé du contenu 2">
            <a:extLst>
              <a:ext uri="{FF2B5EF4-FFF2-40B4-BE49-F238E27FC236}">
                <a16:creationId xmlns:a16="http://schemas.microsoft.com/office/drawing/2014/main" id="{1A22771F-D07E-C7F2-4C2F-4579B53F55E7}"/>
              </a:ext>
            </a:extLst>
          </p:cNvPr>
          <p:cNvSpPr>
            <a:spLocks noGrp="1"/>
          </p:cNvSpPr>
          <p:nvPr>
            <p:ph idx="1"/>
          </p:nvPr>
        </p:nvSpPr>
        <p:spPr>
          <a:xfrm>
            <a:off x="482600" y="1421027"/>
            <a:ext cx="11491097" cy="4868561"/>
          </a:xfrm>
        </p:spPr>
        <p:txBody>
          <a:bodyPr>
            <a:normAutofit fontScale="55000" lnSpcReduction="20000"/>
          </a:bodyPr>
          <a:lstStyle/>
          <a:p>
            <a:r>
              <a:rPr lang="fr-FR" dirty="0">
                <a:effectLst/>
              </a:rPr>
              <a:t>« Accueil de l’adolescent en médecine générale ». Consulté le 6 mai 2023. </a:t>
            </a:r>
            <a:r>
              <a:rPr lang="fr-FR" dirty="0">
                <a:effectLst/>
                <a:hlinkClick r:id="rId2"/>
              </a:rPr>
              <a:t>https://www.ameli.fr/medecin/sante-prevention/enfants-et-adolescents/accueil-adolescent-medecine-generale</a:t>
            </a:r>
            <a:r>
              <a:rPr lang="fr-FR" dirty="0">
                <a:effectLst/>
              </a:rPr>
              <a:t>.</a:t>
            </a:r>
          </a:p>
          <a:p>
            <a:r>
              <a:rPr lang="fr-FR" dirty="0">
                <a:effectLst/>
              </a:rPr>
              <a:t>« Collège National des Généralistes Enseignants ». Consulté le 6 mai 2023. </a:t>
            </a:r>
            <a:r>
              <a:rPr lang="fr-FR" dirty="0">
                <a:effectLst/>
                <a:hlinkClick r:id="rId3"/>
              </a:rPr>
              <a:t>https://www.cnge.fr/</a:t>
            </a:r>
            <a:r>
              <a:rPr lang="fr-FR" dirty="0">
                <a:effectLst/>
              </a:rPr>
              <a:t>.</a:t>
            </a:r>
          </a:p>
          <a:p>
            <a:r>
              <a:rPr lang="fr-FR" i="1" dirty="0">
                <a:effectLst/>
              </a:rPr>
              <a:t>Comme un possible</a:t>
            </a:r>
            <a:r>
              <a:rPr lang="fr-FR" dirty="0">
                <a:effectLst/>
              </a:rPr>
              <a:t>, 2020. </a:t>
            </a:r>
            <a:r>
              <a:rPr lang="fr-FR" dirty="0">
                <a:effectLst/>
                <a:hlinkClick r:id="rId4"/>
              </a:rPr>
              <a:t>https://www.youtube.com/watch?v=FN9gq-xV4Po</a:t>
            </a:r>
            <a:r>
              <a:rPr lang="fr-FR" dirty="0">
                <a:effectLst/>
              </a:rPr>
              <a:t>.</a:t>
            </a:r>
          </a:p>
          <a:p>
            <a:r>
              <a:rPr lang="fr-FR" dirty="0">
                <a:effectLst/>
              </a:rPr>
              <a:t>« En médecine générale ». Consulté le 6 mai 2023. </a:t>
            </a:r>
            <a:r>
              <a:rPr lang="fr-FR" dirty="0">
                <a:effectLst/>
                <a:hlinkClick r:id="rId5"/>
              </a:rPr>
              <a:t>https://www.medecin-ado.org/consultations</a:t>
            </a:r>
            <a:r>
              <a:rPr lang="fr-FR" dirty="0">
                <a:effectLst/>
              </a:rPr>
              <a:t>.</a:t>
            </a:r>
          </a:p>
          <a:p>
            <a:r>
              <a:rPr lang="fr-FR" dirty="0">
                <a:effectLst/>
              </a:rPr>
              <a:t>Haute Autorité de Santé. « Idées et conduites suicidaires chez l’enfant et l’adolescent : prévention, repérage, évaluation et prise en charge ». Consulté le 6 mai 2023. </a:t>
            </a:r>
            <a:r>
              <a:rPr lang="fr-FR" dirty="0">
                <a:effectLst/>
                <a:hlinkClick r:id="rId6"/>
              </a:rPr>
              <a:t>https://www.has-sante.fr/jcms/p_3288864/fr/idees-et-conduites-suicidaires-chez-l-enfant-et-l-adolescent-prevention-reperage-evaluation-et-prise-en-charge</a:t>
            </a:r>
            <a:r>
              <a:rPr lang="fr-FR" dirty="0">
                <a:effectLst/>
              </a:rPr>
              <a:t>.</a:t>
            </a:r>
          </a:p>
          <a:p>
            <a:r>
              <a:rPr lang="fr-FR" dirty="0">
                <a:effectLst/>
              </a:rPr>
              <a:t>« Interruptions volontaires de grossesse : une hausse confirmée en 2019 | Direction de la recherche, des études, de l’évaluation et des statistiques ». Consulté le 6 mai 2023. </a:t>
            </a:r>
            <a:r>
              <a:rPr lang="fr-FR" dirty="0">
                <a:effectLst/>
                <a:hlinkClick r:id="rId7"/>
              </a:rPr>
              <a:t>https://drees.solidarites-sante.gouv.fr/publications/etudes-et-resultats/interruptions-volontaires-de-grossesse-une-hausse-confirmee-en</a:t>
            </a:r>
            <a:r>
              <a:rPr lang="fr-FR" dirty="0">
                <a:effectLst/>
              </a:rPr>
              <a:t>.</a:t>
            </a:r>
          </a:p>
          <a:p>
            <a:r>
              <a:rPr lang="fr-FR" dirty="0">
                <a:effectLst/>
              </a:rPr>
              <a:t>Jardon, V., C. </a:t>
            </a:r>
            <a:r>
              <a:rPr lang="fr-FR" dirty="0" err="1">
                <a:effectLst/>
              </a:rPr>
              <a:t>Debien</a:t>
            </a:r>
            <a:r>
              <a:rPr lang="fr-FR" dirty="0">
                <a:effectLst/>
              </a:rPr>
              <a:t>, S. Duhem, M. </a:t>
            </a:r>
            <a:r>
              <a:rPr lang="fr-FR" dirty="0" err="1">
                <a:effectLst/>
              </a:rPr>
              <a:t>Morgiève</a:t>
            </a:r>
            <a:r>
              <a:rPr lang="fr-FR" dirty="0">
                <a:effectLst/>
              </a:rPr>
              <a:t>, F. Ducrocq, et G. </a:t>
            </a:r>
            <a:r>
              <a:rPr lang="fr-FR" dirty="0" err="1">
                <a:effectLst/>
              </a:rPr>
              <a:t>Vaiva</a:t>
            </a:r>
            <a:r>
              <a:rPr lang="fr-FR" dirty="0">
                <a:effectLst/>
              </a:rPr>
              <a:t>. « Un exemple de système de veille post-hospitalière des suicidants : </a:t>
            </a:r>
            <a:r>
              <a:rPr lang="fr-FR" dirty="0" err="1">
                <a:effectLst/>
              </a:rPr>
              <a:t>VigilanS</a:t>
            </a:r>
            <a:r>
              <a:rPr lang="fr-FR" dirty="0">
                <a:effectLst/>
              </a:rPr>
              <a:t> ». </a:t>
            </a:r>
            <a:r>
              <a:rPr lang="fr-FR" i="1" dirty="0">
                <a:effectLst/>
              </a:rPr>
              <a:t>L’Encéphale</a:t>
            </a:r>
            <a:r>
              <a:rPr lang="fr-FR" dirty="0">
                <a:effectLst/>
              </a:rPr>
              <a:t> 45 (janvier 2019): S13‑21. </a:t>
            </a:r>
            <a:r>
              <a:rPr lang="fr-FR" dirty="0">
                <a:effectLst/>
                <a:hlinkClick r:id="rId8"/>
              </a:rPr>
              <a:t>https://doi.org/10.1016/j.encep.2018.09.009</a:t>
            </a:r>
            <a:r>
              <a:rPr lang="fr-FR" dirty="0">
                <a:effectLst/>
              </a:rPr>
              <a:t>.</a:t>
            </a:r>
          </a:p>
          <a:p>
            <a:r>
              <a:rPr lang="fr-FR" dirty="0">
                <a:effectLst/>
              </a:rPr>
              <a:t>Michot, Isabelle. « Julien Morel d’Arleux Coordination : Julie-Emilie </a:t>
            </a:r>
            <a:r>
              <a:rPr lang="fr-FR" dirty="0" err="1">
                <a:effectLst/>
              </a:rPr>
              <a:t>Adès</a:t>
            </a:r>
            <a:r>
              <a:rPr lang="fr-FR" dirty="0">
                <a:effectLst/>
              </a:rPr>
              <a:t> Maquette : Frédérique Million Documentation : », 2019.</a:t>
            </a:r>
          </a:p>
          <a:p>
            <a:r>
              <a:rPr lang="fr-FR" dirty="0">
                <a:effectLst/>
              </a:rPr>
              <a:t>« OneDrive ». Consulté le 6 mai 2023. </a:t>
            </a:r>
            <a:r>
              <a:rPr lang="fr-FR" dirty="0">
                <a:effectLst/>
                <a:hlinkClick r:id="rId9"/>
              </a:rPr>
              <a:t>https://onedrive.live.com/?authkey=%21AE%5FP%2DOxp7zAdWZg&amp;cid=8C67A1B2129C71FC&amp;id=8C67A1B2129C71FC%211023&amp;parId=8C67A1B2129C71FC%211021&amp;o=OneUp</a:t>
            </a:r>
            <a:r>
              <a:rPr lang="fr-FR" dirty="0">
                <a:effectLst/>
              </a:rPr>
              <a:t>.</a:t>
            </a:r>
          </a:p>
          <a:p>
            <a:r>
              <a:rPr lang="fr-FR" dirty="0">
                <a:effectLst/>
              </a:rPr>
              <a:t>Steinberg, Laurence. « A Social Neuroscience Perspective on Adolescent Risk-</a:t>
            </a:r>
            <a:r>
              <a:rPr lang="fr-FR" dirty="0" err="1">
                <a:effectLst/>
              </a:rPr>
              <a:t>Taking</a:t>
            </a:r>
            <a:r>
              <a:rPr lang="fr-FR" dirty="0">
                <a:effectLst/>
              </a:rPr>
              <a:t> ». </a:t>
            </a:r>
            <a:r>
              <a:rPr lang="fr-FR" i="1" dirty="0" err="1">
                <a:effectLst/>
              </a:rPr>
              <a:t>Developmental</a:t>
            </a:r>
            <a:r>
              <a:rPr lang="fr-FR" i="1" dirty="0">
                <a:effectLst/>
              </a:rPr>
              <a:t> </a:t>
            </a:r>
            <a:r>
              <a:rPr lang="fr-FR" i="1" dirty="0" err="1">
                <a:effectLst/>
              </a:rPr>
              <a:t>review</a:t>
            </a:r>
            <a:r>
              <a:rPr lang="fr-FR" i="1" dirty="0">
                <a:effectLst/>
              </a:rPr>
              <a:t> : DR</a:t>
            </a:r>
            <a:r>
              <a:rPr lang="fr-FR" dirty="0">
                <a:effectLst/>
              </a:rPr>
              <a:t> 28, n</a:t>
            </a:r>
            <a:r>
              <a:rPr lang="fr-FR" baseline="30000" dirty="0">
                <a:effectLst/>
              </a:rPr>
              <a:t>o</a:t>
            </a:r>
            <a:r>
              <a:rPr lang="fr-FR" dirty="0">
                <a:effectLst/>
              </a:rPr>
              <a:t> 1 (mars 2008): 78‑106. </a:t>
            </a:r>
            <a:r>
              <a:rPr lang="fr-FR" dirty="0">
                <a:effectLst/>
                <a:hlinkClick r:id="rId10"/>
              </a:rPr>
              <a:t>https://doi.org/10.1016/j.dr.2007.08.002</a:t>
            </a:r>
            <a:r>
              <a:rPr lang="fr-FR" dirty="0">
                <a:effectLst/>
              </a:rPr>
              <a:t>.</a:t>
            </a:r>
          </a:p>
          <a:p>
            <a:r>
              <a:rPr lang="fr-FR" dirty="0">
                <a:effectLst/>
              </a:rPr>
              <a:t>« « Toute consultation peut être l’occasion de repérer le mal-être d’un adolescent » », 27 septembre 2022. </a:t>
            </a:r>
            <a:r>
              <a:rPr lang="fr-FR" dirty="0">
                <a:effectLst/>
                <a:hlinkClick r:id="rId11"/>
              </a:rPr>
              <a:t>https://www.ameli.fr/medecin/actualites/toute-consultation-peut-etre-l-occasion-de-reperer-le-mal-etre-d-un-adolescent</a:t>
            </a:r>
            <a:r>
              <a:rPr lang="fr-FR" dirty="0">
                <a:effectLst/>
              </a:rPr>
              <a:t>.</a:t>
            </a:r>
          </a:p>
          <a:p>
            <a:r>
              <a:rPr lang="fr-FR" dirty="0">
                <a:effectLst/>
              </a:rPr>
              <a:t>« Un test fondamental : le BITS TEST ». Consulté le 6 mai 2023. </a:t>
            </a:r>
            <a:r>
              <a:rPr lang="fr-FR" dirty="0">
                <a:effectLst/>
                <a:hlinkClick r:id="rId12"/>
              </a:rPr>
              <a:t>https://www.medecin-ado.org/comment-reperer/un-test-fondamental</a:t>
            </a:r>
            <a:r>
              <a:rPr lang="fr-FR" dirty="0">
                <a:effectLst/>
              </a:rPr>
              <a:t>.</a:t>
            </a:r>
          </a:p>
          <a:p>
            <a:endParaRPr lang="fr-FR" dirty="0"/>
          </a:p>
        </p:txBody>
      </p:sp>
    </p:spTree>
    <p:extLst>
      <p:ext uri="{BB962C8B-B14F-4D97-AF65-F5344CB8AC3E}">
        <p14:creationId xmlns:p14="http://schemas.microsoft.com/office/powerpoint/2010/main" val="198578433"/>
      </p:ext>
    </p:extLst>
  </p:cSld>
  <p:clrMapOvr>
    <a:masterClrMapping/>
  </p:clrMapOvr>
</p:sld>
</file>

<file path=ppt/theme/theme1.xml><?xml version="1.0" encoding="utf-8"?>
<a:theme xmlns:a="http://schemas.openxmlformats.org/drawingml/2006/main" name="LevelVTI">
  <a:themeElements>
    <a:clrScheme name="AnalogousFromRegularSeedRightStep">
      <a:dk1>
        <a:srgbClr val="000000"/>
      </a:dk1>
      <a:lt1>
        <a:srgbClr val="FFFFFF"/>
      </a:lt1>
      <a:dk2>
        <a:srgbClr val="412724"/>
      </a:dk2>
      <a:lt2>
        <a:srgbClr val="E2E8E4"/>
      </a:lt2>
      <a:accent1>
        <a:srgbClr val="D739AE"/>
      </a:accent1>
      <a:accent2>
        <a:srgbClr val="C5275A"/>
      </a:accent2>
      <a:accent3>
        <a:srgbClr val="D74839"/>
      </a:accent3>
      <a:accent4>
        <a:srgbClr val="C57827"/>
      </a:accent4>
      <a:accent5>
        <a:srgbClr val="B0A72F"/>
      </a:accent5>
      <a:accent6>
        <a:srgbClr val="81B223"/>
      </a:accent6>
      <a:hlink>
        <a:srgbClr val="31944B"/>
      </a:hlink>
      <a:folHlink>
        <a:srgbClr val="7F7F7F"/>
      </a:folHlink>
    </a:clrScheme>
    <a:fontScheme name="Seaford">
      <a:majorFont>
        <a:latin typeface="Seaford"/>
        <a:ea typeface=""/>
        <a:cs typeface=""/>
      </a:majorFont>
      <a:minorFont>
        <a:latin typeface="Seafor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velVTI" id="{64F43929-0387-4D33-907F-72B939BCAF99}" vid="{D804DF84-3298-4A39-BA0E-21F83D68BC2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5890</TotalTime>
  <Words>1361</Words>
  <Application>Microsoft Macintosh PowerPoint</Application>
  <PresentationFormat>Grand écran</PresentationFormat>
  <Paragraphs>128</Paragraphs>
  <Slides>17</Slides>
  <Notes>3</Notes>
  <HiddenSlides>0</HiddenSlides>
  <MMClips>2</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17</vt:i4>
      </vt:variant>
    </vt:vector>
  </HeadingPairs>
  <TitlesOfParts>
    <vt:vector size="24" baseType="lpstr">
      <vt:lpstr>Arial</vt:lpstr>
      <vt:lpstr>Calibri</vt:lpstr>
      <vt:lpstr>Seaford</vt:lpstr>
      <vt:lpstr>Source Sans Pro</vt:lpstr>
      <vt:lpstr>TiemposText</vt:lpstr>
      <vt:lpstr>Times New Roman</vt:lpstr>
      <vt:lpstr>LevelVTI</vt:lpstr>
      <vt:lpstr>Evaluation du risque suicidaire en médecine générale  – les adolescents   </vt:lpstr>
      <vt:lpstr>Présentation</vt:lpstr>
      <vt:lpstr>Chiffres repères </vt:lpstr>
      <vt:lpstr>Adolescents - Adultes</vt:lpstr>
      <vt:lpstr>Conduites à risques chez les adolescents</vt:lpstr>
      <vt:lpstr>Comment aborder la consultation avec un adolescent ?</vt:lpstr>
      <vt:lpstr>HEADSSSS</vt:lpstr>
      <vt:lpstr>Présentation PowerPoint</vt:lpstr>
      <vt:lpstr>Dépistage des conduites suicidaires chez les ado</vt:lpstr>
      <vt:lpstr>Dépistage des conduites suicidaires chez les ado</vt:lpstr>
      <vt:lpstr>Vidéos </vt:lpstr>
      <vt:lpstr>BITS test : résultats </vt:lpstr>
      <vt:lpstr>A retenir </vt:lpstr>
      <vt:lpstr>Thèse</vt:lpstr>
      <vt:lpstr>Présentation PowerPoint</vt:lpstr>
      <vt:lpstr>Merci !</vt:lpstr>
      <vt:lpstr>Bibliographie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du risque suicidaire en médecine générale  – les adolescents </dc:title>
  <dc:creator>Nicolas Jurien</dc:creator>
  <cp:lastModifiedBy>Nicolas Jurien</cp:lastModifiedBy>
  <cp:revision>3</cp:revision>
  <dcterms:created xsi:type="dcterms:W3CDTF">2023-05-05T15:20:30Z</dcterms:created>
  <dcterms:modified xsi:type="dcterms:W3CDTF">2023-05-30T14:34:40Z</dcterms:modified>
</cp:coreProperties>
</file>