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7" r:id="rId1"/>
  </p:sldMasterIdLst>
  <p:notesMasterIdLst>
    <p:notesMasterId r:id="rId7"/>
  </p:notesMasterIdLst>
  <p:handoutMasterIdLst>
    <p:handoutMasterId r:id="rId8"/>
  </p:handoutMasterIdLst>
  <p:sldIdLst>
    <p:sldId id="314" r:id="rId2"/>
    <p:sldId id="346" r:id="rId3"/>
    <p:sldId id="354" r:id="rId4"/>
    <p:sldId id="353" r:id="rId5"/>
    <p:sldId id="332" r:id="rId6"/>
  </p:sldIdLst>
  <p:sldSz cx="9144000" cy="5143500" type="screen16x9"/>
  <p:notesSz cx="6742113" cy="98726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BAB19D97-9EE6-4F57-868B-482A32831FF2}">
          <p14:sldIdLst>
            <p14:sldId id="314"/>
            <p14:sldId id="346"/>
            <p14:sldId id="354"/>
            <p14:sldId id="353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  <p15:guide id="5" pos="1776" userDrawn="1">
          <p15:clr>
            <a:srgbClr val="A4A3A4"/>
          </p15:clr>
        </p15:guide>
        <p15:guide id="6" orient="horz" pos="6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LIN Louis" initials="BL" lastIdx="2" clrIdx="0">
    <p:extLst>
      <p:ext uri="{19B8F6BF-5375-455C-9EA6-DF929625EA0E}">
        <p15:presenceInfo xmlns:p15="http://schemas.microsoft.com/office/powerpoint/2012/main" userId="BRULIN Lou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173D"/>
    <a:srgbClr val="A91A3B"/>
    <a:srgbClr val="0092D0"/>
    <a:srgbClr val="D55543"/>
    <a:srgbClr val="FAC0B8"/>
    <a:srgbClr val="007C66"/>
    <a:srgbClr val="C2003C"/>
    <a:srgbClr val="E686DB"/>
    <a:srgbClr val="EDA9E5"/>
    <a:srgbClr val="3B5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6192" autoAdjust="0"/>
  </p:normalViewPr>
  <p:slideViewPr>
    <p:cSldViewPr snapToGrid="0">
      <p:cViewPr varScale="1">
        <p:scale>
          <a:sx n="85" d="100"/>
          <a:sy n="85" d="100"/>
        </p:scale>
        <p:origin x="52" y="136"/>
      </p:cViewPr>
      <p:guideLst>
        <p:guide orient="horz" pos="1620"/>
        <p:guide pos="2880"/>
        <p:guide pos="1776"/>
        <p:guide orient="horz" pos="690"/>
      </p:guideLst>
    </p:cSldViewPr>
  </p:slideViewPr>
  <p:outlineViewPr>
    <p:cViewPr>
      <p:scale>
        <a:sx n="33" d="100"/>
        <a:sy n="33" d="100"/>
      </p:scale>
      <p:origin x="0" y="-5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5753"/>
    </p:cViewPr>
  </p:sorterViewPr>
  <p:notesViewPr>
    <p:cSldViewPr snapToGrid="0">
      <p:cViewPr varScale="1">
        <p:scale>
          <a:sx n="74" d="100"/>
          <a:sy n="74" d="100"/>
        </p:scale>
        <p:origin x="4056" y="78"/>
      </p:cViewPr>
      <p:guideLst>
        <p:guide orient="horz" pos="3109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397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60" y="0"/>
            <a:ext cx="2921583" cy="493397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58C403-DB56-4A56-B748-6260FDE485BE}" type="datetimeFigureOut">
              <a:rPr lang="fr-FR"/>
              <a:pPr>
                <a:defRPr/>
              </a:pPr>
              <a:t>29/09/2023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691"/>
            <a:ext cx="2921583" cy="493396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60" y="9377691"/>
            <a:ext cx="2921583" cy="493396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5DFAEB-DF4E-4248-92A1-3DC3C4000F8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9744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397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60" y="0"/>
            <a:ext cx="2921583" cy="493397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1FEC6B71-BF11-4943-B34A-80EB2E40405B}" type="datetimeFigureOut">
              <a:rPr lang="fr-FR" smtClean="0"/>
              <a:pPr>
                <a:defRPr/>
              </a:pPr>
              <a:t>29/09/2023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41363"/>
            <a:ext cx="657701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1" tIns="45341" rIns="90681" bIns="45341" rtlCol="0" anchor="ctr"/>
          <a:lstStyle/>
          <a:p>
            <a:pPr lvl="0"/>
            <a:endParaRPr lang="fr-FR" noProof="0" dirty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689634"/>
            <a:ext cx="5393690" cy="4442146"/>
          </a:xfrm>
          <a:prstGeom prst="rect">
            <a:avLst/>
          </a:prstGeom>
        </p:spPr>
        <p:txBody>
          <a:bodyPr vert="horz" lIns="90681" tIns="45341" rIns="90681" bIns="45341" rtlCol="0"/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691"/>
            <a:ext cx="2921583" cy="493396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60" y="9377691"/>
            <a:ext cx="2921583" cy="493396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F5AC547-FD80-4E3B-9B26-5D6F54C4218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7067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O:\DCV\ADE\@COMMUN_ADE\ACTCO\CREATIONS\Événementiel\Congrès\2019_Sorrento\fond-couleur-liquide-affiches-design-futuriste\fond-rouge-couv-01_Plan de travail 1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6"/>
          <a:stretch/>
        </p:blipFill>
        <p:spPr bwMode="auto">
          <a:xfrm>
            <a:off x="0" y="-17220"/>
            <a:ext cx="9144000" cy="51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896034" y="1549367"/>
            <a:ext cx="3769501" cy="1511040"/>
          </a:xfrm>
        </p:spPr>
        <p:txBody>
          <a:bodyPr lIns="0" tIns="0" rIns="0" bIns="0" anchor="t">
            <a:noAutofit/>
          </a:bodyPr>
          <a:lstStyle>
            <a:lvl1pPr>
              <a:defRPr sz="2200" cap="none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titre</a:t>
            </a:r>
            <a:endParaRPr lang="fr-FR" dirty="0"/>
          </a:p>
        </p:txBody>
      </p:sp>
      <p:pic>
        <p:nvPicPr>
          <p:cNvPr id="4" name="Picture 2" descr="C:\Users\UPQFEL\Desktop\Sans titre - 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12" y="766418"/>
            <a:ext cx="2806600" cy="317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97" y="4450608"/>
            <a:ext cx="1467213" cy="43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66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3551614" y="438273"/>
            <a:ext cx="4966615" cy="2016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0" name="Espace réservé du texte 41"/>
          <p:cNvSpPr>
            <a:spLocks noGrp="1"/>
          </p:cNvSpPr>
          <p:nvPr>
            <p:ph type="body" sz="quarter" idx="20" hasCustomPrompt="1"/>
          </p:nvPr>
        </p:nvSpPr>
        <p:spPr>
          <a:xfrm>
            <a:off x="3551614" y="3386921"/>
            <a:ext cx="396000" cy="28794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7" name="Espace réservé du texte 7"/>
          <p:cNvSpPr>
            <a:spLocks noGrp="1"/>
          </p:cNvSpPr>
          <p:nvPr>
            <p:ph type="body" sz="quarter" idx="23" hasCustomPrompt="1"/>
          </p:nvPr>
        </p:nvSpPr>
        <p:spPr>
          <a:xfrm>
            <a:off x="8211980" y="1030745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8" name="Espace réservé du texte 7"/>
          <p:cNvSpPr>
            <a:spLocks noGrp="1"/>
          </p:cNvSpPr>
          <p:nvPr>
            <p:ph type="body" sz="quarter" idx="24" hasCustomPrompt="1"/>
          </p:nvPr>
        </p:nvSpPr>
        <p:spPr>
          <a:xfrm>
            <a:off x="8211980" y="1423441"/>
            <a:ext cx="306249" cy="287940"/>
          </a:xfrm>
        </p:spPr>
        <p:txBody>
          <a:bodyPr anchor="ctr" anchorCtr="0">
            <a:noAutofit/>
          </a:bodyPr>
          <a:lstStyle>
            <a:lvl1pPr marL="0" marR="0" indent="0" algn="r" defTabSz="28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marL="0" marR="0" lvl="0" indent="0" algn="r" defTabSz="28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880000" algn="r"/>
              </a:tabLst>
              <a:defRPr/>
            </a:pPr>
            <a:r>
              <a:rPr lang="fr-FR" dirty="0"/>
              <a:t>#</a:t>
            </a:r>
          </a:p>
        </p:txBody>
      </p:sp>
      <p:sp>
        <p:nvSpPr>
          <p:cNvPr id="19" name="Espace réservé du texte 7"/>
          <p:cNvSpPr>
            <a:spLocks noGrp="1"/>
          </p:cNvSpPr>
          <p:nvPr>
            <p:ph type="body" sz="quarter" idx="25" hasCustomPrompt="1"/>
          </p:nvPr>
        </p:nvSpPr>
        <p:spPr>
          <a:xfrm>
            <a:off x="8211980" y="1816137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0" name="Espace réservé du texte 7"/>
          <p:cNvSpPr>
            <a:spLocks noGrp="1"/>
          </p:cNvSpPr>
          <p:nvPr>
            <p:ph type="body" sz="quarter" idx="26" hasCustomPrompt="1"/>
          </p:nvPr>
        </p:nvSpPr>
        <p:spPr>
          <a:xfrm>
            <a:off x="8211980" y="2208833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1" name="Espace réservé du texte 7"/>
          <p:cNvSpPr>
            <a:spLocks noGrp="1"/>
          </p:cNvSpPr>
          <p:nvPr>
            <p:ph type="body" sz="quarter" idx="27" hasCustomPrompt="1"/>
          </p:nvPr>
        </p:nvSpPr>
        <p:spPr>
          <a:xfrm>
            <a:off x="8211980" y="2601529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2" name="Espace réservé du texte 7"/>
          <p:cNvSpPr>
            <a:spLocks noGrp="1"/>
          </p:cNvSpPr>
          <p:nvPr>
            <p:ph type="body" sz="quarter" idx="28" hasCustomPrompt="1"/>
          </p:nvPr>
        </p:nvSpPr>
        <p:spPr>
          <a:xfrm>
            <a:off x="8211980" y="2994225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3" name="Espace réservé du texte 7"/>
          <p:cNvSpPr>
            <a:spLocks noGrp="1"/>
          </p:cNvSpPr>
          <p:nvPr>
            <p:ph type="body" sz="quarter" idx="29" hasCustomPrompt="1"/>
          </p:nvPr>
        </p:nvSpPr>
        <p:spPr>
          <a:xfrm>
            <a:off x="8211980" y="3386922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4" name="Espace réservé du texte 41"/>
          <p:cNvSpPr>
            <a:spLocks noGrp="1"/>
          </p:cNvSpPr>
          <p:nvPr>
            <p:ph type="body" sz="quarter" idx="32" hasCustomPrompt="1"/>
          </p:nvPr>
        </p:nvSpPr>
        <p:spPr>
          <a:xfrm>
            <a:off x="3551614" y="2599357"/>
            <a:ext cx="396000" cy="28794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5" name="Espace réservé du texte 41"/>
          <p:cNvSpPr>
            <a:spLocks noGrp="1"/>
          </p:cNvSpPr>
          <p:nvPr>
            <p:ph type="body" sz="quarter" idx="33" hasCustomPrompt="1"/>
          </p:nvPr>
        </p:nvSpPr>
        <p:spPr>
          <a:xfrm>
            <a:off x="3551614" y="2981513"/>
            <a:ext cx="396000" cy="31722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6" name="Espace réservé du texte 41"/>
          <p:cNvSpPr>
            <a:spLocks noGrp="1"/>
          </p:cNvSpPr>
          <p:nvPr>
            <p:ph type="body" sz="quarter" idx="34" hasCustomPrompt="1"/>
          </p:nvPr>
        </p:nvSpPr>
        <p:spPr>
          <a:xfrm>
            <a:off x="3551614" y="1812157"/>
            <a:ext cx="396000" cy="29938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7" name="Espace réservé du texte 41"/>
          <p:cNvSpPr>
            <a:spLocks noGrp="1"/>
          </p:cNvSpPr>
          <p:nvPr>
            <p:ph type="body" sz="quarter" idx="35" hasCustomPrompt="1"/>
          </p:nvPr>
        </p:nvSpPr>
        <p:spPr>
          <a:xfrm>
            <a:off x="3551614" y="2205757"/>
            <a:ext cx="396000" cy="29938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8" name="Espace réservé du texte 41"/>
          <p:cNvSpPr>
            <a:spLocks noGrp="1"/>
          </p:cNvSpPr>
          <p:nvPr>
            <p:ph type="body" sz="quarter" idx="36" hasCustomPrompt="1"/>
          </p:nvPr>
        </p:nvSpPr>
        <p:spPr>
          <a:xfrm>
            <a:off x="3551614" y="1030006"/>
            <a:ext cx="396000" cy="28794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9" name="Espace réservé du texte 41"/>
          <p:cNvSpPr>
            <a:spLocks noGrp="1"/>
          </p:cNvSpPr>
          <p:nvPr>
            <p:ph type="body" sz="quarter" idx="37" hasCustomPrompt="1"/>
          </p:nvPr>
        </p:nvSpPr>
        <p:spPr>
          <a:xfrm>
            <a:off x="3551614" y="1412162"/>
            <a:ext cx="396000" cy="305779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B3FD8223-E3F9-EA46-9262-66CE9CBECCD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87276" y="1030006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1" name="Espace réservé du texte 7">
            <a:extLst>
              <a:ext uri="{FF2B5EF4-FFF2-40B4-BE49-F238E27FC236}">
                <a16:creationId xmlns:a16="http://schemas.microsoft.com/office/drawing/2014/main" id="{9340A4EF-5CC6-9645-878A-0316E72B01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7276" y="1816137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48494AB9-029D-394F-B12C-04FC802CDE1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87276" y="2208833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3" name="Espace réservé du texte 7">
            <a:extLst>
              <a:ext uri="{FF2B5EF4-FFF2-40B4-BE49-F238E27FC236}">
                <a16:creationId xmlns:a16="http://schemas.microsoft.com/office/drawing/2014/main" id="{C6D427EE-07EF-7F47-AD0D-3415B5D38BA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87276" y="2601529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4" name="Espace réservé du texte 7">
            <a:extLst>
              <a:ext uri="{FF2B5EF4-FFF2-40B4-BE49-F238E27FC236}">
                <a16:creationId xmlns:a16="http://schemas.microsoft.com/office/drawing/2014/main" id="{3C6CBC61-4134-444E-8981-D96AA62B0F2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087276" y="2994225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5" name="Espace réservé du texte 7">
            <a:extLst>
              <a:ext uri="{FF2B5EF4-FFF2-40B4-BE49-F238E27FC236}">
                <a16:creationId xmlns:a16="http://schemas.microsoft.com/office/drawing/2014/main" id="{763C05D2-2C88-F64D-8BD5-D02B9982239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087275" y="3386922"/>
            <a:ext cx="4050885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9666165E-2BDD-F04B-8D03-04790B0941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087276" y="1423441"/>
            <a:ext cx="4050884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7" name="Espace réservé du texte 41"/>
          <p:cNvSpPr>
            <a:spLocks noGrp="1"/>
          </p:cNvSpPr>
          <p:nvPr>
            <p:ph type="body" sz="quarter" idx="49" hasCustomPrompt="1"/>
          </p:nvPr>
        </p:nvSpPr>
        <p:spPr>
          <a:xfrm>
            <a:off x="3551614" y="3763045"/>
            <a:ext cx="396000" cy="28794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8" name="Espace réservé du texte 7"/>
          <p:cNvSpPr>
            <a:spLocks noGrp="1"/>
          </p:cNvSpPr>
          <p:nvPr>
            <p:ph type="body" sz="quarter" idx="50" hasCustomPrompt="1"/>
          </p:nvPr>
        </p:nvSpPr>
        <p:spPr>
          <a:xfrm>
            <a:off x="8211980" y="3763046"/>
            <a:ext cx="306249" cy="287940"/>
          </a:xfrm>
        </p:spPr>
        <p:txBody>
          <a:bodyPr anchor="ctr" anchorCtr="0">
            <a:noAutofit/>
          </a:bodyPr>
          <a:lstStyle>
            <a:lvl1pPr marL="0" indent="0" algn="r" defTabSz="2880000">
              <a:buFontTx/>
              <a:buNone/>
              <a:tabLst>
                <a:tab pos="2880000" algn="r"/>
              </a:tabLst>
              <a:defRPr sz="1200" b="0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763C05D2-2C88-F64D-8BD5-D02B9982239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087275" y="3763046"/>
            <a:ext cx="4050885" cy="287940"/>
          </a:xfrm>
        </p:spPr>
        <p:txBody>
          <a:bodyPr anchor="ctr" anchorCtr="0">
            <a:noAutofit/>
          </a:bodyPr>
          <a:lstStyle>
            <a:lvl1pPr marL="0" indent="0" algn="l" defTabSz="2880000">
              <a:buFontTx/>
              <a:buNone/>
              <a:tabLst>
                <a:tab pos="2880000" algn="r"/>
              </a:tabLst>
              <a:defRPr sz="1200" b="1" i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0" y="0"/>
            <a:ext cx="3120272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Picture 2" descr="C:\Users\UPQFEL\Desktop\Sans titre - 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07" y="899667"/>
            <a:ext cx="1872657" cy="212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 userDrawn="1"/>
        </p:nvSpPr>
        <p:spPr>
          <a:xfrm>
            <a:off x="3551614" y="719612"/>
            <a:ext cx="687841" cy="58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6411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3500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4286252" y="285751"/>
            <a:ext cx="5143498" cy="4572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032376" y="2493209"/>
            <a:ext cx="3334385" cy="201600"/>
          </a:xfrm>
        </p:spPr>
        <p:txBody>
          <a:bodyPr anchor="ctr">
            <a:noAutofit/>
          </a:bodyPr>
          <a:lstStyle>
            <a:lvl1pPr>
              <a:defRPr sz="1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 smtClean="0"/>
              <a:t>Sous Titre</a:t>
            </a:r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5032377" y="2234053"/>
            <a:ext cx="3334384" cy="2016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texte 41"/>
          <p:cNvSpPr>
            <a:spLocks noGrp="1"/>
          </p:cNvSpPr>
          <p:nvPr>
            <p:ph type="body" sz="quarter" idx="36" hasCustomPrompt="1"/>
          </p:nvPr>
        </p:nvSpPr>
        <p:spPr>
          <a:xfrm>
            <a:off x="5032376" y="1238984"/>
            <a:ext cx="343043" cy="738664"/>
          </a:xfrm>
        </p:spPr>
        <p:txBody>
          <a:bodyPr wrap="none" lIns="0" tIns="0" rIns="0" bIns="0" anchor="ctr" anchorCtr="0">
            <a:spAutoFit/>
          </a:bodyPr>
          <a:lstStyle>
            <a:lvl1pPr marL="0" indent="0" algn="l">
              <a:buFontTx/>
              <a:buNone/>
              <a:defRPr sz="4800" b="1" i="0">
                <a:solidFill>
                  <a:schemeClr val="accent3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pic>
        <p:nvPicPr>
          <p:cNvPr id="16" name="Picture 2" descr="C:\Users\UPQFEL\Desktop\Sans titre - 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105" y="4762939"/>
            <a:ext cx="211104" cy="23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8900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/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915423" y="438273"/>
            <a:ext cx="7760265" cy="2016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" name="Rectangle 9"/>
          <p:cNvSpPr/>
          <p:nvPr userDrawn="1"/>
        </p:nvSpPr>
        <p:spPr>
          <a:xfrm rot="5400000">
            <a:off x="-2517750" y="2517750"/>
            <a:ext cx="51435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915988" y="1080655"/>
            <a:ext cx="7759700" cy="34862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103034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/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915423" y="438273"/>
            <a:ext cx="7760265" cy="2016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" name="Rectangle 9"/>
          <p:cNvSpPr/>
          <p:nvPr userDrawn="1"/>
        </p:nvSpPr>
        <p:spPr>
          <a:xfrm rot="5400000">
            <a:off x="-2517750" y="2517750"/>
            <a:ext cx="51435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2610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/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/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920751" y="669489"/>
            <a:ext cx="7754938" cy="201600"/>
          </a:xfrm>
        </p:spPr>
        <p:txBody>
          <a:bodyPr anchor="ctr"/>
          <a:lstStyle>
            <a:lvl1pPr>
              <a:defRPr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 smtClean="0"/>
              <a:t>Sous Titre</a:t>
            </a:r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915423" y="438273"/>
            <a:ext cx="7760265" cy="201600"/>
          </a:xfrm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3" name="Rectangle 12"/>
          <p:cNvSpPr/>
          <p:nvPr userDrawn="1"/>
        </p:nvSpPr>
        <p:spPr>
          <a:xfrm rot="5400000">
            <a:off x="-2517750" y="2517750"/>
            <a:ext cx="51435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915988" y="1080656"/>
            <a:ext cx="7759700" cy="34862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9895537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2 lignes /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/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920751" y="874899"/>
            <a:ext cx="7754938" cy="201600"/>
          </a:xfrm>
        </p:spPr>
        <p:txBody>
          <a:bodyPr anchor="ctr"/>
          <a:lstStyle>
            <a:lvl1pPr>
              <a:defRPr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 smtClean="0"/>
              <a:t>Sous Titre</a:t>
            </a:r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915423" y="438273"/>
            <a:ext cx="7760265" cy="403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r-FR" dirty="0" smtClean="0"/>
              <a:t>Titre sur 2 lignes</a:t>
            </a:r>
            <a:endParaRPr lang="fr-FR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3" name="Rectangle 12"/>
          <p:cNvSpPr/>
          <p:nvPr userDrawn="1"/>
        </p:nvSpPr>
        <p:spPr>
          <a:xfrm rot="5400000">
            <a:off x="-2517750" y="2517750"/>
            <a:ext cx="51435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915988" y="1310640"/>
            <a:ext cx="7759700" cy="32562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405491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661648" y="4803998"/>
            <a:ext cx="230832" cy="198027"/>
          </a:xfrm>
        </p:spPr>
        <p:txBody>
          <a:bodyPr/>
          <a:lstStyle/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920751" y="669489"/>
            <a:ext cx="7754938" cy="201600"/>
          </a:xfrm>
        </p:spPr>
        <p:txBody>
          <a:bodyPr anchor="ctr"/>
          <a:lstStyle>
            <a:lvl1pPr>
              <a:defRPr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 smtClean="0"/>
              <a:t>Sous Titre</a:t>
            </a:r>
          </a:p>
        </p:txBody>
      </p:sp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915423" y="438273"/>
            <a:ext cx="7760265" cy="2016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6" name="Rectangle 15"/>
          <p:cNvSpPr/>
          <p:nvPr userDrawn="1"/>
        </p:nvSpPr>
        <p:spPr>
          <a:xfrm rot="5400000">
            <a:off x="-2517750" y="2517750"/>
            <a:ext cx="51435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461963" y="1131887"/>
            <a:ext cx="3689350" cy="34866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0" hasCustomPrompt="1"/>
          </p:nvPr>
        </p:nvSpPr>
        <p:spPr>
          <a:xfrm>
            <a:off x="4984750" y="1131888"/>
            <a:ext cx="3690938" cy="34866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4175100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14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07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915422" y="1080655"/>
            <a:ext cx="7760266" cy="34862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 smtClean="0"/>
              <a:t>Premier niveau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4" name="Espace réservé du titre 3"/>
          <p:cNvSpPr>
            <a:spLocks noGrp="1"/>
          </p:cNvSpPr>
          <p:nvPr>
            <p:ph type="title"/>
          </p:nvPr>
        </p:nvSpPr>
        <p:spPr>
          <a:xfrm>
            <a:off x="915423" y="438273"/>
            <a:ext cx="7760265" cy="2016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>
          <a:xfrm>
            <a:off x="8661648" y="4803998"/>
            <a:ext cx="230832" cy="198027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lvl1pPr algn="ctr">
              <a:defRPr sz="800" b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EAE733B-10E9-492A-BDB7-2D4E0C2F3C9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llipse 8"/>
          <p:cNvSpPr/>
          <p:nvPr userDrawn="1"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8435768" y="4765158"/>
            <a:ext cx="207535" cy="236867"/>
            <a:chOff x="2148" y="1406"/>
            <a:chExt cx="375" cy="428"/>
          </a:xfrm>
        </p:grpSpPr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2297" y="1542"/>
              <a:ext cx="97" cy="90"/>
            </a:xfrm>
            <a:custGeom>
              <a:avLst/>
              <a:gdLst>
                <a:gd name="T0" fmla="*/ 91 w 143"/>
                <a:gd name="T1" fmla="*/ 0 h 131"/>
                <a:gd name="T2" fmla="*/ 1 w 143"/>
                <a:gd name="T3" fmla="*/ 79 h 131"/>
                <a:gd name="T4" fmla="*/ 0 w 143"/>
                <a:gd name="T5" fmla="*/ 131 h 131"/>
                <a:gd name="T6" fmla="*/ 135 w 143"/>
                <a:gd name="T7" fmla="*/ 62 h 131"/>
                <a:gd name="T8" fmla="*/ 143 w 143"/>
                <a:gd name="T9" fmla="*/ 17 h 131"/>
                <a:gd name="T10" fmla="*/ 91 w 143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31">
                  <a:moveTo>
                    <a:pt x="91" y="0"/>
                  </a:moveTo>
                  <a:cubicBezTo>
                    <a:pt x="55" y="0"/>
                    <a:pt x="8" y="24"/>
                    <a:pt x="1" y="79"/>
                  </a:cubicBezTo>
                  <a:cubicBezTo>
                    <a:pt x="0" y="87"/>
                    <a:pt x="0" y="123"/>
                    <a:pt x="0" y="131"/>
                  </a:cubicBezTo>
                  <a:cubicBezTo>
                    <a:pt x="21" y="121"/>
                    <a:pt x="114" y="73"/>
                    <a:pt x="135" y="62"/>
                  </a:cubicBezTo>
                  <a:cubicBezTo>
                    <a:pt x="135" y="44"/>
                    <a:pt x="138" y="34"/>
                    <a:pt x="143" y="17"/>
                  </a:cubicBezTo>
                  <a:cubicBezTo>
                    <a:pt x="129" y="6"/>
                    <a:pt x="112" y="1"/>
                    <a:pt x="91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2298" y="1494"/>
              <a:ext cx="225" cy="340"/>
            </a:xfrm>
            <a:custGeom>
              <a:avLst/>
              <a:gdLst>
                <a:gd name="T0" fmla="*/ 331 w 332"/>
                <a:gd name="T1" fmla="*/ 166 h 498"/>
                <a:gd name="T2" fmla="*/ 165 w 332"/>
                <a:gd name="T3" fmla="*/ 0 h 498"/>
                <a:gd name="T4" fmla="*/ 0 w 332"/>
                <a:gd name="T5" fmla="*/ 152 h 498"/>
                <a:gd name="T6" fmla="*/ 11 w 332"/>
                <a:gd name="T7" fmla="*/ 116 h 498"/>
                <a:gd name="T8" fmla="*/ 90 w 332"/>
                <a:gd name="T9" fmla="*/ 71 h 498"/>
                <a:gd name="T10" fmla="*/ 143 w 332"/>
                <a:gd name="T11" fmla="*/ 89 h 498"/>
                <a:gd name="T12" fmla="*/ 147 w 332"/>
                <a:gd name="T13" fmla="*/ 91 h 498"/>
                <a:gd name="T14" fmla="*/ 181 w 332"/>
                <a:gd name="T15" fmla="*/ 162 h 498"/>
                <a:gd name="T16" fmla="*/ 181 w 332"/>
                <a:gd name="T17" fmla="*/ 498 h 498"/>
                <a:gd name="T18" fmla="*/ 332 w 332"/>
                <a:gd name="T19" fmla="*/ 412 h 498"/>
                <a:gd name="T20" fmla="*/ 332 w 332"/>
                <a:gd name="T21" fmla="*/ 191 h 498"/>
                <a:gd name="T22" fmla="*/ 331 w 332"/>
                <a:gd name="T23" fmla="*/ 16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498">
                  <a:moveTo>
                    <a:pt x="331" y="166"/>
                  </a:moveTo>
                  <a:cubicBezTo>
                    <a:pt x="331" y="74"/>
                    <a:pt x="257" y="0"/>
                    <a:pt x="165" y="0"/>
                  </a:cubicBezTo>
                  <a:cubicBezTo>
                    <a:pt x="78" y="0"/>
                    <a:pt x="7" y="67"/>
                    <a:pt x="0" y="152"/>
                  </a:cubicBezTo>
                  <a:cubicBezTo>
                    <a:pt x="2" y="139"/>
                    <a:pt x="5" y="127"/>
                    <a:pt x="11" y="116"/>
                  </a:cubicBezTo>
                  <a:cubicBezTo>
                    <a:pt x="27" y="89"/>
                    <a:pt x="57" y="71"/>
                    <a:pt x="90" y="71"/>
                  </a:cubicBezTo>
                  <a:cubicBezTo>
                    <a:pt x="110" y="71"/>
                    <a:pt x="128" y="78"/>
                    <a:pt x="143" y="89"/>
                  </a:cubicBezTo>
                  <a:cubicBezTo>
                    <a:pt x="144" y="89"/>
                    <a:pt x="146" y="90"/>
                    <a:pt x="147" y="91"/>
                  </a:cubicBezTo>
                  <a:cubicBezTo>
                    <a:pt x="168" y="108"/>
                    <a:pt x="181" y="134"/>
                    <a:pt x="181" y="162"/>
                  </a:cubicBezTo>
                  <a:cubicBezTo>
                    <a:pt x="181" y="165"/>
                    <a:pt x="181" y="498"/>
                    <a:pt x="181" y="498"/>
                  </a:cubicBezTo>
                  <a:cubicBezTo>
                    <a:pt x="332" y="412"/>
                    <a:pt x="332" y="412"/>
                    <a:pt x="332" y="412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83"/>
                    <a:pt x="331" y="167"/>
                    <a:pt x="331" y="166"/>
                  </a:cubicBezTo>
                  <a:close/>
                </a:path>
              </a:pathLst>
            </a:custGeom>
            <a:solidFill>
              <a:srgbClr val="F3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2148" y="1463"/>
              <a:ext cx="115" cy="256"/>
            </a:xfrm>
            <a:custGeom>
              <a:avLst/>
              <a:gdLst>
                <a:gd name="T0" fmla="*/ 160 w 170"/>
                <a:gd name="T1" fmla="*/ 11 h 375"/>
                <a:gd name="T2" fmla="*/ 111 w 170"/>
                <a:gd name="T3" fmla="*/ 0 h 375"/>
                <a:gd name="T4" fmla="*/ 1 w 170"/>
                <a:gd name="T5" fmla="*/ 92 h 375"/>
                <a:gd name="T6" fmla="*/ 1 w 170"/>
                <a:gd name="T7" fmla="*/ 111 h 375"/>
                <a:gd name="T8" fmla="*/ 0 w 170"/>
                <a:gd name="T9" fmla="*/ 375 h 375"/>
                <a:gd name="T10" fmla="*/ 149 w 170"/>
                <a:gd name="T11" fmla="*/ 299 h 375"/>
                <a:gd name="T12" fmla="*/ 149 w 170"/>
                <a:gd name="T13" fmla="*/ 105 h 375"/>
                <a:gd name="T14" fmla="*/ 170 w 170"/>
                <a:gd name="T15" fmla="*/ 17 h 375"/>
                <a:gd name="T16" fmla="*/ 169 w 170"/>
                <a:gd name="T17" fmla="*/ 16 h 375"/>
                <a:gd name="T18" fmla="*/ 160 w 170"/>
                <a:gd name="T19" fmla="*/ 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5">
                  <a:moveTo>
                    <a:pt x="160" y="11"/>
                  </a:moveTo>
                  <a:cubicBezTo>
                    <a:pt x="145" y="4"/>
                    <a:pt x="128" y="0"/>
                    <a:pt x="111" y="0"/>
                  </a:cubicBezTo>
                  <a:cubicBezTo>
                    <a:pt x="57" y="0"/>
                    <a:pt x="10" y="38"/>
                    <a:pt x="1" y="92"/>
                  </a:cubicBezTo>
                  <a:cubicBezTo>
                    <a:pt x="1" y="99"/>
                    <a:pt x="1" y="104"/>
                    <a:pt x="1" y="111"/>
                  </a:cubicBezTo>
                  <a:cubicBezTo>
                    <a:pt x="1" y="148"/>
                    <a:pt x="0" y="375"/>
                    <a:pt x="0" y="375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9" y="299"/>
                    <a:pt x="149" y="135"/>
                    <a:pt x="149" y="105"/>
                  </a:cubicBezTo>
                  <a:cubicBezTo>
                    <a:pt x="149" y="68"/>
                    <a:pt x="158" y="39"/>
                    <a:pt x="170" y="17"/>
                  </a:cubicBezTo>
                  <a:cubicBezTo>
                    <a:pt x="169" y="17"/>
                    <a:pt x="169" y="16"/>
                    <a:pt x="169" y="16"/>
                  </a:cubicBezTo>
                  <a:lnTo>
                    <a:pt x="160" y="11"/>
                  </a:lnTo>
                  <a:close/>
                </a:path>
              </a:pathLst>
            </a:custGeom>
            <a:solidFill>
              <a:srgbClr val="E84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2149" y="1406"/>
              <a:ext cx="236" cy="141"/>
            </a:xfrm>
            <a:custGeom>
              <a:avLst/>
              <a:gdLst>
                <a:gd name="T0" fmla="*/ 182 w 348"/>
                <a:gd name="T1" fmla="*/ 0 h 206"/>
                <a:gd name="T2" fmla="*/ 0 w 348"/>
                <a:gd name="T3" fmla="*/ 175 h 206"/>
                <a:gd name="T4" fmla="*/ 1 w 348"/>
                <a:gd name="T5" fmla="*/ 173 h 206"/>
                <a:gd name="T6" fmla="*/ 110 w 348"/>
                <a:gd name="T7" fmla="*/ 83 h 206"/>
                <a:gd name="T8" fmla="*/ 159 w 348"/>
                <a:gd name="T9" fmla="*/ 94 h 206"/>
                <a:gd name="T10" fmla="*/ 168 w 348"/>
                <a:gd name="T11" fmla="*/ 99 h 206"/>
                <a:gd name="T12" fmla="*/ 169 w 348"/>
                <a:gd name="T13" fmla="*/ 100 h 206"/>
                <a:gd name="T14" fmla="*/ 221 w 348"/>
                <a:gd name="T15" fmla="*/ 194 h 206"/>
                <a:gd name="T16" fmla="*/ 220 w 348"/>
                <a:gd name="T17" fmla="*/ 206 h 206"/>
                <a:gd name="T18" fmla="*/ 348 w 348"/>
                <a:gd name="T19" fmla="*/ 112 h 206"/>
                <a:gd name="T20" fmla="*/ 182 w 348"/>
                <a:gd name="T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206">
                  <a:moveTo>
                    <a:pt x="182" y="0"/>
                  </a:moveTo>
                  <a:cubicBezTo>
                    <a:pt x="107" y="0"/>
                    <a:pt x="10" y="45"/>
                    <a:pt x="0" y="175"/>
                  </a:cubicBezTo>
                  <a:cubicBezTo>
                    <a:pt x="0" y="174"/>
                    <a:pt x="0" y="173"/>
                    <a:pt x="1" y="173"/>
                  </a:cubicBezTo>
                  <a:cubicBezTo>
                    <a:pt x="11" y="121"/>
                    <a:pt x="56" y="83"/>
                    <a:pt x="110" y="83"/>
                  </a:cubicBezTo>
                  <a:cubicBezTo>
                    <a:pt x="127" y="83"/>
                    <a:pt x="144" y="87"/>
                    <a:pt x="159" y="9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9"/>
                    <a:pt x="168" y="100"/>
                    <a:pt x="169" y="100"/>
                  </a:cubicBezTo>
                  <a:cubicBezTo>
                    <a:pt x="200" y="119"/>
                    <a:pt x="221" y="154"/>
                    <a:pt x="221" y="194"/>
                  </a:cubicBezTo>
                  <a:cubicBezTo>
                    <a:pt x="221" y="198"/>
                    <a:pt x="221" y="202"/>
                    <a:pt x="220" y="206"/>
                  </a:cubicBezTo>
                  <a:cubicBezTo>
                    <a:pt x="252" y="144"/>
                    <a:pt x="308" y="122"/>
                    <a:pt x="348" y="112"/>
                  </a:cubicBezTo>
                  <a:cubicBezTo>
                    <a:pt x="333" y="55"/>
                    <a:pt x="262" y="0"/>
                    <a:pt x="182" y="0"/>
                  </a:cubicBezTo>
                  <a:close/>
                </a:path>
              </a:pathLst>
            </a:custGeom>
            <a:solidFill>
              <a:srgbClr val="C20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6383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375" r:id="rId2"/>
    <p:sldLayoutId id="2147484371" r:id="rId3"/>
    <p:sldLayoutId id="2147484362" r:id="rId4"/>
    <p:sldLayoutId id="2147484395" r:id="rId5"/>
    <p:sldLayoutId id="2147484359" r:id="rId6"/>
    <p:sldLayoutId id="2147484361" r:id="rId7"/>
    <p:sldLayoutId id="2147484374" r:id="rId8"/>
    <p:sldLayoutId id="2147484358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7000"/>
        </a:lnSpc>
        <a:spcBef>
          <a:spcPct val="0"/>
        </a:spcBef>
        <a:spcAft>
          <a:spcPct val="0"/>
        </a:spcAft>
        <a:defRPr sz="1600" b="1" cap="none" baseline="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+mj-cs"/>
        </a:defRPr>
      </a:lvl1pPr>
      <a:lvl2pPr algn="l" rtl="0" eaLnBrk="1" fontAlgn="base" hangingPunct="1">
        <a:lnSpc>
          <a:spcPct val="87000"/>
        </a:lnSpc>
        <a:spcBef>
          <a:spcPct val="0"/>
        </a:spcBef>
        <a:spcAft>
          <a:spcPct val="0"/>
        </a:spcAft>
        <a:defRPr b="1">
          <a:solidFill>
            <a:srgbClr val="C2003C"/>
          </a:solidFill>
          <a:latin typeface="Arial" charset="0"/>
        </a:defRPr>
      </a:lvl2pPr>
      <a:lvl3pPr algn="l" rtl="0" eaLnBrk="1" fontAlgn="base" hangingPunct="1">
        <a:lnSpc>
          <a:spcPct val="87000"/>
        </a:lnSpc>
        <a:spcBef>
          <a:spcPct val="0"/>
        </a:spcBef>
        <a:spcAft>
          <a:spcPct val="0"/>
        </a:spcAft>
        <a:defRPr b="1">
          <a:solidFill>
            <a:srgbClr val="C2003C"/>
          </a:solidFill>
          <a:latin typeface="Arial" charset="0"/>
        </a:defRPr>
      </a:lvl3pPr>
      <a:lvl4pPr algn="l" rtl="0" eaLnBrk="1" fontAlgn="base" hangingPunct="1">
        <a:lnSpc>
          <a:spcPct val="87000"/>
        </a:lnSpc>
        <a:spcBef>
          <a:spcPct val="0"/>
        </a:spcBef>
        <a:spcAft>
          <a:spcPct val="0"/>
        </a:spcAft>
        <a:defRPr b="1">
          <a:solidFill>
            <a:srgbClr val="C2003C"/>
          </a:solidFill>
          <a:latin typeface="Arial" charset="0"/>
        </a:defRPr>
      </a:lvl4pPr>
      <a:lvl5pPr algn="l" rtl="0" eaLnBrk="1" fontAlgn="base" hangingPunct="1">
        <a:lnSpc>
          <a:spcPct val="87000"/>
        </a:lnSpc>
        <a:spcBef>
          <a:spcPct val="0"/>
        </a:spcBef>
        <a:spcAft>
          <a:spcPct val="0"/>
        </a:spcAft>
        <a:defRPr b="1">
          <a:solidFill>
            <a:srgbClr val="C2003C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2003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2003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2003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2003C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ts val="0"/>
        </a:spcBef>
        <a:spcAft>
          <a:spcPts val="400"/>
        </a:spcAft>
        <a:defRPr lang="fr-FR" sz="1300" b="1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914400" rtl="0" eaLnBrk="1" fontAlgn="base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lang="fr-FR" sz="1100" b="1" kern="1200" dirty="0" smtClean="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2pPr>
      <a:lvl3pPr marL="0" indent="0" algn="l" defTabSz="914400" rtl="0" eaLnBrk="1" fontAlgn="base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None/>
        <a:defRPr lang="fr-FR" sz="11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88900" indent="-88900" algn="l" defTabSz="914400" rtl="0" eaLnBrk="1" fontAlgn="base" latinLnBrk="0" hangingPunct="1">
        <a:lnSpc>
          <a:spcPct val="100000"/>
        </a:lnSpc>
        <a:spcBef>
          <a:spcPts val="0"/>
        </a:spcBef>
        <a:spcAft>
          <a:spcPts val="200"/>
        </a:spcAft>
        <a:buClr>
          <a:srgbClr val="F7941D"/>
        </a:buClr>
        <a:buFont typeface="Wingdings" panose="05000000000000000000" pitchFamily="2" charset="2"/>
        <a:buChar char="§"/>
        <a:tabLst/>
        <a:defRPr lang="fr-FR" sz="11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79388" indent="0" algn="l" rtl="0" eaLnBrk="1" fontAlgn="base" hangingPunct="1">
        <a:spcBef>
          <a:spcPts val="0"/>
        </a:spcBef>
        <a:spcAft>
          <a:spcPts val="200"/>
        </a:spcAft>
        <a:buNone/>
        <a:defRPr sz="1050" i="1">
          <a:solidFill>
            <a:schemeClr val="tx2"/>
          </a:solidFill>
          <a:latin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289" userDrawn="1">
          <p15:clr>
            <a:srgbClr val="F26B43"/>
          </p15:clr>
        </p15:guide>
        <p15:guide id="3" orient="horz" pos="214" userDrawn="1">
          <p15:clr>
            <a:srgbClr val="F26B43"/>
          </p15:clr>
        </p15:guide>
        <p15:guide id="4" pos="54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hyperlink" Target="https://www.facebook.com/internesetudiantssanteparisidf" TargetMode="Externa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15741" y="1583064"/>
            <a:ext cx="3769501" cy="151104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fr-FR" sz="2000" dirty="0" smtClean="0"/>
              <a:t>La Médicale</a:t>
            </a:r>
            <a:br>
              <a:rPr lang="fr-FR" sz="2000" dirty="0" smtClean="0"/>
            </a:br>
            <a:r>
              <a:rPr lang="fr-FR" sz="2000" dirty="0" smtClean="0"/>
              <a:t>Internes Paris IDF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896034" y="2191925"/>
            <a:ext cx="521786" cy="45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2"/>
          <p:cNvSpPr txBox="1">
            <a:spLocks/>
          </p:cNvSpPr>
          <p:nvPr/>
        </p:nvSpPr>
        <p:spPr>
          <a:xfrm>
            <a:off x="4737772" y="2439522"/>
            <a:ext cx="3769501" cy="15110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200" b="1" cap="none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C2003C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C2003C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C2003C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C2003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2003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2003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2003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2003C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endParaRPr lang="fr-FR" sz="1400" b="0" i="1" kern="0" dirty="0"/>
          </a:p>
        </p:txBody>
      </p:sp>
    </p:spTree>
    <p:extLst>
      <p:ext uri="{BB962C8B-B14F-4D97-AF65-F5344CB8AC3E}">
        <p14:creationId xmlns:p14="http://schemas.microsoft.com/office/powerpoint/2010/main" val="103240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AE733B-10E9-492A-BDB7-2D4E0C2F3C9F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Agences de Paris Ile-de-France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342" y="853866"/>
            <a:ext cx="5807755" cy="11600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93493" y="2320709"/>
            <a:ext cx="4963886" cy="222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altLang="fr-FR" sz="1200" dirty="0" smtClean="0">
                <a:solidFill>
                  <a:schemeClr val="accent1"/>
                </a:solidFill>
                <a:latin typeface="Calibri"/>
              </a:rPr>
              <a:t>Expertise et disponibilité:</a:t>
            </a:r>
            <a:endParaRPr lang="fr-FR" altLang="fr-FR" sz="1200" dirty="0">
              <a:solidFill>
                <a:schemeClr val="accent1"/>
              </a:solidFill>
              <a:latin typeface="Calibri"/>
            </a:endParaRPr>
          </a:p>
          <a:p>
            <a:pPr>
              <a:defRPr/>
            </a:pPr>
            <a:endParaRPr lang="fr-FR" altLang="fr-FR" sz="1400" kern="0" dirty="0" smtClean="0">
              <a:solidFill>
                <a:srgbClr val="000000"/>
              </a:solidFill>
            </a:endParaRP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6 agences </a:t>
            </a: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ouverte 5j/7</a:t>
            </a: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Des équipes à </a:t>
            </a: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votre </a:t>
            </a: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écoute</a:t>
            </a: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Des équipes constantes et réactives</a:t>
            </a: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Des équipes </a:t>
            </a: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facilement </a:t>
            </a: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joignables </a:t>
            </a: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sur les portables</a:t>
            </a: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L’expertise et l’accompagnement personnalisés</a:t>
            </a: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Des permanences régulières </a:t>
            </a:r>
            <a:r>
              <a:rPr lang="fr-FR" altLang="fr-FR" sz="1200" dirty="0" smtClean="0">
                <a:solidFill>
                  <a:srgbClr val="000000"/>
                </a:solidFill>
                <a:latin typeface="Calibri"/>
              </a:rPr>
              <a:t>dans les salles de garde sur la région paris IDF</a:t>
            </a:r>
            <a:endParaRPr lang="fr-FR" altLang="fr-FR" sz="1200" dirty="0">
              <a:solidFill>
                <a:srgbClr val="000000"/>
              </a:solidFill>
              <a:latin typeface="Calibri"/>
            </a:endParaRPr>
          </a:p>
          <a:p>
            <a:pPr indent="-28575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200" dirty="0">
                <a:solidFill>
                  <a:srgbClr val="000000"/>
                </a:solidFill>
                <a:latin typeface="Calibri"/>
              </a:rPr>
              <a:t>La présence lors de nombreux évènements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69" y="2320709"/>
            <a:ext cx="3570130" cy="2061017"/>
          </a:xfrm>
          <a:prstGeom prst="rect">
            <a:avLst/>
          </a:prstGeom>
        </p:spPr>
      </p:pic>
      <p:grpSp>
        <p:nvGrpSpPr>
          <p:cNvPr id="7" name="Group 25"/>
          <p:cNvGrpSpPr>
            <a:grpSpLocks noChangeAspect="1"/>
          </p:cNvGrpSpPr>
          <p:nvPr/>
        </p:nvGrpSpPr>
        <p:grpSpPr bwMode="auto">
          <a:xfrm>
            <a:off x="549592" y="428984"/>
            <a:ext cx="188104" cy="178268"/>
            <a:chOff x="259" y="852"/>
            <a:chExt cx="153" cy="145"/>
          </a:xfrm>
          <a:solidFill>
            <a:schemeClr val="bg1"/>
          </a:solidFill>
        </p:grpSpPr>
        <p:sp>
          <p:nvSpPr>
            <p:cNvPr id="8" name="Freeform 26"/>
            <p:cNvSpPr>
              <a:spLocks noEditPoints="1"/>
            </p:cNvSpPr>
            <p:nvPr/>
          </p:nvSpPr>
          <p:spPr bwMode="auto">
            <a:xfrm>
              <a:off x="259" y="852"/>
              <a:ext cx="153" cy="89"/>
            </a:xfrm>
            <a:custGeom>
              <a:avLst/>
              <a:gdLst>
                <a:gd name="T0" fmla="*/ 49 w 97"/>
                <a:gd name="T1" fmla="*/ 56 h 56"/>
                <a:gd name="T2" fmla="*/ 48 w 97"/>
                <a:gd name="T3" fmla="*/ 56 h 56"/>
                <a:gd name="T4" fmla="*/ 1 w 97"/>
                <a:gd name="T5" fmla="*/ 30 h 56"/>
                <a:gd name="T6" fmla="*/ 0 w 97"/>
                <a:gd name="T7" fmla="*/ 28 h 56"/>
                <a:gd name="T8" fmla="*/ 1 w 97"/>
                <a:gd name="T9" fmla="*/ 27 h 56"/>
                <a:gd name="T10" fmla="*/ 48 w 97"/>
                <a:gd name="T11" fmla="*/ 1 h 56"/>
                <a:gd name="T12" fmla="*/ 49 w 97"/>
                <a:gd name="T13" fmla="*/ 1 h 56"/>
                <a:gd name="T14" fmla="*/ 96 w 97"/>
                <a:gd name="T15" fmla="*/ 27 h 56"/>
                <a:gd name="T16" fmla="*/ 97 w 97"/>
                <a:gd name="T17" fmla="*/ 29 h 56"/>
                <a:gd name="T18" fmla="*/ 96 w 97"/>
                <a:gd name="T19" fmla="*/ 30 h 56"/>
                <a:gd name="T20" fmla="*/ 50 w 97"/>
                <a:gd name="T21" fmla="*/ 56 h 56"/>
                <a:gd name="T22" fmla="*/ 49 w 97"/>
                <a:gd name="T23" fmla="*/ 56 h 56"/>
                <a:gd name="T24" fmla="*/ 6 w 97"/>
                <a:gd name="T25" fmla="*/ 28 h 56"/>
                <a:gd name="T26" fmla="*/ 49 w 97"/>
                <a:gd name="T27" fmla="*/ 52 h 56"/>
                <a:gd name="T28" fmla="*/ 91 w 97"/>
                <a:gd name="T29" fmla="*/ 29 h 56"/>
                <a:gd name="T30" fmla="*/ 48 w 97"/>
                <a:gd name="T31" fmla="*/ 5 h 56"/>
                <a:gd name="T32" fmla="*/ 6 w 97"/>
                <a:gd name="T3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56">
                  <a:moveTo>
                    <a:pt x="49" y="56"/>
                  </a:moveTo>
                  <a:cubicBezTo>
                    <a:pt x="48" y="56"/>
                    <a:pt x="48" y="56"/>
                    <a:pt x="48" y="56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29"/>
                    <a:pt x="0" y="28"/>
                  </a:cubicBezTo>
                  <a:cubicBezTo>
                    <a:pt x="0" y="28"/>
                    <a:pt x="1" y="27"/>
                    <a:pt x="1" y="27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9"/>
                    <a:pt x="97" y="30"/>
                    <a:pt x="96" y="30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" y="28"/>
                  </a:moveTo>
                  <a:cubicBezTo>
                    <a:pt x="49" y="52"/>
                    <a:pt x="49" y="52"/>
                    <a:pt x="49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48" y="5"/>
                    <a:pt x="48" y="5"/>
                    <a:pt x="48" y="5"/>
                  </a:cubicBezTo>
                  <a:lnTo>
                    <a:pt x="6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259" y="922"/>
              <a:ext cx="153" cy="47"/>
            </a:xfrm>
            <a:custGeom>
              <a:avLst/>
              <a:gdLst>
                <a:gd name="T0" fmla="*/ 49 w 97"/>
                <a:gd name="T1" fmla="*/ 30 h 30"/>
                <a:gd name="T2" fmla="*/ 48 w 97"/>
                <a:gd name="T3" fmla="*/ 30 h 30"/>
                <a:gd name="T4" fmla="*/ 1 w 97"/>
                <a:gd name="T5" fmla="*/ 4 h 30"/>
                <a:gd name="T6" fmla="*/ 0 w 97"/>
                <a:gd name="T7" fmla="*/ 1 h 30"/>
                <a:gd name="T8" fmla="*/ 3 w 97"/>
                <a:gd name="T9" fmla="*/ 1 h 30"/>
                <a:gd name="T10" fmla="*/ 49 w 97"/>
                <a:gd name="T11" fmla="*/ 26 h 30"/>
                <a:gd name="T12" fmla="*/ 94 w 97"/>
                <a:gd name="T13" fmla="*/ 1 h 30"/>
                <a:gd name="T14" fmla="*/ 97 w 97"/>
                <a:gd name="T15" fmla="*/ 2 h 30"/>
                <a:gd name="T16" fmla="*/ 96 w 97"/>
                <a:gd name="T17" fmla="*/ 4 h 30"/>
                <a:gd name="T18" fmla="*/ 50 w 97"/>
                <a:gd name="T19" fmla="*/ 30 h 30"/>
                <a:gd name="T20" fmla="*/ 49 w 97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30">
                  <a:moveTo>
                    <a:pt x="49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0"/>
                    <a:pt x="96" y="1"/>
                    <a:pt x="97" y="2"/>
                  </a:cubicBezTo>
                  <a:cubicBezTo>
                    <a:pt x="97" y="3"/>
                    <a:pt x="97" y="4"/>
                    <a:pt x="96" y="4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259" y="950"/>
              <a:ext cx="153" cy="47"/>
            </a:xfrm>
            <a:custGeom>
              <a:avLst/>
              <a:gdLst>
                <a:gd name="T0" fmla="*/ 49 w 97"/>
                <a:gd name="T1" fmla="*/ 30 h 30"/>
                <a:gd name="T2" fmla="*/ 48 w 97"/>
                <a:gd name="T3" fmla="*/ 30 h 30"/>
                <a:gd name="T4" fmla="*/ 1 w 97"/>
                <a:gd name="T5" fmla="*/ 4 h 30"/>
                <a:gd name="T6" fmla="*/ 0 w 97"/>
                <a:gd name="T7" fmla="*/ 1 h 30"/>
                <a:gd name="T8" fmla="*/ 3 w 97"/>
                <a:gd name="T9" fmla="*/ 1 h 30"/>
                <a:gd name="T10" fmla="*/ 49 w 97"/>
                <a:gd name="T11" fmla="*/ 26 h 30"/>
                <a:gd name="T12" fmla="*/ 94 w 97"/>
                <a:gd name="T13" fmla="*/ 1 h 30"/>
                <a:gd name="T14" fmla="*/ 97 w 97"/>
                <a:gd name="T15" fmla="*/ 2 h 30"/>
                <a:gd name="T16" fmla="*/ 96 w 97"/>
                <a:gd name="T17" fmla="*/ 4 h 30"/>
                <a:gd name="T18" fmla="*/ 50 w 97"/>
                <a:gd name="T19" fmla="*/ 30 h 30"/>
                <a:gd name="T20" fmla="*/ 49 w 97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30">
                  <a:moveTo>
                    <a:pt x="49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0"/>
                    <a:pt x="96" y="1"/>
                    <a:pt x="97" y="2"/>
                  </a:cubicBezTo>
                  <a:cubicBezTo>
                    <a:pt x="97" y="3"/>
                    <a:pt x="97" y="4"/>
                    <a:pt x="96" y="4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5216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AE733B-10E9-492A-BDB7-2D4E0C2F3C9F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Carte Médicale Plus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49" y="797838"/>
            <a:ext cx="3767247" cy="4105173"/>
          </a:xfrm>
          <a:prstGeom prst="rect">
            <a:avLst/>
          </a:prstGeom>
        </p:spPr>
      </p:pic>
      <p:grpSp>
        <p:nvGrpSpPr>
          <p:cNvPr id="6" name="Group 25"/>
          <p:cNvGrpSpPr>
            <a:grpSpLocks noChangeAspect="1"/>
          </p:cNvGrpSpPr>
          <p:nvPr/>
        </p:nvGrpSpPr>
        <p:grpSpPr bwMode="auto">
          <a:xfrm>
            <a:off x="549592" y="428984"/>
            <a:ext cx="188104" cy="178268"/>
            <a:chOff x="259" y="852"/>
            <a:chExt cx="153" cy="145"/>
          </a:xfrm>
          <a:solidFill>
            <a:schemeClr val="bg1"/>
          </a:solidFill>
        </p:grpSpPr>
        <p:sp>
          <p:nvSpPr>
            <p:cNvPr id="7" name="Freeform 26"/>
            <p:cNvSpPr>
              <a:spLocks noEditPoints="1"/>
            </p:cNvSpPr>
            <p:nvPr/>
          </p:nvSpPr>
          <p:spPr bwMode="auto">
            <a:xfrm>
              <a:off x="259" y="852"/>
              <a:ext cx="153" cy="89"/>
            </a:xfrm>
            <a:custGeom>
              <a:avLst/>
              <a:gdLst>
                <a:gd name="T0" fmla="*/ 49 w 97"/>
                <a:gd name="T1" fmla="*/ 56 h 56"/>
                <a:gd name="T2" fmla="*/ 48 w 97"/>
                <a:gd name="T3" fmla="*/ 56 h 56"/>
                <a:gd name="T4" fmla="*/ 1 w 97"/>
                <a:gd name="T5" fmla="*/ 30 h 56"/>
                <a:gd name="T6" fmla="*/ 0 w 97"/>
                <a:gd name="T7" fmla="*/ 28 h 56"/>
                <a:gd name="T8" fmla="*/ 1 w 97"/>
                <a:gd name="T9" fmla="*/ 27 h 56"/>
                <a:gd name="T10" fmla="*/ 48 w 97"/>
                <a:gd name="T11" fmla="*/ 1 h 56"/>
                <a:gd name="T12" fmla="*/ 49 w 97"/>
                <a:gd name="T13" fmla="*/ 1 h 56"/>
                <a:gd name="T14" fmla="*/ 96 w 97"/>
                <a:gd name="T15" fmla="*/ 27 h 56"/>
                <a:gd name="T16" fmla="*/ 97 w 97"/>
                <a:gd name="T17" fmla="*/ 29 h 56"/>
                <a:gd name="T18" fmla="*/ 96 w 97"/>
                <a:gd name="T19" fmla="*/ 30 h 56"/>
                <a:gd name="T20" fmla="*/ 50 w 97"/>
                <a:gd name="T21" fmla="*/ 56 h 56"/>
                <a:gd name="T22" fmla="*/ 49 w 97"/>
                <a:gd name="T23" fmla="*/ 56 h 56"/>
                <a:gd name="T24" fmla="*/ 6 w 97"/>
                <a:gd name="T25" fmla="*/ 28 h 56"/>
                <a:gd name="T26" fmla="*/ 49 w 97"/>
                <a:gd name="T27" fmla="*/ 52 h 56"/>
                <a:gd name="T28" fmla="*/ 91 w 97"/>
                <a:gd name="T29" fmla="*/ 29 h 56"/>
                <a:gd name="T30" fmla="*/ 48 w 97"/>
                <a:gd name="T31" fmla="*/ 5 h 56"/>
                <a:gd name="T32" fmla="*/ 6 w 97"/>
                <a:gd name="T3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56">
                  <a:moveTo>
                    <a:pt x="49" y="56"/>
                  </a:moveTo>
                  <a:cubicBezTo>
                    <a:pt x="48" y="56"/>
                    <a:pt x="48" y="56"/>
                    <a:pt x="48" y="56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29"/>
                    <a:pt x="0" y="28"/>
                  </a:cubicBezTo>
                  <a:cubicBezTo>
                    <a:pt x="0" y="28"/>
                    <a:pt x="1" y="27"/>
                    <a:pt x="1" y="27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9"/>
                    <a:pt x="97" y="30"/>
                    <a:pt x="96" y="30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" y="28"/>
                  </a:moveTo>
                  <a:cubicBezTo>
                    <a:pt x="49" y="52"/>
                    <a:pt x="49" y="52"/>
                    <a:pt x="49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48" y="5"/>
                    <a:pt x="48" y="5"/>
                    <a:pt x="48" y="5"/>
                  </a:cubicBezTo>
                  <a:lnTo>
                    <a:pt x="6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27"/>
            <p:cNvSpPr>
              <a:spLocks/>
            </p:cNvSpPr>
            <p:nvPr/>
          </p:nvSpPr>
          <p:spPr bwMode="auto">
            <a:xfrm>
              <a:off x="259" y="922"/>
              <a:ext cx="153" cy="47"/>
            </a:xfrm>
            <a:custGeom>
              <a:avLst/>
              <a:gdLst>
                <a:gd name="T0" fmla="*/ 49 w 97"/>
                <a:gd name="T1" fmla="*/ 30 h 30"/>
                <a:gd name="T2" fmla="*/ 48 w 97"/>
                <a:gd name="T3" fmla="*/ 30 h 30"/>
                <a:gd name="T4" fmla="*/ 1 w 97"/>
                <a:gd name="T5" fmla="*/ 4 h 30"/>
                <a:gd name="T6" fmla="*/ 0 w 97"/>
                <a:gd name="T7" fmla="*/ 1 h 30"/>
                <a:gd name="T8" fmla="*/ 3 w 97"/>
                <a:gd name="T9" fmla="*/ 1 h 30"/>
                <a:gd name="T10" fmla="*/ 49 w 97"/>
                <a:gd name="T11" fmla="*/ 26 h 30"/>
                <a:gd name="T12" fmla="*/ 94 w 97"/>
                <a:gd name="T13" fmla="*/ 1 h 30"/>
                <a:gd name="T14" fmla="*/ 97 w 97"/>
                <a:gd name="T15" fmla="*/ 2 h 30"/>
                <a:gd name="T16" fmla="*/ 96 w 97"/>
                <a:gd name="T17" fmla="*/ 4 h 30"/>
                <a:gd name="T18" fmla="*/ 50 w 97"/>
                <a:gd name="T19" fmla="*/ 30 h 30"/>
                <a:gd name="T20" fmla="*/ 49 w 97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30">
                  <a:moveTo>
                    <a:pt x="49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0"/>
                    <a:pt x="96" y="1"/>
                    <a:pt x="97" y="2"/>
                  </a:cubicBezTo>
                  <a:cubicBezTo>
                    <a:pt x="97" y="3"/>
                    <a:pt x="97" y="4"/>
                    <a:pt x="96" y="4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28"/>
            <p:cNvSpPr>
              <a:spLocks/>
            </p:cNvSpPr>
            <p:nvPr/>
          </p:nvSpPr>
          <p:spPr bwMode="auto">
            <a:xfrm>
              <a:off x="259" y="950"/>
              <a:ext cx="153" cy="47"/>
            </a:xfrm>
            <a:custGeom>
              <a:avLst/>
              <a:gdLst>
                <a:gd name="T0" fmla="*/ 49 w 97"/>
                <a:gd name="T1" fmla="*/ 30 h 30"/>
                <a:gd name="T2" fmla="*/ 48 w 97"/>
                <a:gd name="T3" fmla="*/ 30 h 30"/>
                <a:gd name="T4" fmla="*/ 1 w 97"/>
                <a:gd name="T5" fmla="*/ 4 h 30"/>
                <a:gd name="T6" fmla="*/ 0 w 97"/>
                <a:gd name="T7" fmla="*/ 1 h 30"/>
                <a:gd name="T8" fmla="*/ 3 w 97"/>
                <a:gd name="T9" fmla="*/ 1 h 30"/>
                <a:gd name="T10" fmla="*/ 49 w 97"/>
                <a:gd name="T11" fmla="*/ 26 h 30"/>
                <a:gd name="T12" fmla="*/ 94 w 97"/>
                <a:gd name="T13" fmla="*/ 1 h 30"/>
                <a:gd name="T14" fmla="*/ 97 w 97"/>
                <a:gd name="T15" fmla="*/ 2 h 30"/>
                <a:gd name="T16" fmla="*/ 96 w 97"/>
                <a:gd name="T17" fmla="*/ 4 h 30"/>
                <a:gd name="T18" fmla="*/ 50 w 97"/>
                <a:gd name="T19" fmla="*/ 30 h 30"/>
                <a:gd name="T20" fmla="*/ 49 w 97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30">
                  <a:moveTo>
                    <a:pt x="49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0"/>
                    <a:pt x="96" y="1"/>
                    <a:pt x="97" y="2"/>
                  </a:cubicBezTo>
                  <a:cubicBezTo>
                    <a:pt x="97" y="3"/>
                    <a:pt x="97" y="4"/>
                    <a:pt x="96" y="4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137" y="1410838"/>
            <a:ext cx="4227551" cy="255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AE733B-10E9-492A-BDB7-2D4E0C2F3C9F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Formation 18/10/2023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49508" y="1079292"/>
            <a:ext cx="75850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Les </a:t>
            </a:r>
            <a:r>
              <a:rPr lang="fr-FR" b="1" dirty="0"/>
              <a:t>remplacements pendant l'internat, tout ce qu'il faut savoir? (Tout Public) 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Témoignages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Intervention d’un expert-comptable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Cocktail dinatoire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Lots à gagner (</a:t>
            </a:r>
            <a:r>
              <a:rPr lang="fr-FR" dirty="0" err="1" smtClean="0"/>
              <a:t>Wonderbox</a:t>
            </a:r>
            <a:r>
              <a:rPr lang="fr-FR" dirty="0" smtClean="0"/>
              <a:t> Best Of)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r>
              <a:rPr lang="fr-FR" dirty="0" smtClean="0"/>
              <a:t>Adresse : 3 rue Saint-Vincent de Paul 75010 Paris, à 19h30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" t="15003" r="161" b="3846"/>
          <a:stretch/>
        </p:blipFill>
        <p:spPr>
          <a:xfrm>
            <a:off x="106680" y="-1343"/>
            <a:ext cx="9037320" cy="514484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1600" y="-1343"/>
            <a:ext cx="9032400" cy="5144400"/>
          </a:xfrm>
          <a:prstGeom prst="rect">
            <a:avLst/>
          </a:prstGeom>
          <a:solidFill>
            <a:schemeClr val="tx2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7323640" y="1173987"/>
            <a:ext cx="682879" cy="540589"/>
            <a:chOff x="7756411" y="1040378"/>
            <a:chExt cx="682879" cy="540589"/>
          </a:xfrm>
        </p:grpSpPr>
        <p:sp>
          <p:nvSpPr>
            <p:cNvPr id="46" name="ZoneTexte 45"/>
            <p:cNvSpPr txBox="1"/>
            <p:nvPr/>
          </p:nvSpPr>
          <p:spPr>
            <a:xfrm>
              <a:off x="7756411" y="1411690"/>
              <a:ext cx="68287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1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111 </a:t>
              </a:r>
              <a:r>
                <a:rPr lang="fr-FR" sz="11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vidéos</a:t>
              </a:r>
              <a:endParaRPr lang="fr-FR" sz="105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3" name="Group 17"/>
            <p:cNvGrpSpPr>
              <a:grpSpLocks noChangeAspect="1"/>
            </p:cNvGrpSpPr>
            <p:nvPr/>
          </p:nvGrpSpPr>
          <p:grpSpPr bwMode="auto">
            <a:xfrm>
              <a:off x="7947833" y="1040378"/>
              <a:ext cx="300037" cy="296863"/>
              <a:chOff x="3463" y="1226"/>
              <a:chExt cx="189" cy="187"/>
            </a:xfrm>
          </p:grpSpPr>
          <p:sp>
            <p:nvSpPr>
              <p:cNvPr id="54" name="Oval 18"/>
              <p:cNvSpPr>
                <a:spLocks noChangeArrowheads="1"/>
              </p:cNvSpPr>
              <p:nvPr/>
            </p:nvSpPr>
            <p:spPr bwMode="auto">
              <a:xfrm>
                <a:off x="3463" y="1226"/>
                <a:ext cx="189" cy="187"/>
              </a:xfrm>
              <a:prstGeom prst="ellipse">
                <a:avLst/>
              </a:prstGeom>
              <a:solidFill>
                <a:srgbClr val="D127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Freeform 19"/>
              <p:cNvSpPr>
                <a:spLocks noEditPoints="1"/>
              </p:cNvSpPr>
              <p:nvPr/>
            </p:nvSpPr>
            <p:spPr bwMode="auto">
              <a:xfrm>
                <a:off x="3506" y="1282"/>
                <a:ext cx="105" cy="71"/>
              </a:xfrm>
              <a:custGeom>
                <a:avLst/>
                <a:gdLst>
                  <a:gd name="T0" fmla="*/ 19 w 49"/>
                  <a:gd name="T1" fmla="*/ 24 h 33"/>
                  <a:gd name="T2" fmla="*/ 19 w 49"/>
                  <a:gd name="T3" fmla="*/ 8 h 33"/>
                  <a:gd name="T4" fmla="*/ 34 w 49"/>
                  <a:gd name="T5" fmla="*/ 16 h 33"/>
                  <a:gd name="T6" fmla="*/ 19 w 49"/>
                  <a:gd name="T7" fmla="*/ 24 h 33"/>
                  <a:gd name="T8" fmla="*/ 25 w 49"/>
                  <a:gd name="T9" fmla="*/ 0 h 33"/>
                  <a:gd name="T10" fmla="*/ 7 w 49"/>
                  <a:gd name="T11" fmla="*/ 0 h 33"/>
                  <a:gd name="T12" fmla="*/ 4 w 49"/>
                  <a:gd name="T13" fmla="*/ 2 h 33"/>
                  <a:gd name="T14" fmla="*/ 3 w 49"/>
                  <a:gd name="T15" fmla="*/ 29 h 33"/>
                  <a:gd name="T16" fmla="*/ 6 w 49"/>
                  <a:gd name="T17" fmla="*/ 32 h 33"/>
                  <a:gd name="T18" fmla="*/ 25 w 49"/>
                  <a:gd name="T19" fmla="*/ 33 h 33"/>
                  <a:gd name="T20" fmla="*/ 45 w 49"/>
                  <a:gd name="T21" fmla="*/ 32 h 33"/>
                  <a:gd name="T22" fmla="*/ 47 w 49"/>
                  <a:gd name="T23" fmla="*/ 29 h 33"/>
                  <a:gd name="T24" fmla="*/ 48 w 49"/>
                  <a:gd name="T25" fmla="*/ 4 h 33"/>
                  <a:gd name="T26" fmla="*/ 44 w 49"/>
                  <a:gd name="T27" fmla="*/ 1 h 33"/>
                  <a:gd name="T28" fmla="*/ 25 w 49"/>
                  <a:gd name="T2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9" h="33">
                    <a:moveTo>
                      <a:pt x="19" y="24"/>
                    </a:moveTo>
                    <a:cubicBezTo>
                      <a:pt x="19" y="18"/>
                      <a:pt x="19" y="13"/>
                      <a:pt x="19" y="8"/>
                    </a:cubicBezTo>
                    <a:cubicBezTo>
                      <a:pt x="24" y="11"/>
                      <a:pt x="29" y="13"/>
                      <a:pt x="34" y="16"/>
                    </a:cubicBezTo>
                    <a:cubicBezTo>
                      <a:pt x="29" y="18"/>
                      <a:pt x="24" y="21"/>
                      <a:pt x="19" y="24"/>
                    </a:cubicBezTo>
                    <a:moveTo>
                      <a:pt x="25" y="0"/>
                    </a:moveTo>
                    <a:cubicBezTo>
                      <a:pt x="18" y="0"/>
                      <a:pt x="11" y="0"/>
                      <a:pt x="7" y="0"/>
                    </a:cubicBezTo>
                    <a:cubicBezTo>
                      <a:pt x="6" y="0"/>
                      <a:pt x="5" y="1"/>
                      <a:pt x="4" y="2"/>
                    </a:cubicBezTo>
                    <a:cubicBezTo>
                      <a:pt x="0" y="6"/>
                      <a:pt x="1" y="24"/>
                      <a:pt x="3" y="29"/>
                    </a:cubicBezTo>
                    <a:cubicBezTo>
                      <a:pt x="3" y="30"/>
                      <a:pt x="4" y="31"/>
                      <a:pt x="6" y="32"/>
                    </a:cubicBezTo>
                    <a:cubicBezTo>
                      <a:pt x="8" y="33"/>
                      <a:pt x="16" y="33"/>
                      <a:pt x="25" y="33"/>
                    </a:cubicBezTo>
                    <a:cubicBezTo>
                      <a:pt x="34" y="33"/>
                      <a:pt x="43" y="33"/>
                      <a:pt x="45" y="32"/>
                    </a:cubicBezTo>
                    <a:cubicBezTo>
                      <a:pt x="46" y="31"/>
                      <a:pt x="47" y="30"/>
                      <a:pt x="47" y="29"/>
                    </a:cubicBezTo>
                    <a:cubicBezTo>
                      <a:pt x="49" y="25"/>
                      <a:pt x="49" y="8"/>
                      <a:pt x="48" y="4"/>
                    </a:cubicBezTo>
                    <a:cubicBezTo>
                      <a:pt x="47" y="2"/>
                      <a:pt x="46" y="1"/>
                      <a:pt x="44" y="1"/>
                    </a:cubicBezTo>
                    <a:cubicBezTo>
                      <a:pt x="42" y="0"/>
                      <a:pt x="34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AE733B-10E9-492A-BDB7-2D4E0C2F3C9F}" type="slidenum">
              <a:rPr lang="fr-FR" smtClean="0">
                <a:solidFill>
                  <a:schemeClr val="bg1"/>
                </a:solidFill>
              </a:rPr>
              <a:pPr/>
              <a:t>5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La Médicale sur le digital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49" name="ZoneTexte 248"/>
          <p:cNvSpPr txBox="1"/>
          <p:nvPr/>
        </p:nvSpPr>
        <p:spPr>
          <a:xfrm>
            <a:off x="458788" y="4841455"/>
            <a:ext cx="241319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Chiffres au </a:t>
            </a:r>
            <a:r>
              <a:rPr lang="fr-FR" sz="800" i="1" dirty="0" smtClean="0">
                <a:solidFill>
                  <a:schemeClr val="bg1"/>
                </a:solidFill>
              </a:rPr>
              <a:t>07/08/2023</a:t>
            </a:r>
            <a:endParaRPr lang="fr-FR" sz="800" i="1" dirty="0">
              <a:solidFill>
                <a:schemeClr val="bg1"/>
              </a:solidFill>
            </a:endParaRPr>
          </a:p>
        </p:txBody>
      </p:sp>
      <p:cxnSp>
        <p:nvCxnSpPr>
          <p:cNvPr id="250" name="Connecteur droit 249"/>
          <p:cNvCxnSpPr/>
          <p:nvPr/>
        </p:nvCxnSpPr>
        <p:spPr>
          <a:xfrm>
            <a:off x="458788" y="4797123"/>
            <a:ext cx="134066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Ellipse 243"/>
          <p:cNvSpPr/>
          <p:nvPr/>
        </p:nvSpPr>
        <p:spPr>
          <a:xfrm>
            <a:off x="461802" y="336276"/>
            <a:ext cx="363684" cy="363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51" name="Group 22"/>
          <p:cNvGrpSpPr>
            <a:grpSpLocks noChangeAspect="1"/>
          </p:cNvGrpSpPr>
          <p:nvPr/>
        </p:nvGrpSpPr>
        <p:grpSpPr bwMode="auto">
          <a:xfrm>
            <a:off x="526181" y="409538"/>
            <a:ext cx="207244" cy="217980"/>
            <a:chOff x="2610" y="409"/>
            <a:chExt cx="193" cy="203"/>
          </a:xfrm>
          <a:solidFill>
            <a:schemeClr val="bg1"/>
          </a:solidFill>
        </p:grpSpPr>
        <p:sp>
          <p:nvSpPr>
            <p:cNvPr id="252" name="Freeform 23"/>
            <p:cNvSpPr>
              <a:spLocks noEditPoints="1"/>
            </p:cNvSpPr>
            <p:nvPr/>
          </p:nvSpPr>
          <p:spPr bwMode="auto">
            <a:xfrm>
              <a:off x="2610" y="482"/>
              <a:ext cx="58" cy="57"/>
            </a:xfrm>
            <a:custGeom>
              <a:avLst/>
              <a:gdLst>
                <a:gd name="T0" fmla="*/ 13 w 27"/>
                <a:gd name="T1" fmla="*/ 27 h 27"/>
                <a:gd name="T2" fmla="*/ 0 w 27"/>
                <a:gd name="T3" fmla="*/ 13 h 27"/>
                <a:gd name="T4" fmla="*/ 13 w 27"/>
                <a:gd name="T5" fmla="*/ 0 h 27"/>
                <a:gd name="T6" fmla="*/ 27 w 27"/>
                <a:gd name="T7" fmla="*/ 13 h 27"/>
                <a:gd name="T8" fmla="*/ 13 w 27"/>
                <a:gd name="T9" fmla="*/ 27 h 27"/>
                <a:gd name="T10" fmla="*/ 13 w 27"/>
                <a:gd name="T11" fmla="*/ 4 h 27"/>
                <a:gd name="T12" fmla="*/ 4 w 27"/>
                <a:gd name="T13" fmla="*/ 13 h 27"/>
                <a:gd name="T14" fmla="*/ 13 w 27"/>
                <a:gd name="T15" fmla="*/ 23 h 27"/>
                <a:gd name="T16" fmla="*/ 23 w 27"/>
                <a:gd name="T17" fmla="*/ 13 h 27"/>
                <a:gd name="T18" fmla="*/ 13 w 27"/>
                <a:gd name="T1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3" y="27"/>
                  </a:moveTo>
                  <a:cubicBezTo>
                    <a:pt x="6" y="27"/>
                    <a:pt x="0" y="21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0" y="0"/>
                    <a:pt x="27" y="6"/>
                    <a:pt x="27" y="13"/>
                  </a:cubicBezTo>
                  <a:cubicBezTo>
                    <a:pt x="27" y="21"/>
                    <a:pt x="20" y="27"/>
                    <a:pt x="13" y="27"/>
                  </a:cubicBezTo>
                  <a:close/>
                  <a:moveTo>
                    <a:pt x="13" y="4"/>
                  </a:moveTo>
                  <a:cubicBezTo>
                    <a:pt x="8" y="4"/>
                    <a:pt x="4" y="8"/>
                    <a:pt x="4" y="13"/>
                  </a:cubicBezTo>
                  <a:cubicBezTo>
                    <a:pt x="4" y="19"/>
                    <a:pt x="8" y="23"/>
                    <a:pt x="13" y="23"/>
                  </a:cubicBezTo>
                  <a:cubicBezTo>
                    <a:pt x="18" y="23"/>
                    <a:pt x="23" y="19"/>
                    <a:pt x="23" y="13"/>
                  </a:cubicBezTo>
                  <a:cubicBezTo>
                    <a:pt x="23" y="8"/>
                    <a:pt x="18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Freeform 24"/>
            <p:cNvSpPr>
              <a:spLocks noEditPoints="1"/>
            </p:cNvSpPr>
            <p:nvPr/>
          </p:nvSpPr>
          <p:spPr bwMode="auto">
            <a:xfrm>
              <a:off x="2745" y="409"/>
              <a:ext cx="58" cy="58"/>
            </a:xfrm>
            <a:custGeom>
              <a:avLst/>
              <a:gdLst>
                <a:gd name="T0" fmla="*/ 14 w 27"/>
                <a:gd name="T1" fmla="*/ 27 h 27"/>
                <a:gd name="T2" fmla="*/ 0 w 27"/>
                <a:gd name="T3" fmla="*/ 13 h 27"/>
                <a:gd name="T4" fmla="*/ 14 w 27"/>
                <a:gd name="T5" fmla="*/ 0 h 27"/>
                <a:gd name="T6" fmla="*/ 27 w 27"/>
                <a:gd name="T7" fmla="*/ 13 h 27"/>
                <a:gd name="T8" fmla="*/ 14 w 27"/>
                <a:gd name="T9" fmla="*/ 27 h 27"/>
                <a:gd name="T10" fmla="*/ 14 w 27"/>
                <a:gd name="T11" fmla="*/ 4 h 27"/>
                <a:gd name="T12" fmla="*/ 4 w 27"/>
                <a:gd name="T13" fmla="*/ 13 h 27"/>
                <a:gd name="T14" fmla="*/ 14 w 27"/>
                <a:gd name="T15" fmla="*/ 23 h 27"/>
                <a:gd name="T16" fmla="*/ 23 w 27"/>
                <a:gd name="T17" fmla="*/ 13 h 27"/>
                <a:gd name="T18" fmla="*/ 14 w 27"/>
                <a:gd name="T1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4" y="27"/>
                  </a:moveTo>
                  <a:cubicBezTo>
                    <a:pt x="6" y="27"/>
                    <a:pt x="0" y="21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21"/>
                    <a:pt x="21" y="27"/>
                    <a:pt x="14" y="27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3"/>
                  </a:cubicBezTo>
                  <a:cubicBezTo>
                    <a:pt x="4" y="19"/>
                    <a:pt x="8" y="23"/>
                    <a:pt x="14" y="23"/>
                  </a:cubicBezTo>
                  <a:cubicBezTo>
                    <a:pt x="19" y="23"/>
                    <a:pt x="23" y="19"/>
                    <a:pt x="23" y="13"/>
                  </a:cubicBezTo>
                  <a:cubicBezTo>
                    <a:pt x="23" y="8"/>
                    <a:pt x="19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Freeform 25"/>
            <p:cNvSpPr>
              <a:spLocks noEditPoints="1"/>
            </p:cNvSpPr>
            <p:nvPr/>
          </p:nvSpPr>
          <p:spPr bwMode="auto">
            <a:xfrm>
              <a:off x="2745" y="554"/>
              <a:ext cx="58" cy="58"/>
            </a:xfrm>
            <a:custGeom>
              <a:avLst/>
              <a:gdLst>
                <a:gd name="T0" fmla="*/ 14 w 27"/>
                <a:gd name="T1" fmla="*/ 27 h 27"/>
                <a:gd name="T2" fmla="*/ 0 w 27"/>
                <a:gd name="T3" fmla="*/ 14 h 27"/>
                <a:gd name="T4" fmla="*/ 14 w 27"/>
                <a:gd name="T5" fmla="*/ 0 h 27"/>
                <a:gd name="T6" fmla="*/ 27 w 27"/>
                <a:gd name="T7" fmla="*/ 14 h 27"/>
                <a:gd name="T8" fmla="*/ 14 w 27"/>
                <a:gd name="T9" fmla="*/ 27 h 27"/>
                <a:gd name="T10" fmla="*/ 14 w 27"/>
                <a:gd name="T11" fmla="*/ 4 h 27"/>
                <a:gd name="T12" fmla="*/ 4 w 27"/>
                <a:gd name="T13" fmla="*/ 14 h 27"/>
                <a:gd name="T14" fmla="*/ 14 w 27"/>
                <a:gd name="T15" fmla="*/ 23 h 27"/>
                <a:gd name="T16" fmla="*/ 23 w 27"/>
                <a:gd name="T17" fmla="*/ 14 h 27"/>
                <a:gd name="T18" fmla="*/ 14 w 27"/>
                <a:gd name="T1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4" y="27"/>
                  </a:moveTo>
                  <a:cubicBezTo>
                    <a:pt x="6" y="27"/>
                    <a:pt x="0" y="21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7" y="6"/>
                    <a:pt x="27" y="14"/>
                  </a:cubicBezTo>
                  <a:cubicBezTo>
                    <a:pt x="27" y="21"/>
                    <a:pt x="21" y="27"/>
                    <a:pt x="14" y="27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19"/>
                    <a:pt x="8" y="23"/>
                    <a:pt x="14" y="23"/>
                  </a:cubicBezTo>
                  <a:cubicBezTo>
                    <a:pt x="19" y="23"/>
                    <a:pt x="23" y="19"/>
                    <a:pt x="23" y="14"/>
                  </a:cubicBezTo>
                  <a:cubicBezTo>
                    <a:pt x="23" y="8"/>
                    <a:pt x="19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Freeform 26"/>
            <p:cNvSpPr>
              <a:spLocks/>
            </p:cNvSpPr>
            <p:nvPr/>
          </p:nvSpPr>
          <p:spPr bwMode="auto">
            <a:xfrm>
              <a:off x="2657" y="516"/>
              <a:ext cx="96" cy="60"/>
            </a:xfrm>
            <a:custGeom>
              <a:avLst/>
              <a:gdLst>
                <a:gd name="T0" fmla="*/ 43 w 45"/>
                <a:gd name="T1" fmla="*/ 28 h 28"/>
                <a:gd name="T2" fmla="*/ 42 w 45"/>
                <a:gd name="T3" fmla="*/ 27 h 28"/>
                <a:gd name="T4" fmla="*/ 1 w 45"/>
                <a:gd name="T5" fmla="*/ 4 h 28"/>
                <a:gd name="T6" fmla="*/ 0 w 45"/>
                <a:gd name="T7" fmla="*/ 1 h 28"/>
                <a:gd name="T8" fmla="*/ 3 w 45"/>
                <a:gd name="T9" fmla="*/ 0 h 28"/>
                <a:gd name="T10" fmla="*/ 44 w 45"/>
                <a:gd name="T11" fmla="*/ 24 h 28"/>
                <a:gd name="T12" fmla="*/ 45 w 45"/>
                <a:gd name="T13" fmla="*/ 27 h 28"/>
                <a:gd name="T14" fmla="*/ 43 w 4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28">
                  <a:moveTo>
                    <a:pt x="43" y="28"/>
                  </a:moveTo>
                  <a:cubicBezTo>
                    <a:pt x="43" y="28"/>
                    <a:pt x="42" y="27"/>
                    <a:pt x="42" y="2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6"/>
                    <a:pt x="45" y="27"/>
                  </a:cubicBezTo>
                  <a:cubicBezTo>
                    <a:pt x="44" y="27"/>
                    <a:pt x="44" y="28"/>
                    <a:pt x="4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Freeform 27"/>
            <p:cNvSpPr>
              <a:spLocks/>
            </p:cNvSpPr>
            <p:nvPr/>
          </p:nvSpPr>
          <p:spPr bwMode="auto">
            <a:xfrm>
              <a:off x="2657" y="445"/>
              <a:ext cx="96" cy="60"/>
            </a:xfrm>
            <a:custGeom>
              <a:avLst/>
              <a:gdLst>
                <a:gd name="T0" fmla="*/ 2 w 45"/>
                <a:gd name="T1" fmla="*/ 28 h 28"/>
                <a:gd name="T2" fmla="*/ 0 w 45"/>
                <a:gd name="T3" fmla="*/ 27 h 28"/>
                <a:gd name="T4" fmla="*/ 1 w 45"/>
                <a:gd name="T5" fmla="*/ 24 h 28"/>
                <a:gd name="T6" fmla="*/ 42 w 45"/>
                <a:gd name="T7" fmla="*/ 1 h 28"/>
                <a:gd name="T8" fmla="*/ 45 w 45"/>
                <a:gd name="T9" fmla="*/ 1 h 28"/>
                <a:gd name="T10" fmla="*/ 44 w 45"/>
                <a:gd name="T11" fmla="*/ 4 h 28"/>
                <a:gd name="T12" fmla="*/ 3 w 45"/>
                <a:gd name="T13" fmla="*/ 28 h 28"/>
                <a:gd name="T14" fmla="*/ 2 w 4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28">
                  <a:moveTo>
                    <a:pt x="2" y="28"/>
                  </a:moveTo>
                  <a:cubicBezTo>
                    <a:pt x="1" y="28"/>
                    <a:pt x="1" y="28"/>
                    <a:pt x="0" y="27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0"/>
                    <a:pt x="44" y="0"/>
                    <a:pt x="45" y="1"/>
                  </a:cubicBezTo>
                  <a:cubicBezTo>
                    <a:pt x="45" y="2"/>
                    <a:pt x="45" y="4"/>
                    <a:pt x="44" y="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2" y="28"/>
                    <a:pt x="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57" name="Picture 2" descr="C:\Users\UPQFEL\Desktop\Sans titre - 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105" y="4762939"/>
            <a:ext cx="211104" cy="23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6083090" y="1048395"/>
            <a:ext cx="932948" cy="536102"/>
            <a:chOff x="4799857" y="1118918"/>
            <a:chExt cx="932948" cy="536102"/>
          </a:xfrm>
        </p:grpSpPr>
        <p:sp>
          <p:nvSpPr>
            <p:cNvPr id="25" name="ZoneTexte 24"/>
            <p:cNvSpPr txBox="1"/>
            <p:nvPr/>
          </p:nvSpPr>
          <p:spPr>
            <a:xfrm>
              <a:off x="4799857" y="1485743"/>
              <a:ext cx="93294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1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7 099 </a:t>
              </a:r>
              <a:r>
                <a:rPr lang="fr-FR" sz="11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abonnés</a:t>
              </a:r>
              <a:endParaRPr lang="fr-FR" sz="105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Ellipse 3"/>
            <p:cNvSpPr/>
            <p:nvPr/>
          </p:nvSpPr>
          <p:spPr>
            <a:xfrm>
              <a:off x="5117106" y="1118918"/>
              <a:ext cx="298450" cy="298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5117333" y="1118918"/>
              <a:ext cx="298450" cy="298450"/>
            </a:xfrm>
            <a:custGeom>
              <a:avLst/>
              <a:gdLst>
                <a:gd name="T0" fmla="*/ 44 w 88"/>
                <a:gd name="T1" fmla="*/ 0 h 87"/>
                <a:gd name="T2" fmla="*/ 0 w 88"/>
                <a:gd name="T3" fmla="*/ 44 h 87"/>
                <a:gd name="T4" fmla="*/ 44 w 88"/>
                <a:gd name="T5" fmla="*/ 87 h 87"/>
                <a:gd name="T6" fmla="*/ 88 w 88"/>
                <a:gd name="T7" fmla="*/ 44 h 87"/>
                <a:gd name="T8" fmla="*/ 44 w 88"/>
                <a:gd name="T9" fmla="*/ 0 h 87"/>
                <a:gd name="T10" fmla="*/ 62 w 88"/>
                <a:gd name="T11" fmla="*/ 36 h 87"/>
                <a:gd name="T12" fmla="*/ 62 w 88"/>
                <a:gd name="T13" fmla="*/ 37 h 87"/>
                <a:gd name="T14" fmla="*/ 37 w 88"/>
                <a:gd name="T15" fmla="*/ 61 h 87"/>
                <a:gd name="T16" fmla="*/ 24 w 88"/>
                <a:gd name="T17" fmla="*/ 58 h 87"/>
                <a:gd name="T18" fmla="*/ 26 w 88"/>
                <a:gd name="T19" fmla="*/ 58 h 87"/>
                <a:gd name="T20" fmla="*/ 37 w 88"/>
                <a:gd name="T21" fmla="*/ 54 h 87"/>
                <a:gd name="T22" fmla="*/ 29 w 88"/>
                <a:gd name="T23" fmla="*/ 48 h 87"/>
                <a:gd name="T24" fmla="*/ 30 w 88"/>
                <a:gd name="T25" fmla="*/ 48 h 87"/>
                <a:gd name="T26" fmla="*/ 33 w 88"/>
                <a:gd name="T27" fmla="*/ 48 h 87"/>
                <a:gd name="T28" fmla="*/ 26 w 88"/>
                <a:gd name="T29" fmla="*/ 39 h 87"/>
                <a:gd name="T30" fmla="*/ 26 w 88"/>
                <a:gd name="T31" fmla="*/ 39 h 87"/>
                <a:gd name="T32" fmla="*/ 30 w 88"/>
                <a:gd name="T33" fmla="*/ 40 h 87"/>
                <a:gd name="T34" fmla="*/ 26 w 88"/>
                <a:gd name="T35" fmla="*/ 33 h 87"/>
                <a:gd name="T36" fmla="*/ 27 w 88"/>
                <a:gd name="T37" fmla="*/ 29 h 87"/>
                <a:gd name="T38" fmla="*/ 45 w 88"/>
                <a:gd name="T39" fmla="*/ 38 h 87"/>
                <a:gd name="T40" fmla="*/ 44 w 88"/>
                <a:gd name="T41" fmla="*/ 36 h 87"/>
                <a:gd name="T42" fmla="*/ 53 w 88"/>
                <a:gd name="T43" fmla="*/ 27 h 87"/>
                <a:gd name="T44" fmla="*/ 59 w 88"/>
                <a:gd name="T45" fmla="*/ 30 h 87"/>
                <a:gd name="T46" fmla="*/ 65 w 88"/>
                <a:gd name="T47" fmla="*/ 28 h 87"/>
                <a:gd name="T48" fmla="*/ 61 w 88"/>
                <a:gd name="T49" fmla="*/ 33 h 87"/>
                <a:gd name="T50" fmla="*/ 66 w 88"/>
                <a:gd name="T51" fmla="*/ 31 h 87"/>
                <a:gd name="T52" fmla="*/ 62 w 88"/>
                <a:gd name="T53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7"/>
                    <a:pt x="44" y="87"/>
                  </a:cubicBezTo>
                  <a:cubicBezTo>
                    <a:pt x="68" y="87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62" y="36"/>
                  </a:moveTo>
                  <a:cubicBezTo>
                    <a:pt x="62" y="36"/>
                    <a:pt x="62" y="37"/>
                    <a:pt x="62" y="37"/>
                  </a:cubicBezTo>
                  <a:cubicBezTo>
                    <a:pt x="62" y="48"/>
                    <a:pt x="53" y="61"/>
                    <a:pt x="37" y="61"/>
                  </a:cubicBezTo>
                  <a:cubicBezTo>
                    <a:pt x="32" y="61"/>
                    <a:pt x="28" y="60"/>
                    <a:pt x="24" y="58"/>
                  </a:cubicBezTo>
                  <a:cubicBezTo>
                    <a:pt x="25" y="58"/>
                    <a:pt x="25" y="58"/>
                    <a:pt x="26" y="58"/>
                  </a:cubicBezTo>
                  <a:cubicBezTo>
                    <a:pt x="30" y="58"/>
                    <a:pt x="34" y="56"/>
                    <a:pt x="37" y="54"/>
                  </a:cubicBezTo>
                  <a:cubicBezTo>
                    <a:pt x="33" y="54"/>
                    <a:pt x="30" y="51"/>
                    <a:pt x="29" y="48"/>
                  </a:cubicBezTo>
                  <a:cubicBezTo>
                    <a:pt x="29" y="48"/>
                    <a:pt x="30" y="48"/>
                    <a:pt x="30" y="48"/>
                  </a:cubicBezTo>
                  <a:cubicBezTo>
                    <a:pt x="31" y="48"/>
                    <a:pt x="32" y="48"/>
                    <a:pt x="33" y="48"/>
                  </a:cubicBezTo>
                  <a:cubicBezTo>
                    <a:pt x="29" y="47"/>
                    <a:pt x="26" y="44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40"/>
                    <a:pt x="28" y="40"/>
                    <a:pt x="30" y="40"/>
                  </a:cubicBezTo>
                  <a:cubicBezTo>
                    <a:pt x="27" y="39"/>
                    <a:pt x="26" y="36"/>
                    <a:pt x="26" y="33"/>
                  </a:cubicBezTo>
                  <a:cubicBezTo>
                    <a:pt x="26" y="32"/>
                    <a:pt x="26" y="30"/>
                    <a:pt x="27" y="29"/>
                  </a:cubicBezTo>
                  <a:cubicBezTo>
                    <a:pt x="31" y="34"/>
                    <a:pt x="38" y="38"/>
                    <a:pt x="45" y="38"/>
                  </a:cubicBezTo>
                  <a:cubicBezTo>
                    <a:pt x="45" y="37"/>
                    <a:pt x="44" y="37"/>
                    <a:pt x="44" y="36"/>
                  </a:cubicBezTo>
                  <a:cubicBezTo>
                    <a:pt x="44" y="31"/>
                    <a:pt x="48" y="27"/>
                    <a:pt x="53" y="27"/>
                  </a:cubicBezTo>
                  <a:cubicBezTo>
                    <a:pt x="56" y="27"/>
                    <a:pt x="58" y="28"/>
                    <a:pt x="59" y="30"/>
                  </a:cubicBezTo>
                  <a:cubicBezTo>
                    <a:pt x="61" y="30"/>
                    <a:pt x="63" y="29"/>
                    <a:pt x="65" y="28"/>
                  </a:cubicBezTo>
                  <a:cubicBezTo>
                    <a:pt x="64" y="30"/>
                    <a:pt x="63" y="32"/>
                    <a:pt x="61" y="33"/>
                  </a:cubicBezTo>
                  <a:cubicBezTo>
                    <a:pt x="63" y="33"/>
                    <a:pt x="64" y="32"/>
                    <a:pt x="66" y="31"/>
                  </a:cubicBezTo>
                  <a:cubicBezTo>
                    <a:pt x="65" y="33"/>
                    <a:pt x="63" y="35"/>
                    <a:pt x="62" y="36"/>
                  </a:cubicBezTo>
                  <a:close/>
                </a:path>
              </a:pathLst>
            </a:custGeom>
            <a:solidFill>
              <a:srgbClr val="419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956204" y="1565351"/>
            <a:ext cx="1011495" cy="594848"/>
            <a:chOff x="4099706" y="1668390"/>
            <a:chExt cx="1011495" cy="594848"/>
          </a:xfrm>
        </p:grpSpPr>
        <p:sp>
          <p:nvSpPr>
            <p:cNvPr id="49" name="ZoneTexte 48"/>
            <p:cNvSpPr txBox="1"/>
            <p:nvPr/>
          </p:nvSpPr>
          <p:spPr>
            <a:xfrm>
              <a:off x="4099706" y="2093961"/>
              <a:ext cx="1011495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1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18 229 </a:t>
              </a:r>
              <a:r>
                <a:rPr lang="fr-FR" sz="11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abonnés</a:t>
              </a:r>
              <a:endParaRPr lang="fr-FR" sz="105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9" name="Ellipse 258"/>
            <p:cNvSpPr/>
            <p:nvPr/>
          </p:nvSpPr>
          <p:spPr>
            <a:xfrm>
              <a:off x="4497105" y="1668390"/>
              <a:ext cx="298450" cy="298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4497105" y="1668390"/>
              <a:ext cx="298450" cy="298450"/>
            </a:xfrm>
            <a:custGeom>
              <a:avLst/>
              <a:gdLst>
                <a:gd name="T0" fmla="*/ 88 w 88"/>
                <a:gd name="T1" fmla="*/ 44 h 87"/>
                <a:gd name="T2" fmla="*/ 44 w 88"/>
                <a:gd name="T3" fmla="*/ 0 h 87"/>
                <a:gd name="T4" fmla="*/ 0 w 88"/>
                <a:gd name="T5" fmla="*/ 44 h 87"/>
                <a:gd name="T6" fmla="*/ 37 w 88"/>
                <a:gd name="T7" fmla="*/ 87 h 87"/>
                <a:gd name="T8" fmla="*/ 37 w 88"/>
                <a:gd name="T9" fmla="*/ 57 h 87"/>
                <a:gd name="T10" fmla="*/ 26 w 88"/>
                <a:gd name="T11" fmla="*/ 57 h 87"/>
                <a:gd name="T12" fmla="*/ 26 w 88"/>
                <a:gd name="T13" fmla="*/ 44 h 87"/>
                <a:gd name="T14" fmla="*/ 37 w 88"/>
                <a:gd name="T15" fmla="*/ 44 h 87"/>
                <a:gd name="T16" fmla="*/ 37 w 88"/>
                <a:gd name="T17" fmla="*/ 34 h 87"/>
                <a:gd name="T18" fmla="*/ 53 w 88"/>
                <a:gd name="T19" fmla="*/ 17 h 87"/>
                <a:gd name="T20" fmla="*/ 63 w 88"/>
                <a:gd name="T21" fmla="*/ 18 h 87"/>
                <a:gd name="T22" fmla="*/ 63 w 88"/>
                <a:gd name="T23" fmla="*/ 29 h 87"/>
                <a:gd name="T24" fmla="*/ 58 w 88"/>
                <a:gd name="T25" fmla="*/ 29 h 87"/>
                <a:gd name="T26" fmla="*/ 51 w 88"/>
                <a:gd name="T27" fmla="*/ 36 h 87"/>
                <a:gd name="T28" fmla="*/ 51 w 88"/>
                <a:gd name="T29" fmla="*/ 44 h 87"/>
                <a:gd name="T30" fmla="*/ 63 w 88"/>
                <a:gd name="T31" fmla="*/ 44 h 87"/>
                <a:gd name="T32" fmla="*/ 61 w 88"/>
                <a:gd name="T33" fmla="*/ 57 h 87"/>
                <a:gd name="T34" fmla="*/ 51 w 88"/>
                <a:gd name="T35" fmla="*/ 57 h 87"/>
                <a:gd name="T36" fmla="*/ 51 w 88"/>
                <a:gd name="T37" fmla="*/ 87 h 87"/>
                <a:gd name="T38" fmla="*/ 88 w 88"/>
                <a:gd name="T39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87">
                  <a:moveTo>
                    <a:pt x="88" y="44"/>
                  </a:moveTo>
                  <a:cubicBezTo>
                    <a:pt x="88" y="20"/>
                    <a:pt x="68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66"/>
                    <a:pt x="16" y="84"/>
                    <a:pt x="37" y="8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23"/>
                    <a:pt x="43" y="17"/>
                    <a:pt x="53" y="17"/>
                  </a:cubicBezTo>
                  <a:cubicBezTo>
                    <a:pt x="58" y="17"/>
                    <a:pt x="63" y="18"/>
                    <a:pt x="63" y="18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2" y="29"/>
                    <a:pt x="51" y="32"/>
                    <a:pt x="51" y="3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72" y="84"/>
                    <a:pt x="88" y="66"/>
                    <a:pt x="88" y="44"/>
                  </a:cubicBezTo>
                  <a:close/>
                </a:path>
              </a:pathLst>
            </a:custGeom>
            <a:solidFill>
              <a:srgbClr val="187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7606709" y="2010974"/>
            <a:ext cx="932948" cy="576617"/>
            <a:chOff x="7323640" y="2412833"/>
            <a:chExt cx="932948" cy="576617"/>
          </a:xfrm>
        </p:grpSpPr>
        <p:grpSp>
          <p:nvGrpSpPr>
            <p:cNvPr id="13" name="Groupe 12"/>
            <p:cNvGrpSpPr/>
            <p:nvPr/>
          </p:nvGrpSpPr>
          <p:grpSpPr>
            <a:xfrm>
              <a:off x="7323640" y="2415080"/>
              <a:ext cx="932948" cy="574370"/>
              <a:chOff x="7323640" y="2415080"/>
              <a:chExt cx="932948" cy="574370"/>
            </a:xfrm>
          </p:grpSpPr>
          <p:sp>
            <p:nvSpPr>
              <p:cNvPr id="47" name="ZoneTexte 46"/>
              <p:cNvSpPr txBox="1"/>
              <p:nvPr/>
            </p:nvSpPr>
            <p:spPr>
              <a:xfrm>
                <a:off x="7323640" y="2820173"/>
                <a:ext cx="93294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sz="1100" b="1" dirty="0" smtClean="0">
                    <a:solidFill>
                      <a:schemeClr val="bg1"/>
                    </a:solidFill>
                    <a:latin typeface="Arial" panose="020B0604020202020204" pitchFamily="34" charset="0"/>
                  </a:rPr>
                  <a:t>3 769 </a:t>
                </a:r>
                <a:r>
                  <a:rPr lang="fr-FR" sz="1100" dirty="0" smtClean="0">
                    <a:solidFill>
                      <a:schemeClr val="bg1"/>
                    </a:solidFill>
                    <a:latin typeface="Arial" panose="020B0604020202020204" pitchFamily="34" charset="0"/>
                  </a:rPr>
                  <a:t>abonnés</a:t>
                </a:r>
                <a:endParaRPr lang="fr-FR" sz="1050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Ellipse 257"/>
              <p:cNvSpPr/>
              <p:nvPr/>
            </p:nvSpPr>
            <p:spPr>
              <a:xfrm>
                <a:off x="7632676" y="2415080"/>
                <a:ext cx="285915" cy="28591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Freeform 14"/>
            <p:cNvSpPr>
              <a:spLocks noEditPoints="1"/>
            </p:cNvSpPr>
            <p:nvPr/>
          </p:nvSpPr>
          <p:spPr bwMode="auto">
            <a:xfrm>
              <a:off x="7629660" y="2412833"/>
              <a:ext cx="296862" cy="298450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44 h 87"/>
                <a:gd name="T8" fmla="*/ 44 w 87"/>
                <a:gd name="T9" fmla="*/ 0 h 87"/>
                <a:gd name="T10" fmla="*/ 33 w 87"/>
                <a:gd name="T11" fmla="*/ 62 h 87"/>
                <a:gd name="T12" fmla="*/ 24 w 87"/>
                <a:gd name="T13" fmla="*/ 62 h 87"/>
                <a:gd name="T14" fmla="*/ 24 w 87"/>
                <a:gd name="T15" fmla="*/ 33 h 87"/>
                <a:gd name="T16" fmla="*/ 33 w 87"/>
                <a:gd name="T17" fmla="*/ 33 h 87"/>
                <a:gd name="T18" fmla="*/ 33 w 87"/>
                <a:gd name="T19" fmla="*/ 62 h 87"/>
                <a:gd name="T20" fmla="*/ 28 w 87"/>
                <a:gd name="T21" fmla="*/ 30 h 87"/>
                <a:gd name="T22" fmla="*/ 24 w 87"/>
                <a:gd name="T23" fmla="*/ 25 h 87"/>
                <a:gd name="T24" fmla="*/ 28 w 87"/>
                <a:gd name="T25" fmla="*/ 21 h 87"/>
                <a:gd name="T26" fmla="*/ 33 w 87"/>
                <a:gd name="T27" fmla="*/ 25 h 87"/>
                <a:gd name="T28" fmla="*/ 28 w 87"/>
                <a:gd name="T29" fmla="*/ 30 h 87"/>
                <a:gd name="T30" fmla="*/ 65 w 87"/>
                <a:gd name="T31" fmla="*/ 62 h 87"/>
                <a:gd name="T32" fmla="*/ 56 w 87"/>
                <a:gd name="T33" fmla="*/ 62 h 87"/>
                <a:gd name="T34" fmla="*/ 56 w 87"/>
                <a:gd name="T35" fmla="*/ 46 h 87"/>
                <a:gd name="T36" fmla="*/ 52 w 87"/>
                <a:gd name="T37" fmla="*/ 40 h 87"/>
                <a:gd name="T38" fmla="*/ 47 w 87"/>
                <a:gd name="T39" fmla="*/ 43 h 87"/>
                <a:gd name="T40" fmla="*/ 47 w 87"/>
                <a:gd name="T41" fmla="*/ 45 h 87"/>
                <a:gd name="T42" fmla="*/ 47 w 87"/>
                <a:gd name="T43" fmla="*/ 62 h 87"/>
                <a:gd name="T44" fmla="*/ 38 w 87"/>
                <a:gd name="T45" fmla="*/ 62 h 87"/>
                <a:gd name="T46" fmla="*/ 38 w 87"/>
                <a:gd name="T47" fmla="*/ 42 h 87"/>
                <a:gd name="T48" fmla="*/ 38 w 87"/>
                <a:gd name="T49" fmla="*/ 33 h 87"/>
                <a:gd name="T50" fmla="*/ 46 w 87"/>
                <a:gd name="T51" fmla="*/ 33 h 87"/>
                <a:gd name="T52" fmla="*/ 46 w 87"/>
                <a:gd name="T53" fmla="*/ 37 h 87"/>
                <a:gd name="T54" fmla="*/ 46 w 87"/>
                <a:gd name="T55" fmla="*/ 37 h 87"/>
                <a:gd name="T56" fmla="*/ 55 w 87"/>
                <a:gd name="T57" fmla="*/ 33 h 87"/>
                <a:gd name="T58" fmla="*/ 65 w 87"/>
                <a:gd name="T59" fmla="*/ 45 h 87"/>
                <a:gd name="T60" fmla="*/ 65 w 87"/>
                <a:gd name="T61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68" y="87"/>
                    <a:pt x="87" y="68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  <a:moveTo>
                    <a:pt x="33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33" y="33"/>
                    <a:pt x="33" y="33"/>
                  </a:cubicBezTo>
                  <a:lnTo>
                    <a:pt x="33" y="62"/>
                  </a:lnTo>
                  <a:close/>
                  <a:moveTo>
                    <a:pt x="28" y="30"/>
                  </a:moveTo>
                  <a:cubicBezTo>
                    <a:pt x="26" y="30"/>
                    <a:pt x="24" y="28"/>
                    <a:pt x="24" y="25"/>
                  </a:cubicBezTo>
                  <a:cubicBezTo>
                    <a:pt x="24" y="23"/>
                    <a:pt x="26" y="21"/>
                    <a:pt x="28" y="21"/>
                  </a:cubicBezTo>
                  <a:cubicBezTo>
                    <a:pt x="31" y="21"/>
                    <a:pt x="33" y="23"/>
                    <a:pt x="33" y="25"/>
                  </a:cubicBezTo>
                  <a:cubicBezTo>
                    <a:pt x="33" y="28"/>
                    <a:pt x="31" y="30"/>
                    <a:pt x="28" y="30"/>
                  </a:cubicBezTo>
                  <a:close/>
                  <a:moveTo>
                    <a:pt x="65" y="62"/>
                  </a:moveTo>
                  <a:cubicBezTo>
                    <a:pt x="56" y="62"/>
                    <a:pt x="56" y="62"/>
                    <a:pt x="56" y="6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2"/>
                    <a:pt x="55" y="40"/>
                    <a:pt x="52" y="40"/>
                  </a:cubicBezTo>
                  <a:cubicBezTo>
                    <a:pt x="49" y="40"/>
                    <a:pt x="48" y="42"/>
                    <a:pt x="47" y="43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39"/>
                    <a:pt x="38" y="36"/>
                    <a:pt x="38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5"/>
                    <a:pt x="50" y="33"/>
                    <a:pt x="55" y="33"/>
                  </a:cubicBezTo>
                  <a:cubicBezTo>
                    <a:pt x="61" y="33"/>
                    <a:pt x="65" y="37"/>
                    <a:pt x="65" y="45"/>
                  </a:cubicBezTo>
                  <a:lnTo>
                    <a:pt x="65" y="62"/>
                  </a:lnTo>
                  <a:close/>
                </a:path>
              </a:pathLst>
            </a:custGeom>
            <a:solidFill>
              <a:srgbClr val="197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60" name="Rectangle 259"/>
          <p:cNvSpPr/>
          <p:nvPr/>
        </p:nvSpPr>
        <p:spPr>
          <a:xfrm>
            <a:off x="611561" y="1135181"/>
            <a:ext cx="302654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400" dirty="0" smtClean="0">
                <a:solidFill>
                  <a:schemeClr val="bg1"/>
                </a:solidFill>
                <a:latin typeface="+mj-lt"/>
                <a:cs typeface="Arial" pitchFamily="34" charset="0"/>
                <a:sym typeface="Trebuchet MS" pitchFamily="34" charset="0"/>
              </a:rPr>
              <a:t>L’offre </a:t>
            </a:r>
            <a:r>
              <a:rPr lang="fr-FR" sz="1400" dirty="0">
                <a:solidFill>
                  <a:schemeClr val="bg1"/>
                </a:solidFill>
                <a:latin typeface="+mj-lt"/>
                <a:cs typeface="Arial" pitchFamily="34" charset="0"/>
                <a:sym typeface="Trebuchet MS" pitchFamily="34" charset="0"/>
              </a:rPr>
              <a:t>globale de La Médicale </a:t>
            </a:r>
            <a:r>
              <a:rPr lang="fr-FR" sz="1400" dirty="0" smtClean="0">
                <a:solidFill>
                  <a:schemeClr val="bg1"/>
                </a:solidFill>
                <a:latin typeface="+mj-lt"/>
                <a:cs typeface="Arial" pitchFamily="34" charset="0"/>
                <a:sym typeface="Trebuchet MS" pitchFamily="34" charset="0"/>
              </a:rPr>
              <a:t>et </a:t>
            </a:r>
            <a:r>
              <a:rPr lang="fr-FR" sz="1400" dirty="0">
                <a:solidFill>
                  <a:schemeClr val="bg1"/>
                </a:solidFill>
                <a:latin typeface="+mj-lt"/>
                <a:cs typeface="Arial" pitchFamily="34" charset="0"/>
                <a:sym typeface="Trebuchet MS" pitchFamily="34" charset="0"/>
              </a:rPr>
              <a:t>l’actualité dédiée aux praticiens, étudiants, internes et jeunes diplômés.</a:t>
            </a:r>
          </a:p>
        </p:txBody>
      </p:sp>
      <p:sp>
        <p:nvSpPr>
          <p:cNvPr id="261" name="Rectangle 260"/>
          <p:cNvSpPr/>
          <p:nvPr/>
        </p:nvSpPr>
        <p:spPr>
          <a:xfrm>
            <a:off x="611560" y="1869794"/>
            <a:ext cx="60979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62" name="Rectangle à coins arrondis 261"/>
          <p:cNvSpPr/>
          <p:nvPr/>
        </p:nvSpPr>
        <p:spPr>
          <a:xfrm>
            <a:off x="627576" y="2537245"/>
            <a:ext cx="1187548" cy="28215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66" name="Rectangle 265"/>
          <p:cNvSpPr/>
          <p:nvPr/>
        </p:nvSpPr>
        <p:spPr>
          <a:xfrm>
            <a:off x="605384" y="2629271"/>
            <a:ext cx="1209740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200" b="1" dirty="0">
                <a:solidFill>
                  <a:schemeClr val="bg1"/>
                </a:solidFill>
                <a:latin typeface="+mj-lt"/>
                <a:cs typeface="Arial" pitchFamily="34" charset="0"/>
                <a:sym typeface="Trebuchet MS" pitchFamily="34" charset="0"/>
              </a:rPr>
              <a:t>lamedicale.fr</a:t>
            </a:r>
          </a:p>
        </p:txBody>
      </p:sp>
      <p:grpSp>
        <p:nvGrpSpPr>
          <p:cNvPr id="267" name="Group 12"/>
          <p:cNvGrpSpPr>
            <a:grpSpLocks noChangeAspect="1"/>
          </p:cNvGrpSpPr>
          <p:nvPr/>
        </p:nvGrpSpPr>
        <p:grpSpPr bwMode="auto">
          <a:xfrm>
            <a:off x="1684299" y="2739195"/>
            <a:ext cx="176001" cy="178841"/>
            <a:chOff x="1682" y="2182"/>
            <a:chExt cx="186" cy="189"/>
          </a:xfrm>
          <a:solidFill>
            <a:schemeClr val="bg1"/>
          </a:solidFill>
        </p:grpSpPr>
        <p:sp>
          <p:nvSpPr>
            <p:cNvPr id="268" name="Freeform 13"/>
            <p:cNvSpPr>
              <a:spLocks/>
            </p:cNvSpPr>
            <p:nvPr/>
          </p:nvSpPr>
          <p:spPr bwMode="auto">
            <a:xfrm>
              <a:off x="1792" y="2293"/>
              <a:ext cx="71" cy="71"/>
            </a:xfrm>
            <a:custGeom>
              <a:avLst/>
              <a:gdLst>
                <a:gd name="T0" fmla="*/ 27 w 30"/>
                <a:gd name="T1" fmla="*/ 30 h 30"/>
                <a:gd name="T2" fmla="*/ 26 w 30"/>
                <a:gd name="T3" fmla="*/ 29 h 30"/>
                <a:gd name="T4" fmla="*/ 0 w 30"/>
                <a:gd name="T5" fmla="*/ 3 h 30"/>
                <a:gd name="T6" fmla="*/ 0 w 30"/>
                <a:gd name="T7" fmla="*/ 1 h 30"/>
                <a:gd name="T8" fmla="*/ 3 w 30"/>
                <a:gd name="T9" fmla="*/ 1 h 30"/>
                <a:gd name="T10" fmla="*/ 29 w 30"/>
                <a:gd name="T11" fmla="*/ 26 h 30"/>
                <a:gd name="T12" fmla="*/ 29 w 30"/>
                <a:gd name="T13" fmla="*/ 29 h 30"/>
                <a:gd name="T14" fmla="*/ 27 w 30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0">
                  <a:moveTo>
                    <a:pt x="27" y="30"/>
                  </a:moveTo>
                  <a:cubicBezTo>
                    <a:pt x="27" y="30"/>
                    <a:pt x="26" y="29"/>
                    <a:pt x="26" y="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8"/>
                    <a:pt x="29" y="29"/>
                  </a:cubicBezTo>
                  <a:cubicBezTo>
                    <a:pt x="28" y="29"/>
                    <a:pt x="28" y="30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" name="Freeform 14"/>
            <p:cNvSpPr>
              <a:spLocks noEditPoints="1"/>
            </p:cNvSpPr>
            <p:nvPr/>
          </p:nvSpPr>
          <p:spPr bwMode="auto">
            <a:xfrm>
              <a:off x="1682" y="2182"/>
              <a:ext cx="186" cy="189"/>
            </a:xfrm>
            <a:custGeom>
              <a:avLst/>
              <a:gdLst>
                <a:gd name="T0" fmla="*/ 34 w 79"/>
                <a:gd name="T1" fmla="*/ 80 h 80"/>
                <a:gd name="T2" fmla="*/ 34 w 79"/>
                <a:gd name="T3" fmla="*/ 80 h 80"/>
                <a:gd name="T4" fmla="*/ 32 w 79"/>
                <a:gd name="T5" fmla="*/ 78 h 80"/>
                <a:gd name="T6" fmla="*/ 0 w 79"/>
                <a:gd name="T7" fmla="*/ 3 h 80"/>
                <a:gd name="T8" fmla="*/ 0 w 79"/>
                <a:gd name="T9" fmla="*/ 1 h 80"/>
                <a:gd name="T10" fmla="*/ 3 w 79"/>
                <a:gd name="T11" fmla="*/ 0 h 80"/>
                <a:gd name="T12" fmla="*/ 78 w 79"/>
                <a:gd name="T13" fmla="*/ 32 h 80"/>
                <a:gd name="T14" fmla="*/ 79 w 79"/>
                <a:gd name="T15" fmla="*/ 34 h 80"/>
                <a:gd name="T16" fmla="*/ 78 w 79"/>
                <a:gd name="T17" fmla="*/ 36 h 80"/>
                <a:gd name="T18" fmla="*/ 49 w 79"/>
                <a:gd name="T19" fmla="*/ 49 h 80"/>
                <a:gd name="T20" fmla="*/ 36 w 79"/>
                <a:gd name="T21" fmla="*/ 78 h 80"/>
                <a:gd name="T22" fmla="*/ 34 w 79"/>
                <a:gd name="T23" fmla="*/ 80 h 80"/>
                <a:gd name="T24" fmla="*/ 6 w 79"/>
                <a:gd name="T25" fmla="*/ 6 h 80"/>
                <a:gd name="T26" fmla="*/ 34 w 79"/>
                <a:gd name="T27" fmla="*/ 72 h 80"/>
                <a:gd name="T28" fmla="*/ 45 w 79"/>
                <a:gd name="T29" fmla="*/ 46 h 80"/>
                <a:gd name="T30" fmla="*/ 46 w 79"/>
                <a:gd name="T31" fmla="*/ 45 h 80"/>
                <a:gd name="T32" fmla="*/ 72 w 79"/>
                <a:gd name="T33" fmla="*/ 34 h 80"/>
                <a:gd name="T34" fmla="*/ 6 w 79"/>
                <a:gd name="T35" fmla="*/ 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0">
                  <a:moveTo>
                    <a:pt x="34" y="80"/>
                  </a:moveTo>
                  <a:cubicBezTo>
                    <a:pt x="34" y="80"/>
                    <a:pt x="34" y="80"/>
                    <a:pt x="34" y="80"/>
                  </a:cubicBezTo>
                  <a:cubicBezTo>
                    <a:pt x="33" y="80"/>
                    <a:pt x="32" y="79"/>
                    <a:pt x="32" y="7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3"/>
                    <a:pt x="79" y="33"/>
                    <a:pt x="79" y="34"/>
                  </a:cubicBezTo>
                  <a:cubicBezTo>
                    <a:pt x="79" y="35"/>
                    <a:pt x="79" y="36"/>
                    <a:pt x="78" y="36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5" y="79"/>
                    <a:pt x="35" y="80"/>
                    <a:pt x="34" y="80"/>
                  </a:cubicBezTo>
                  <a:close/>
                  <a:moveTo>
                    <a:pt x="6" y="6"/>
                  </a:moveTo>
                  <a:cubicBezTo>
                    <a:pt x="34" y="72"/>
                    <a:pt x="34" y="72"/>
                    <a:pt x="34" y="72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6" y="46"/>
                    <a:pt x="46" y="45"/>
                  </a:cubicBezTo>
                  <a:cubicBezTo>
                    <a:pt x="72" y="34"/>
                    <a:pt x="72" y="34"/>
                    <a:pt x="72" y="34"/>
                  </a:cubicBez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6923922" y="2711214"/>
            <a:ext cx="932948" cy="599604"/>
            <a:chOff x="6245937" y="2389846"/>
            <a:chExt cx="932948" cy="599604"/>
          </a:xfrm>
        </p:grpSpPr>
        <p:sp>
          <p:nvSpPr>
            <p:cNvPr id="40" name="ZoneTexte 39"/>
            <p:cNvSpPr txBox="1"/>
            <p:nvPr/>
          </p:nvSpPr>
          <p:spPr>
            <a:xfrm>
              <a:off x="6245937" y="2820173"/>
              <a:ext cx="93294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1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1 819 </a:t>
              </a:r>
              <a:r>
                <a:rPr lang="fr-FR" sz="11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abonnés</a:t>
              </a:r>
              <a:endParaRPr lang="fr-FR" sz="105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0" name="Instagram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6423" y="2389846"/>
              <a:ext cx="298450" cy="298450"/>
            </a:xfrm>
            <a:prstGeom prst="rect">
              <a:avLst/>
            </a:prstGeom>
          </p:spPr>
        </p:pic>
      </p:grpSp>
      <p:pic>
        <p:nvPicPr>
          <p:cNvPr id="8" name="Image 7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339" y="3599711"/>
            <a:ext cx="2643648" cy="88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Template_LaMédicale_16.9">
  <a:themeElements>
    <a:clrScheme name="La_Medical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2003C"/>
      </a:accent1>
      <a:accent2>
        <a:srgbClr val="E6462C"/>
      </a:accent2>
      <a:accent3>
        <a:srgbClr val="F29400"/>
      </a:accent3>
      <a:accent4>
        <a:srgbClr val="2F7E93"/>
      </a:accent4>
      <a:accent5>
        <a:srgbClr val="007C66"/>
      </a:accent5>
      <a:accent6>
        <a:srgbClr val="8E1D81"/>
      </a:accent6>
      <a:hlink>
        <a:srgbClr val="F29400"/>
      </a:hlink>
      <a:folHlink>
        <a:srgbClr val="F2940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masque 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que pp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que pp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que pp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que pp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que pp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que pp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151</Words>
  <Application>Microsoft Office PowerPoint</Application>
  <PresentationFormat>Affichage à l'écran (16:9)</PresentationFormat>
  <Paragraphs>34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Helvetica Neue</vt:lpstr>
      <vt:lpstr>Helvetica Neue Medium</vt:lpstr>
      <vt:lpstr>Trebuchet MS</vt:lpstr>
      <vt:lpstr>Wingdings</vt:lpstr>
      <vt:lpstr>4_Template_LaMédicale_16.9</vt:lpstr>
      <vt:lpstr>La Médicale Internes Paris IDF</vt:lpstr>
      <vt:lpstr>Les Agences de Paris Ile-de-France</vt:lpstr>
      <vt:lpstr>La Carte Médicale Plus</vt:lpstr>
      <vt:lpstr>Formation 18/10/2023</vt:lpstr>
      <vt:lpstr>La Médicale sur le digital</vt:lpstr>
    </vt:vector>
  </TitlesOfParts>
  <Company>CAA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Institutionnelle VC - 2022-01</dc:title>
  <dc:creator>JAMOT Alexandre</dc:creator>
  <cp:lastModifiedBy>RENIA Melissa</cp:lastModifiedBy>
  <cp:revision>3290</cp:revision>
  <cp:lastPrinted>2019-04-01T13:40:48Z</cp:lastPrinted>
  <dcterms:created xsi:type="dcterms:W3CDTF">2016-11-25T09:44:18Z</dcterms:created>
  <dcterms:modified xsi:type="dcterms:W3CDTF">2023-09-29T14:08:12Z</dcterms:modified>
</cp:coreProperties>
</file>