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1" r:id="rId5"/>
    <p:sldMasterId id="2147483685" r:id="rId6"/>
  </p:sldMasterIdLst>
  <p:sldIdLst>
    <p:sldId id="258" r:id="rId7"/>
    <p:sldId id="261" r:id="rId8"/>
    <p:sldId id="262" r:id="rId9"/>
    <p:sldId id="257" r:id="rId10"/>
    <p:sldId id="263" r:id="rId11"/>
    <p:sldId id="264" r:id="rId12"/>
    <p:sldId id="265" r:id="rId13"/>
    <p:sldId id="266" r:id="rId14"/>
    <p:sldId id="267" r:id="rId15"/>
    <p:sldId id="268" r:id="rId16"/>
    <p:sldId id="270" r:id="rId17"/>
    <p:sldId id="271" r:id="rId1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0E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B7551C7-AAE1-1451-A7D2-EB7B442B4EDC}" v="1698" dt="2023-09-27T13:21:59.25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61" d="100"/>
          <a:sy n="61" d="100"/>
        </p:scale>
        <p:origin x="84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microsoft.com/office/2015/10/relationships/revisionInfo" Target="revisionInfo.xml"/><Relationship Id="rId10" Type="http://schemas.openxmlformats.org/officeDocument/2006/relationships/slide" Target="slides/slide4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fr-FR" smtClean="0"/>
              <a:t>27/09/2023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04911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fr-FR" smtClean="0"/>
              <a:t>27/09/2023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7956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fr-FR" smtClean="0"/>
              <a:t>27/09/2023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69234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fr-FR" smtClean="0"/>
              <a:t>27/09/2023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76322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fr-FR" smtClean="0"/>
              <a:t>27/09/2023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1866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fr-FR" smtClean="0"/>
              <a:t>27/09/2023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5854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fr-FR" smtClean="0"/>
              <a:t>27/09/2023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0201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fr-FR" smtClean="0"/>
              <a:t>27/09/2023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6407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fr-FR" smtClean="0"/>
              <a:t>27/09/2023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0903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fr-FR" smtClean="0"/>
              <a:t>27/09/2023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2787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fr-FR" smtClean="0"/>
              <a:t>27/09/2023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21775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4C0AFD-7244-1049-BD29-231732749C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DA65FC1-68A0-6E4B-9BB1-2F809CC8F9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12F1C9F-5DEA-4A40-9670-EDC4C9CA5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E3D52-D347-154E-B129-EE177B1AC44A}" type="datetimeFigureOut">
              <a:rPr lang="fr-FR" smtClean="0"/>
              <a:t>27/09/2023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195C1C5-8DB8-0C4D-98CE-3C563A0A7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291A07A-BE71-6A47-A99D-68726C016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ED589-7D7A-374C-A007-323C43D8DB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74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B6D133-B6F5-8E4D-929A-8288D5057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97A7714-C6FC-214D-8962-30B96356F0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AD131F8-6F36-8A4A-B631-C6A92135D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E3D52-D347-154E-B129-EE177B1AC44A}" type="datetimeFigureOut">
              <a:rPr lang="fr-FR" smtClean="0"/>
              <a:t>27/09/2023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8FF517A-7AA5-4445-8EFC-EA7CD74443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96E85E7-0950-B74A-BDC9-54C024E46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ED589-7D7A-374C-A007-323C43D8DB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54541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62D16F-D38F-784F-98BE-F69657BCF2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E3C2476-A65C-CA4C-9DFA-AE71491EFD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F96737A-D4B1-4F4F-A526-32A2B37365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E3D52-D347-154E-B129-EE177B1AC44A}" type="datetimeFigureOut">
              <a:rPr lang="fr-FR" smtClean="0"/>
              <a:t>27/09/2023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31754D8-5E33-C24D-8EF7-656A603F00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7C1C983-2658-E64A-89B8-4B2137C528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ED589-7D7A-374C-A007-323C43D8DB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49434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B027B8-0326-5947-AE33-B8E728C48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A22EBA1-3056-4F45-8B43-E76D92E506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4B52BFF-547A-464E-9A25-A653BE7278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F134DFB-6176-1447-AA77-17EADA1B8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E3D52-D347-154E-B129-EE177B1AC44A}" type="datetimeFigureOut">
              <a:rPr lang="fr-FR" smtClean="0"/>
              <a:t>27/09/2023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4303090-3D44-9A4F-88B5-723EDCC9D6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3DD7138-54A7-5848-B85D-E56382DFA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ED589-7D7A-374C-A007-323C43D8DB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65456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687381-F7C1-874F-BB30-CAA1990A0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AA2588B-C593-534E-B2B4-0B26AF3F65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55AC810-474B-9145-AFB6-5F201E25D4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B195AA0-F525-DA47-B130-A3C1DD7AF3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2F20001-78EB-4D4A-84CF-DC31EC299E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9D8A9223-11A3-734A-BCB3-ADD9658611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E3D52-D347-154E-B129-EE177B1AC44A}" type="datetimeFigureOut">
              <a:rPr lang="fr-FR" smtClean="0"/>
              <a:t>27/09/2023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A89972C-5FA1-BD4E-8452-0C533C27F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3306B2A8-4639-6840-8DD7-094906761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ED589-7D7A-374C-A007-323C43D8DB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20998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3DCF91-99A1-4249-91E6-43068F7F0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1F2D6EC-5AA3-E645-A584-243FD136C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E3D52-D347-154E-B129-EE177B1AC44A}" type="datetimeFigureOut">
              <a:rPr lang="fr-FR" smtClean="0"/>
              <a:t>27/09/2023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DC3B970-E21B-F945-98F9-F9B90214F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96EBC5E-022C-A341-B4F3-BD7425641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ED589-7D7A-374C-A007-323C43D8DB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60369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EB8D1D1-FCD0-FC49-BAC5-81CA63207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E3D52-D347-154E-B129-EE177B1AC44A}" type="datetimeFigureOut">
              <a:rPr lang="fr-FR" smtClean="0"/>
              <a:t>27/09/2023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5EEA637-3064-C040-853D-4CF6D0468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3F28DD7-A1E9-024F-BC87-A8F453564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ED589-7D7A-374C-A007-323C43D8DB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62999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41098F-2AC9-6A43-B129-6C5821F9A7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C85130A-FDB4-924B-A441-18F47F124B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7DBFE58-C44A-5241-B766-47D46378B3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CAAF49E-5F9A-D34C-B422-FE6385E17F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E3D52-D347-154E-B129-EE177B1AC44A}" type="datetimeFigureOut">
              <a:rPr lang="fr-FR" smtClean="0"/>
              <a:t>27/09/2023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7E11C6F-6319-4E4C-B5B7-55187C7FE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19B6417-676D-7342-879F-516CD3862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ED589-7D7A-374C-A007-323C43D8DB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46107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32AC0F-9200-9049-A574-BC1C1E357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B89F0E9-A65D-3449-B9D9-8F85994DDE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F50D3AB-C0A7-8A4D-A990-B0B4DFFB76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87366EE-0B7D-0140-911F-DAC1318B7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E3D52-D347-154E-B129-EE177B1AC44A}" type="datetimeFigureOut">
              <a:rPr lang="fr-FR" smtClean="0"/>
              <a:t>27/09/2023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6FE9D39-819C-D941-8C94-00431487DF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4CCA86D-8C2C-2645-A8BD-6DB6F7501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ED589-7D7A-374C-A007-323C43D8DB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9296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EAE3A3-5963-6D40-A356-3EAB47B96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DC62B56-549B-F049-8421-52DF6CBCEA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68E5154-CDBD-244A-AE93-500613D11F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E3D52-D347-154E-B129-EE177B1AC44A}" type="datetimeFigureOut">
              <a:rPr lang="fr-FR" smtClean="0"/>
              <a:t>27/09/2023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5D58E75-9D9D-EC4D-BCBB-6317028D7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2DCB08C-FC88-D94C-85D1-957C66EFE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ED589-7D7A-374C-A007-323C43D8DB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2561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E1D25F78-08D4-4845-9B97-A2EA10D21A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4AB548F-814C-EE4F-AC58-717359D351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E74EF65-1727-E54F-A016-B244D47E0B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E3D52-D347-154E-B129-EE177B1AC44A}" type="datetimeFigureOut">
              <a:rPr lang="fr-FR" smtClean="0"/>
              <a:t>27/09/2023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F352A24-9DD2-C14B-98FB-EC464FA35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6A2A3D6-053A-E242-A5D8-4085DF0A3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ED589-7D7A-374C-A007-323C43D8DB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53081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4156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3299F0-0FDD-4D84-94E0-BEC38B94B6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E1C0908-94F4-4737-BF56-29C430ED10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EC109D0-C862-4585-9F3A-3253D8887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BEBBF-3DE3-4870-9A95-CCEC747A627E}" type="datetimeFigureOut">
              <a:rPr lang="fr-FR" smtClean="0"/>
              <a:t>27/09/2023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BDAA22A-447C-43F0-954E-7AFB387763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E4EBCD0-3ECB-497F-8CAD-AF21FBFD1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62DFD-2796-4CE7-945F-B32C0BAEBB1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982711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CD325F5-903D-4A50-AFF7-7F07364D9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2E09184-E60F-423B-B9C3-8092D23315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E052BB7-03B8-47B2-9716-74AA1B00A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BEBBF-3DE3-4870-9A95-CCEC747A627E}" type="datetimeFigureOut">
              <a:rPr lang="fr-FR" smtClean="0"/>
              <a:t>27/09/2023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E44CCFB-E31A-43B6-9F5F-4DC5F62418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BD2225F-3E67-4AFF-B618-87FB1796E6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62DFD-2796-4CE7-945F-B32C0BAEBB1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145399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1382ED-6170-4786-BAA0-93E514B2F6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C5820E2-2123-4A49-A611-D7E76FDEA4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8D2DB69-2969-47EC-9D39-9E99ECEA1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BEBBF-3DE3-4870-9A95-CCEC747A627E}" type="datetimeFigureOut">
              <a:rPr lang="fr-FR" smtClean="0"/>
              <a:t>27/09/2023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CE87A26-334D-4F3C-8FBB-9B3AD2EA1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39684E3-EFE8-4D4F-AB3F-AC7DB14F8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62DFD-2796-4CE7-945F-B32C0BAEBB1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686226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A71C6D-D817-4FE5-AD1D-3342D31453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A3948BB-8122-4BFA-A489-1B3F9B737C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0698DD2-B17A-4DC6-BF03-385381D425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715399D-E864-4124-8225-FD3D942CD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BEBBF-3DE3-4870-9A95-CCEC747A627E}" type="datetimeFigureOut">
              <a:rPr lang="fr-FR" smtClean="0"/>
              <a:t>27/09/2023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363C53F-7E61-414F-8A91-17E1ED57A1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86E8B6D-96AA-46F5-8B08-80CE1DE5B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62DFD-2796-4CE7-945F-B32C0BAEBB1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115981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E672CC-E7B7-413B-955C-590D8EA81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24065D-4B02-4DBE-A48E-234773F1DD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A4F8158-D880-4DC9-997D-9A00BE2776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94713B5-8ADA-4A38-BF97-9DDB692756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D82E647-E39F-4D3D-945B-940BD7EF27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310098E1-9AAC-4749-B624-BF9B172E39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BEBBF-3DE3-4870-9A95-CCEC747A627E}" type="datetimeFigureOut">
              <a:rPr lang="fr-FR" smtClean="0"/>
              <a:t>27/09/2023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067EB4A-26DD-4C00-9D5D-3A13FE39B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AF7D81C-E266-4BD7-8C01-774BC6CA0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62DFD-2796-4CE7-945F-B32C0BAEBB1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526396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2C8427-207F-49D3-88FF-2CF50C00C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0DB61E4-0D04-44CC-BE8F-5D824EF8A9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BEBBF-3DE3-4870-9A95-CCEC747A627E}" type="datetimeFigureOut">
              <a:rPr lang="fr-FR" smtClean="0"/>
              <a:t>27/09/2023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51367C7-BA28-4637-88DA-32018F4919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85A7D55-2171-43CF-8DC3-52987D5D4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62DFD-2796-4CE7-945F-B32C0BAEBB1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308171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D19D10A-8A34-407E-BFA3-22F3D4B0FF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BEBBF-3DE3-4870-9A95-CCEC747A627E}" type="datetimeFigureOut">
              <a:rPr lang="fr-FR" smtClean="0"/>
              <a:t>27/09/2023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BC6C195-31C3-4B14-AF1D-CB8CCC6075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FD2154A-EB5B-43C1-9D3F-1859474A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62DFD-2796-4CE7-945F-B32C0BAEBB1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493198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27482C-F37A-4141-B076-D299FB0C9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9756531-3C14-4B2F-B523-02476F7437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8E098B5-C9BB-44A4-BE0E-EBBA3D7256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AC852A0-BA9B-408E-BB50-79837B8D26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BEBBF-3DE3-4870-9A95-CCEC747A627E}" type="datetimeFigureOut">
              <a:rPr lang="fr-FR" smtClean="0"/>
              <a:t>27/09/2023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9D55C68-0AE5-4A49-96C6-662BAB1E66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02C5DA8-0DE5-4F03-87DC-E60EA68DCB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62DFD-2796-4CE7-945F-B32C0BAEBB1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184480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B461D8-7F86-4752-83C0-D0E47B70D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B585C5B5-35BE-4C52-8775-27A9DA7804A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703B290-6E5A-4850-96DE-5DFB342FA5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2132CA7-F5C3-4FE0-A289-C81EC62A85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BEBBF-3DE3-4870-9A95-CCEC747A627E}" type="datetimeFigureOut">
              <a:rPr lang="fr-FR" smtClean="0"/>
              <a:t>27/09/2023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D0005E4-E4DD-4A5E-AD6A-CE96BA4CB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D3734B9-7DC9-40BF-884F-74D6AEE77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62DFD-2796-4CE7-945F-B32C0BAEBB1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368948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47C8AF0-7FC0-400A-B9FF-5BB77BF7B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6DE17E9-3571-4526-8D01-107A73CA40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06D4FB0-E092-4C22-AB69-B64494C4D0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BEBBF-3DE3-4870-9A95-CCEC747A627E}" type="datetimeFigureOut">
              <a:rPr lang="fr-FR" smtClean="0"/>
              <a:t>27/09/2023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131B82A-FFFF-476E-8CB8-045AE81EB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53161AE-896A-49CE-B401-1ABA5957B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62DFD-2796-4CE7-945F-B32C0BAEBB1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348174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C90DDBB8-A71D-4A57-AB59-074212390A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413BC3E-9862-401D-9BCD-F03CAD43FB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E5E440E-637E-4F1B-903F-C3641660E6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BEBBF-3DE3-4870-9A95-CCEC747A627E}" type="datetimeFigureOut">
              <a:rPr lang="fr-FR" smtClean="0"/>
              <a:t>27/09/2023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B170E7C-528A-427A-A228-070F4FBC0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B9AEE37-FAFE-4277-B92D-FAC4E9023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62DFD-2796-4CE7-945F-B32C0BAEBB1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980978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eur et dat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0670" y="5929931"/>
            <a:ext cx="10985502" cy="31849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1800" b="1"/>
            </a:lvl1pPr>
          </a:lstStyle>
          <a:p>
            <a:r>
              <a:t>Auteur et date</a:t>
            </a:r>
          </a:p>
        </p:txBody>
      </p:sp>
      <p:sp>
        <p:nvSpPr>
          <p:cNvPr id="12" name="Titre de la présentation"/>
          <p:cNvSpPr txBox="1">
            <a:spLocks noGrp="1"/>
          </p:cNvSpPr>
          <p:nvPr>
            <p:ph type="title" hasCustomPrompt="1"/>
          </p:nvPr>
        </p:nvSpPr>
        <p:spPr>
          <a:xfrm>
            <a:off x="603248" y="1287496"/>
            <a:ext cx="10985502" cy="2324101"/>
          </a:xfrm>
          <a:prstGeom prst="rect">
            <a:avLst/>
          </a:prstGeom>
        </p:spPr>
        <p:txBody>
          <a:bodyPr anchor="b"/>
          <a:lstStyle>
            <a:lvl1pPr>
              <a:defRPr sz="5800" spc="-116"/>
            </a:lvl1pPr>
          </a:lstStyle>
          <a:p>
            <a:r>
              <a:t>Titre de la présentation</a:t>
            </a:r>
          </a:p>
        </p:txBody>
      </p:sp>
      <p:sp>
        <p:nvSpPr>
          <p:cNvPr id="13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00671" y="3611595"/>
            <a:ext cx="10985501" cy="952501"/>
          </a:xfrm>
          <a:prstGeom prst="rect">
            <a:avLst/>
          </a:prstGeom>
        </p:spPr>
        <p:txBody>
          <a:bodyPr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  <a:lvl2pPr marL="0" indent="2286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2pPr>
            <a:lvl3pPr marL="0" indent="4572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3pPr>
            <a:lvl4pPr marL="0" indent="6858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4pPr>
            <a:lvl5pPr marL="0" indent="9144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5pPr>
          </a:lstStyle>
          <a:p>
            <a:r>
              <a:t>Sous-titre de la présentation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36450618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8941B0-F4D5-4460-BCAD-F7E2B41A8257}" type="datetimeFigureOut">
              <a:rPr lang="fr-FR" smtClean="0"/>
              <a:t>27/09/2023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6CCC6-2BE5-4E42-96A4-D1E8E81A3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1127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EBB55D6A-7A84-3546-8BE4-F5288D2423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B17F728-D943-4444-9B30-C8F7EFCB37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32A900E-4DA5-5945-B7D3-9079834F41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7E3D52-D347-154E-B129-EE177B1AC44A}" type="datetimeFigureOut">
              <a:rPr lang="fr-FR" smtClean="0"/>
              <a:t>27/09/2023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205141-BF99-334C-809D-A636DE0609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E80970-A735-2740-8D51-3F4974D327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2ED589-7D7A-374C-A007-323C43D8DB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2879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70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720944B-03ED-4E5D-9220-FFB658051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6BEC497-B7B7-4327-890A-5C22A5ED9F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EAD0E8A-B791-452A-90F9-3F8E7E5FFD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1BEBBF-3DE3-4870-9A95-CCEC747A627E}" type="datetimeFigureOut">
              <a:rPr lang="fr-FR" smtClean="0"/>
              <a:t>27/09/2023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B82A687-60F2-4964-A41A-3D3CD69CAD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48F1289-E19C-4B3D-A07B-2612CACAA6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162DFD-2796-4CE7-945F-B32C0BAEBB1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3142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7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7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7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3.png"/><Relationship Id="rId7" Type="http://schemas.openxmlformats.org/officeDocument/2006/relationships/image" Target="../media/image2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gif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A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capture d’écran, conception">
            <a:extLst>
              <a:ext uri="{FF2B5EF4-FFF2-40B4-BE49-F238E27FC236}">
                <a16:creationId xmlns:a16="http://schemas.microsoft.com/office/drawing/2014/main" id="{48B96B82-7B4A-432C-CF6A-6C2562FE51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498" y="329132"/>
            <a:ext cx="11584966" cy="6194638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Description générée automatiquement">
            <a:extLst>
              <a:ext uri="{FF2B5EF4-FFF2-40B4-BE49-F238E27FC236}">
                <a16:creationId xmlns:a16="http://schemas.microsoft.com/office/drawing/2014/main" id="{2F032D88-6195-197E-0DCC-A8FFFACE0DC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6034" b="31532"/>
          <a:stretch/>
        </p:blipFill>
        <p:spPr>
          <a:xfrm>
            <a:off x="637422" y="3033053"/>
            <a:ext cx="9666166" cy="2401397"/>
          </a:xfrm>
          <a:prstGeom prst="rect">
            <a:avLst/>
          </a:prstGeom>
        </p:spPr>
      </p:pic>
      <p:pic>
        <p:nvPicPr>
          <p:cNvPr id="5" name="Image 4" descr="Une image contenant cœur, cercle, symbole, Graphique&#10;&#10;Description générée automatiquement">
            <a:extLst>
              <a:ext uri="{FF2B5EF4-FFF2-40B4-BE49-F238E27FC236}">
                <a16:creationId xmlns:a16="http://schemas.microsoft.com/office/drawing/2014/main" id="{4085942C-5FAC-99E4-ADA1-65CC72748F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20480" y="3427081"/>
            <a:ext cx="1625600" cy="1617662"/>
          </a:xfrm>
          <a:prstGeom prst="rect">
            <a:avLst/>
          </a:prstGeom>
        </p:spPr>
      </p:pic>
      <p:pic>
        <p:nvPicPr>
          <p:cNvPr id="8" name="Image 7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72D675E9-F1E2-6151-9E44-9967886D50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0137" y="995859"/>
            <a:ext cx="5771147" cy="1684599"/>
          </a:xfrm>
          <a:prstGeom prst="rect">
            <a:avLst/>
          </a:prstGeom>
        </p:spPr>
      </p:pic>
      <p:pic>
        <p:nvPicPr>
          <p:cNvPr id="9" name="Image 8" descr="Une image contenant texte, Graphique, logo, graphisme&#10;&#10;Description générée automatiquement">
            <a:extLst>
              <a:ext uri="{FF2B5EF4-FFF2-40B4-BE49-F238E27FC236}">
                <a16:creationId xmlns:a16="http://schemas.microsoft.com/office/drawing/2014/main" id="{BA614887-1A39-9CFE-3531-7049075CAA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8466" y="5568056"/>
            <a:ext cx="3170989" cy="696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8751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A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 descr="Une image contenant capture d’écran, conception">
            <a:extLst>
              <a:ext uri="{FF2B5EF4-FFF2-40B4-BE49-F238E27FC236}">
                <a16:creationId xmlns:a16="http://schemas.microsoft.com/office/drawing/2014/main" id="{DE5D6E11-2585-D6C2-55E2-20515B6B80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856" y="1226070"/>
            <a:ext cx="11758755" cy="4831058"/>
          </a:xfrm>
          <a:prstGeom prst="rect">
            <a:avLst/>
          </a:prstGeom>
        </p:spPr>
      </p:pic>
      <p:pic>
        <p:nvPicPr>
          <p:cNvPr id="12" name="Image 11" descr="Une image contenant logo&#10;&#10;Description générée automatiquement">
            <a:extLst>
              <a:ext uri="{FF2B5EF4-FFF2-40B4-BE49-F238E27FC236}">
                <a16:creationId xmlns:a16="http://schemas.microsoft.com/office/drawing/2014/main" id="{8485D815-9512-F341-9E8E-D1C5893959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23" y="6115227"/>
            <a:ext cx="586087" cy="586087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8F8A8ED-B16B-030F-D3E9-6ACE19CAE143}"/>
              </a:ext>
            </a:extLst>
          </p:cNvPr>
          <p:cNvSpPr txBox="1"/>
          <p:nvPr/>
        </p:nvSpPr>
        <p:spPr>
          <a:xfrm>
            <a:off x="5563559" y="2129770"/>
            <a:ext cx="6081054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2800" b="1" dirty="0">
                <a:solidFill>
                  <a:srgbClr val="F30E40"/>
                </a:solidFill>
                <a:latin typeface="Aeonik"/>
                <a:cs typeface="Arial"/>
              </a:rPr>
              <a:t>Obtenez toutes les réponses fiables à vos questions médicales :</a:t>
            </a:r>
            <a:endParaRPr lang="fr-FR" sz="2800" b="1" dirty="0">
              <a:solidFill>
                <a:srgbClr val="F30E40"/>
              </a:solidFill>
              <a:latin typeface="Aeonik"/>
            </a:endParaRPr>
          </a:p>
        </p:txBody>
      </p:sp>
      <p:pic>
        <p:nvPicPr>
          <p:cNvPr id="10" name="Image 2" descr="Une image contenant texte, capture d’écran, Police&#10;&#10;Description générée automatiquement">
            <a:extLst>
              <a:ext uri="{FF2B5EF4-FFF2-40B4-BE49-F238E27FC236}">
                <a16:creationId xmlns:a16="http://schemas.microsoft.com/office/drawing/2014/main" id="{B710EC5E-AEC5-7837-FFFF-103543D539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846" y="1506532"/>
            <a:ext cx="4629188" cy="4278424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60E620F-3BA1-B169-40A1-551D840530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4236" y="3492350"/>
            <a:ext cx="5971674" cy="1627072"/>
          </a:xfrm>
          <a:prstGeom prst="rect">
            <a:avLst/>
          </a:prstGeom>
        </p:spPr>
      </p:pic>
      <p:pic>
        <p:nvPicPr>
          <p:cNvPr id="16" name="Image 15" descr="Une image contenant Graphique, graphisme, Police, texte&#10;&#10;Description générée automatiquement">
            <a:extLst>
              <a:ext uri="{FF2B5EF4-FFF2-40B4-BE49-F238E27FC236}">
                <a16:creationId xmlns:a16="http://schemas.microsoft.com/office/drawing/2014/main" id="{289E6264-FD26-9A45-EE22-3A107D3A08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9242" y="259760"/>
            <a:ext cx="9420726" cy="737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6048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A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 descr="Une image contenant capture d’écran, conception">
            <a:extLst>
              <a:ext uri="{FF2B5EF4-FFF2-40B4-BE49-F238E27FC236}">
                <a16:creationId xmlns:a16="http://schemas.microsoft.com/office/drawing/2014/main" id="{DE5D6E11-2585-D6C2-55E2-20515B6B80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971" y="309080"/>
            <a:ext cx="11471334" cy="6234743"/>
          </a:xfrm>
          <a:prstGeom prst="rect">
            <a:avLst/>
          </a:prstGeom>
        </p:spPr>
      </p:pic>
      <p:pic>
        <p:nvPicPr>
          <p:cNvPr id="12" name="Image 11" descr="Une image contenant logo&#10;&#10;Description générée automatiquement">
            <a:extLst>
              <a:ext uri="{FF2B5EF4-FFF2-40B4-BE49-F238E27FC236}">
                <a16:creationId xmlns:a16="http://schemas.microsoft.com/office/drawing/2014/main" id="{8485D815-9512-F341-9E8E-D1C5893959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23" y="6115227"/>
            <a:ext cx="586087" cy="586087"/>
          </a:xfrm>
          <a:prstGeom prst="rect">
            <a:avLst/>
          </a:prstGeom>
        </p:spPr>
      </p:pic>
      <p:pic>
        <p:nvPicPr>
          <p:cNvPr id="6" name="Image 8" descr="Une image contenant texte, capture d’écran, logiciel, Page web&#10;&#10;Description générée automatiquement">
            <a:extLst>
              <a:ext uri="{FF2B5EF4-FFF2-40B4-BE49-F238E27FC236}">
                <a16:creationId xmlns:a16="http://schemas.microsoft.com/office/drawing/2014/main" id="{25C750F4-D54C-604A-EDE7-B9FE53153F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7977" y="2035104"/>
            <a:ext cx="6977966" cy="4624863"/>
          </a:xfrm>
          <a:prstGeom prst="rect">
            <a:avLst/>
          </a:prstGeom>
        </p:spPr>
      </p:pic>
      <p:pic>
        <p:nvPicPr>
          <p:cNvPr id="10" name="Image 9" descr="Une image contenant texte, Police, Graphique, graphisme&#10;&#10;Description générée automatiquement">
            <a:extLst>
              <a:ext uri="{FF2B5EF4-FFF2-40B4-BE49-F238E27FC236}">
                <a16:creationId xmlns:a16="http://schemas.microsoft.com/office/drawing/2014/main" id="{B798B3AF-06E4-2361-7174-5A339778DA4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243" b="44086"/>
          <a:stretch/>
        </p:blipFill>
        <p:spPr>
          <a:xfrm>
            <a:off x="3614823" y="1392426"/>
            <a:ext cx="4955684" cy="636378"/>
          </a:xfrm>
          <a:prstGeom prst="rect">
            <a:avLst/>
          </a:prstGeom>
        </p:spPr>
      </p:pic>
      <p:pic>
        <p:nvPicPr>
          <p:cNvPr id="11" name="Image 10" descr="Une image contenant texte, Police, Graphique, graphisme&#10;&#10;Description générée automatiquement">
            <a:extLst>
              <a:ext uri="{FF2B5EF4-FFF2-40B4-BE49-F238E27FC236}">
                <a16:creationId xmlns:a16="http://schemas.microsoft.com/office/drawing/2014/main" id="{59D288E0-CABB-C369-A35A-157FAF81B72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64" b="29536"/>
          <a:stretch/>
        </p:blipFill>
        <p:spPr>
          <a:xfrm>
            <a:off x="874295" y="343946"/>
            <a:ext cx="10436735" cy="1046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7576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A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Une image contenant logo&#10;&#10;Description générée automatiquement">
            <a:extLst>
              <a:ext uri="{FF2B5EF4-FFF2-40B4-BE49-F238E27FC236}">
                <a16:creationId xmlns:a16="http://schemas.microsoft.com/office/drawing/2014/main" id="{8485D815-9512-F341-9E8E-D1C5893959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23" y="6115227"/>
            <a:ext cx="586087" cy="586087"/>
          </a:xfrm>
          <a:prstGeom prst="rect">
            <a:avLst/>
          </a:prstGeom>
        </p:spPr>
      </p:pic>
      <p:pic>
        <p:nvPicPr>
          <p:cNvPr id="2" name="Image 1" descr="Une image contenant texte, habits, Visage humain, capture d’écran&#10;&#10;Description générée automatiquement">
            <a:extLst>
              <a:ext uri="{FF2B5EF4-FFF2-40B4-BE49-F238E27FC236}">
                <a16:creationId xmlns:a16="http://schemas.microsoft.com/office/drawing/2014/main" id="{729563E1-2145-5F69-4E80-F4B473AC85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331" y="671501"/>
            <a:ext cx="11011338" cy="55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8704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A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capture d’écran, conception">
            <a:extLst>
              <a:ext uri="{FF2B5EF4-FFF2-40B4-BE49-F238E27FC236}">
                <a16:creationId xmlns:a16="http://schemas.microsoft.com/office/drawing/2014/main" id="{29E724D6-58C4-6FE2-8111-FB47046671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14" y="1573649"/>
            <a:ext cx="11384439" cy="4416637"/>
          </a:xfrm>
          <a:prstGeom prst="rect">
            <a:avLst/>
          </a:prstGeom>
        </p:spPr>
      </p:pic>
      <p:pic>
        <p:nvPicPr>
          <p:cNvPr id="12" name="Image 11" descr="Une image contenant logo&#10;&#10;Description générée automatiquement">
            <a:extLst>
              <a:ext uri="{FF2B5EF4-FFF2-40B4-BE49-F238E27FC236}">
                <a16:creationId xmlns:a16="http://schemas.microsoft.com/office/drawing/2014/main" id="{8485D815-9512-F341-9E8E-D1C5893959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23" y="6115227"/>
            <a:ext cx="586087" cy="58608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C6B32B3-F255-C50F-69E0-25A7E745B05D}"/>
              </a:ext>
            </a:extLst>
          </p:cNvPr>
          <p:cNvSpPr txBox="1"/>
          <p:nvPr/>
        </p:nvSpPr>
        <p:spPr>
          <a:xfrm>
            <a:off x="721828" y="3968929"/>
            <a:ext cx="7250096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2400" dirty="0">
                <a:solidFill>
                  <a:srgbClr val="F30E40"/>
                </a:solidFill>
                <a:latin typeface="Aeonik"/>
                <a:cs typeface="Calibri"/>
              </a:rPr>
              <a:t>Évaluez vos connaissances au travers de cas cliniques interactifs et images mystérieuses.</a:t>
            </a:r>
            <a:endParaRPr lang="fr-FR" sz="2400">
              <a:latin typeface="Aeonik"/>
            </a:endParaRPr>
          </a:p>
          <a:p>
            <a:endParaRPr lang="fr-FR" sz="2400" dirty="0">
              <a:solidFill>
                <a:srgbClr val="F30E40"/>
              </a:solidFill>
              <a:latin typeface="Aeonik"/>
              <a:cs typeface="Calibri"/>
            </a:endParaRPr>
          </a:p>
          <a:p>
            <a:r>
              <a:rPr lang="fr-FR" sz="2400" dirty="0">
                <a:solidFill>
                  <a:srgbClr val="F30E40"/>
                </a:solidFill>
                <a:latin typeface="Aeonik"/>
                <a:cs typeface="Calibri"/>
              </a:rPr>
              <a:t>Dédié aux médecins généralistes.</a:t>
            </a:r>
          </a:p>
        </p:txBody>
      </p:sp>
      <p:pic>
        <p:nvPicPr>
          <p:cNvPr id="10" name="Image 12" descr="Une image contenant texte, capture d’écran, Téléphone mobile, Police&#10;&#10;Description générée automatiquement">
            <a:extLst>
              <a:ext uri="{FF2B5EF4-FFF2-40B4-BE49-F238E27FC236}">
                <a16:creationId xmlns:a16="http://schemas.microsoft.com/office/drawing/2014/main" id="{51AEC77B-E25A-27D8-988B-2E05D7C69F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72007" y="1284186"/>
            <a:ext cx="2568566" cy="51976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Image 2" descr="Une image contenant texte, Police, Graphique, capture d’écran&#10;&#10;Description générée automatiquement">
            <a:extLst>
              <a:ext uri="{FF2B5EF4-FFF2-40B4-BE49-F238E27FC236}">
                <a16:creationId xmlns:a16="http://schemas.microsoft.com/office/drawing/2014/main" id="{E509EDC4-00F7-15A0-F75C-23A5D003913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39481" r="86" b="-362"/>
          <a:stretch/>
        </p:blipFill>
        <p:spPr>
          <a:xfrm>
            <a:off x="413084" y="208919"/>
            <a:ext cx="8966210" cy="1318735"/>
          </a:xfrm>
          <a:prstGeom prst="rect">
            <a:avLst/>
          </a:prstGeom>
        </p:spPr>
      </p:pic>
      <p:pic>
        <p:nvPicPr>
          <p:cNvPr id="6" name="Image 5" descr="Une image contenant texte, Appareils électroniques, capture d’écran, logiciel&#10;&#10;Description générée automatiquement">
            <a:extLst>
              <a:ext uri="{FF2B5EF4-FFF2-40B4-BE49-F238E27FC236}">
                <a16:creationId xmlns:a16="http://schemas.microsoft.com/office/drawing/2014/main" id="{55D60147-7903-2DDD-835B-FBDF0975BE5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6423" t="23147" r="35528" b="68010"/>
          <a:stretch/>
        </p:blipFill>
        <p:spPr>
          <a:xfrm>
            <a:off x="720558" y="2578433"/>
            <a:ext cx="7032817" cy="1022388"/>
          </a:xfrm>
          <a:prstGeom prst="roundRect">
            <a:avLst/>
          </a:prstGeom>
        </p:spPr>
      </p:pic>
      <p:pic>
        <p:nvPicPr>
          <p:cNvPr id="13" name="Image 12" descr="Une image contenant texte, Police, Graphique, graphisme&#10;&#10;Description générée automatiquement">
            <a:extLst>
              <a:ext uri="{FF2B5EF4-FFF2-40B4-BE49-F238E27FC236}">
                <a16:creationId xmlns:a16="http://schemas.microsoft.com/office/drawing/2014/main" id="{6FF394B6-690C-900E-9C94-DDC7555C955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51556" b="7865"/>
          <a:stretch/>
        </p:blipFill>
        <p:spPr>
          <a:xfrm>
            <a:off x="800768" y="2020553"/>
            <a:ext cx="1756007" cy="403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2453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A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capture d’écran, conception">
            <a:extLst>
              <a:ext uri="{FF2B5EF4-FFF2-40B4-BE49-F238E27FC236}">
                <a16:creationId xmlns:a16="http://schemas.microsoft.com/office/drawing/2014/main" id="{29E724D6-58C4-6FE2-8111-FB47046671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14" y="1573649"/>
            <a:ext cx="11384439" cy="4416637"/>
          </a:xfrm>
          <a:prstGeom prst="rect">
            <a:avLst/>
          </a:prstGeom>
        </p:spPr>
      </p:pic>
      <p:pic>
        <p:nvPicPr>
          <p:cNvPr id="12" name="Image 11" descr="Une image contenant logo&#10;&#10;Description générée automatiquement">
            <a:extLst>
              <a:ext uri="{FF2B5EF4-FFF2-40B4-BE49-F238E27FC236}">
                <a16:creationId xmlns:a16="http://schemas.microsoft.com/office/drawing/2014/main" id="{8485D815-9512-F341-9E8E-D1C5893959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23" y="6115227"/>
            <a:ext cx="586087" cy="58608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C6B32B3-F255-C50F-69E0-25A7E745B05D}"/>
              </a:ext>
            </a:extLst>
          </p:cNvPr>
          <p:cNvSpPr txBox="1"/>
          <p:nvPr/>
        </p:nvSpPr>
        <p:spPr>
          <a:xfrm>
            <a:off x="775302" y="3781771"/>
            <a:ext cx="7250096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2400" dirty="0">
                <a:solidFill>
                  <a:srgbClr val="F30E40"/>
                </a:solidFill>
                <a:latin typeface="Aeonik"/>
                <a:cs typeface="Calibri"/>
              </a:rPr>
              <a:t>7 algorithmes interactifs d'aide à la décision </a:t>
            </a:r>
            <a:r>
              <a:rPr lang="fr-FR" sz="2400" b="1" dirty="0">
                <a:solidFill>
                  <a:srgbClr val="F30E40"/>
                </a:solidFill>
                <a:latin typeface="Aeonik"/>
                <a:cs typeface="Calibri"/>
              </a:rPr>
              <a:t>pour la prise en charge du diabète</a:t>
            </a:r>
            <a:r>
              <a:rPr lang="fr-FR" sz="2400" dirty="0">
                <a:solidFill>
                  <a:srgbClr val="F30E40"/>
                </a:solidFill>
                <a:latin typeface="Aeonik"/>
                <a:cs typeface="Calibri"/>
              </a:rPr>
              <a:t>, édités et validés par l'ANIDEN.</a:t>
            </a:r>
          </a:p>
          <a:p>
            <a:endParaRPr lang="fr-FR" sz="2400" dirty="0">
              <a:solidFill>
                <a:srgbClr val="F30E40"/>
              </a:solidFill>
              <a:latin typeface="Aeonik"/>
              <a:cs typeface="Calibri"/>
            </a:endParaRPr>
          </a:p>
          <a:p>
            <a:r>
              <a:rPr lang="fr-FR" sz="2400" dirty="0">
                <a:solidFill>
                  <a:srgbClr val="F30E40"/>
                </a:solidFill>
                <a:latin typeface="Aeonik"/>
                <a:cs typeface="Calibri"/>
              </a:rPr>
              <a:t>D'après les dernières recommandations de la SFD.</a:t>
            </a:r>
            <a:endParaRPr lang="fr-FR" sz="2400" dirty="0">
              <a:solidFill>
                <a:srgbClr val="F30E40"/>
              </a:solidFill>
              <a:latin typeface="Aeonik"/>
            </a:endParaRPr>
          </a:p>
        </p:txBody>
      </p:sp>
      <p:pic>
        <p:nvPicPr>
          <p:cNvPr id="3" name="Image 2" descr="Une image contenant texte, Police, Graphique, capture d’écran&#10;&#10;Description générée automatiquement">
            <a:extLst>
              <a:ext uri="{FF2B5EF4-FFF2-40B4-BE49-F238E27FC236}">
                <a16:creationId xmlns:a16="http://schemas.microsoft.com/office/drawing/2014/main" id="{E509EDC4-00F7-15A0-F75C-23A5D003913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9481" r="86" b="-362"/>
          <a:stretch/>
        </p:blipFill>
        <p:spPr>
          <a:xfrm>
            <a:off x="533400" y="162130"/>
            <a:ext cx="8966210" cy="1318735"/>
          </a:xfrm>
          <a:prstGeom prst="rect">
            <a:avLst/>
          </a:prstGeom>
        </p:spPr>
      </p:pic>
      <p:pic>
        <p:nvPicPr>
          <p:cNvPr id="2" name="Image 1" descr="Une image contenant texte, capture d’écran, Téléphone mobile, Police&#10;&#10;Description générée automatiquement">
            <a:extLst>
              <a:ext uri="{FF2B5EF4-FFF2-40B4-BE49-F238E27FC236}">
                <a16:creationId xmlns:a16="http://schemas.microsoft.com/office/drawing/2014/main" id="{F2F29C40-B1AB-DA31-CEF7-D2CFE1D93F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60901" y="1084179"/>
            <a:ext cx="2663988" cy="5391483"/>
          </a:xfrm>
          <a:prstGeom prst="rect">
            <a:avLst/>
          </a:prstGeom>
        </p:spPr>
      </p:pic>
      <p:pic>
        <p:nvPicPr>
          <p:cNvPr id="7" name="Image 6" descr="Une image contenant texte, Appareils électroniques, capture d’écran, logiciel&#10;&#10;Description générée automatiquement">
            <a:extLst>
              <a:ext uri="{FF2B5EF4-FFF2-40B4-BE49-F238E27FC236}">
                <a16:creationId xmlns:a16="http://schemas.microsoft.com/office/drawing/2014/main" id="{FB4EBBF8-0DE6-6A77-93E1-08EBE1746A0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4201" t="25117" r="36689" b="66304"/>
          <a:stretch/>
        </p:blipFill>
        <p:spPr>
          <a:xfrm>
            <a:off x="720559" y="2563413"/>
            <a:ext cx="7217387" cy="983950"/>
          </a:xfrm>
          <a:prstGeom prst="roundRect">
            <a:avLst/>
          </a:prstGeom>
        </p:spPr>
      </p:pic>
      <p:pic>
        <p:nvPicPr>
          <p:cNvPr id="11" name="Image 10" descr="Une image contenant texte, Police, Graphique, graphisme&#10;&#10;Description générée automatiquement">
            <a:extLst>
              <a:ext uri="{FF2B5EF4-FFF2-40B4-BE49-F238E27FC236}">
                <a16:creationId xmlns:a16="http://schemas.microsoft.com/office/drawing/2014/main" id="{6A2F62E2-75E1-F433-73DB-B61D69949E9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4032" y="1988721"/>
            <a:ext cx="5102726" cy="454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9425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A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capture d’écran, conception">
            <a:extLst>
              <a:ext uri="{FF2B5EF4-FFF2-40B4-BE49-F238E27FC236}">
                <a16:creationId xmlns:a16="http://schemas.microsoft.com/office/drawing/2014/main" id="{29E724D6-58C4-6FE2-8111-FB47046671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14" y="1573649"/>
            <a:ext cx="11384439" cy="4416637"/>
          </a:xfrm>
          <a:prstGeom prst="rect">
            <a:avLst/>
          </a:prstGeom>
        </p:spPr>
      </p:pic>
      <p:pic>
        <p:nvPicPr>
          <p:cNvPr id="12" name="Image 11" descr="Une image contenant logo&#10;&#10;Description générée automatiquement">
            <a:extLst>
              <a:ext uri="{FF2B5EF4-FFF2-40B4-BE49-F238E27FC236}">
                <a16:creationId xmlns:a16="http://schemas.microsoft.com/office/drawing/2014/main" id="{8485D815-9512-F341-9E8E-D1C5893959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23" y="6115227"/>
            <a:ext cx="586087" cy="58608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C6B32B3-F255-C50F-69E0-25A7E745B05D}"/>
              </a:ext>
            </a:extLst>
          </p:cNvPr>
          <p:cNvSpPr txBox="1"/>
          <p:nvPr/>
        </p:nvSpPr>
        <p:spPr>
          <a:xfrm>
            <a:off x="775302" y="3781771"/>
            <a:ext cx="6220728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2400" dirty="0">
                <a:solidFill>
                  <a:srgbClr val="F30E40"/>
                </a:solidFill>
                <a:latin typeface="Aeonik"/>
                <a:cs typeface="Calibri"/>
              </a:rPr>
              <a:t>Tous les</a:t>
            </a:r>
            <a:r>
              <a:rPr lang="fr-FR" sz="2400" b="1" dirty="0">
                <a:solidFill>
                  <a:srgbClr val="F30E40"/>
                </a:solidFill>
                <a:latin typeface="Aeonik"/>
                <a:cs typeface="Calibri"/>
              </a:rPr>
              <a:t> scores utiles à votre profession</a:t>
            </a:r>
            <a:r>
              <a:rPr lang="fr-FR" sz="2400" dirty="0">
                <a:solidFill>
                  <a:srgbClr val="F30E40"/>
                </a:solidFill>
                <a:latin typeface="Aeonik"/>
                <a:cs typeface="Calibri"/>
              </a:rPr>
              <a:t> sont réunis dans </a:t>
            </a:r>
            <a:r>
              <a:rPr lang="fr-FR" sz="2400" dirty="0" err="1">
                <a:solidFill>
                  <a:srgbClr val="F30E40"/>
                </a:solidFill>
                <a:latin typeface="Aeonik"/>
                <a:cs typeface="Calibri"/>
              </a:rPr>
              <a:t>PulseLife</a:t>
            </a:r>
            <a:r>
              <a:rPr lang="fr-FR" sz="2400" dirty="0">
                <a:solidFill>
                  <a:srgbClr val="F30E40"/>
                </a:solidFill>
                <a:latin typeface="Aeonik"/>
                <a:cs typeface="Calibri"/>
              </a:rPr>
              <a:t> (ex 360 </a:t>
            </a:r>
            <a:r>
              <a:rPr lang="fr-FR" sz="2400" dirty="0" err="1">
                <a:solidFill>
                  <a:srgbClr val="F30E40"/>
                </a:solidFill>
                <a:latin typeface="Aeonik"/>
                <a:cs typeface="Calibri"/>
              </a:rPr>
              <a:t>medics</a:t>
            </a:r>
            <a:r>
              <a:rPr lang="fr-FR" sz="2400" dirty="0">
                <a:solidFill>
                  <a:srgbClr val="F30E40"/>
                </a:solidFill>
                <a:latin typeface="Aeonik"/>
                <a:cs typeface="Calibri"/>
              </a:rPr>
              <a:t>). </a:t>
            </a:r>
            <a:endParaRPr lang="fr-FR" dirty="0"/>
          </a:p>
        </p:txBody>
      </p:sp>
      <p:pic>
        <p:nvPicPr>
          <p:cNvPr id="3" name="Image 2" descr="Une image contenant texte, Police, Graphique, capture d’écran&#10;&#10;Description générée automatiquement">
            <a:extLst>
              <a:ext uri="{FF2B5EF4-FFF2-40B4-BE49-F238E27FC236}">
                <a16:creationId xmlns:a16="http://schemas.microsoft.com/office/drawing/2014/main" id="{E509EDC4-00F7-15A0-F75C-23A5D003913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9481" r="86" b="-362"/>
          <a:stretch/>
        </p:blipFill>
        <p:spPr>
          <a:xfrm>
            <a:off x="533400" y="162130"/>
            <a:ext cx="8966210" cy="1318735"/>
          </a:xfrm>
          <a:prstGeom prst="rect">
            <a:avLst/>
          </a:prstGeom>
        </p:spPr>
      </p:pic>
      <p:pic>
        <p:nvPicPr>
          <p:cNvPr id="4" name="Image 3" descr="Une image contenant Graphique, texte, graphisme, Police&#10;&#10;Description générée automatiquement">
            <a:extLst>
              <a:ext uri="{FF2B5EF4-FFF2-40B4-BE49-F238E27FC236}">
                <a16:creationId xmlns:a16="http://schemas.microsoft.com/office/drawing/2014/main" id="{D0435963-E9F5-1A77-8AE8-70CEFC8B6F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0821" y="1948615"/>
            <a:ext cx="6399463" cy="567820"/>
          </a:xfrm>
          <a:prstGeom prst="rect">
            <a:avLst/>
          </a:prstGeom>
        </p:spPr>
      </p:pic>
      <p:pic>
        <p:nvPicPr>
          <p:cNvPr id="6" name="Image 5" descr="Une image contenant texte, Appareils électroniques, capture d’écran, Téléphone mobile&#10;&#10;Description générée automatiquement">
            <a:extLst>
              <a:ext uri="{FF2B5EF4-FFF2-40B4-BE49-F238E27FC236}">
                <a16:creationId xmlns:a16="http://schemas.microsoft.com/office/drawing/2014/main" id="{C804044C-AD11-39E4-C693-FD4931E723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01799" y="1186166"/>
            <a:ext cx="2682100" cy="5421023"/>
          </a:xfrm>
          <a:prstGeom prst="rect">
            <a:avLst/>
          </a:prstGeom>
        </p:spPr>
      </p:pic>
      <p:pic>
        <p:nvPicPr>
          <p:cNvPr id="9" name="Image 8" descr="Une image contenant texte, Appareils électroniques, capture d’écran, logiciel&#10;&#10;Description générée automatiquement">
            <a:extLst>
              <a:ext uri="{FF2B5EF4-FFF2-40B4-BE49-F238E27FC236}">
                <a16:creationId xmlns:a16="http://schemas.microsoft.com/office/drawing/2014/main" id="{9F114803-9F36-7B94-E974-972916E04551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4242" t="25556" r="37489" b="66806"/>
          <a:stretch/>
        </p:blipFill>
        <p:spPr>
          <a:xfrm>
            <a:off x="771660" y="2803110"/>
            <a:ext cx="6067737" cy="755067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331422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A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capture d’écran, conception">
            <a:extLst>
              <a:ext uri="{FF2B5EF4-FFF2-40B4-BE49-F238E27FC236}">
                <a16:creationId xmlns:a16="http://schemas.microsoft.com/office/drawing/2014/main" id="{29E724D6-58C4-6FE2-8111-FB47046671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14" y="1573649"/>
            <a:ext cx="11384439" cy="4416637"/>
          </a:xfrm>
          <a:prstGeom prst="rect">
            <a:avLst/>
          </a:prstGeom>
        </p:spPr>
      </p:pic>
      <p:pic>
        <p:nvPicPr>
          <p:cNvPr id="12" name="Image 11" descr="Une image contenant logo&#10;&#10;Description générée automatiquement">
            <a:extLst>
              <a:ext uri="{FF2B5EF4-FFF2-40B4-BE49-F238E27FC236}">
                <a16:creationId xmlns:a16="http://schemas.microsoft.com/office/drawing/2014/main" id="{8485D815-9512-F341-9E8E-D1C5893959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23" y="6115227"/>
            <a:ext cx="586087" cy="58608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C6B32B3-F255-C50F-69E0-25A7E745B05D}"/>
              </a:ext>
            </a:extLst>
          </p:cNvPr>
          <p:cNvSpPr txBox="1"/>
          <p:nvPr/>
        </p:nvSpPr>
        <p:spPr>
          <a:xfrm>
            <a:off x="855513" y="3781771"/>
            <a:ext cx="5893203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2400" b="1" dirty="0">
                <a:solidFill>
                  <a:srgbClr val="F30E40"/>
                </a:solidFill>
                <a:latin typeface="Aeonik"/>
                <a:cs typeface="Calibri"/>
              </a:rPr>
              <a:t>Toutes les recommandations des sociétés savantes</a:t>
            </a:r>
            <a:r>
              <a:rPr lang="fr-FR" sz="2400" dirty="0">
                <a:solidFill>
                  <a:srgbClr val="F30E40"/>
                </a:solidFill>
                <a:latin typeface="Aeonik"/>
                <a:cs typeface="Calibri"/>
              </a:rPr>
              <a:t> (à jour) sont référencées sur </a:t>
            </a:r>
            <a:r>
              <a:rPr lang="fr-FR" sz="2400" dirty="0" err="1">
                <a:solidFill>
                  <a:srgbClr val="F30E40"/>
                </a:solidFill>
                <a:latin typeface="Aeonik"/>
                <a:cs typeface="Calibri"/>
              </a:rPr>
              <a:t>PulseLife</a:t>
            </a:r>
            <a:r>
              <a:rPr lang="fr-FR" sz="2400" dirty="0">
                <a:solidFill>
                  <a:srgbClr val="F30E40"/>
                </a:solidFill>
                <a:latin typeface="Aeonik"/>
                <a:cs typeface="Calibri"/>
              </a:rPr>
              <a:t> (ex 360 </a:t>
            </a:r>
            <a:r>
              <a:rPr lang="fr-FR" sz="2400" dirty="0" err="1">
                <a:solidFill>
                  <a:srgbClr val="F30E40"/>
                </a:solidFill>
                <a:latin typeface="Aeonik"/>
                <a:cs typeface="Calibri"/>
              </a:rPr>
              <a:t>medics</a:t>
            </a:r>
            <a:r>
              <a:rPr lang="fr-FR" sz="2400" dirty="0">
                <a:solidFill>
                  <a:srgbClr val="F30E40"/>
                </a:solidFill>
                <a:latin typeface="Aeonik"/>
                <a:cs typeface="Calibri"/>
              </a:rPr>
              <a:t>).</a:t>
            </a:r>
          </a:p>
        </p:txBody>
      </p:sp>
      <p:pic>
        <p:nvPicPr>
          <p:cNvPr id="3" name="Image 2" descr="Une image contenant texte, Police, Graphique, capture d’écran&#10;&#10;Description générée automatiquement">
            <a:extLst>
              <a:ext uri="{FF2B5EF4-FFF2-40B4-BE49-F238E27FC236}">
                <a16:creationId xmlns:a16="http://schemas.microsoft.com/office/drawing/2014/main" id="{E509EDC4-00F7-15A0-F75C-23A5D003913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9481" r="86" b="-362"/>
          <a:stretch/>
        </p:blipFill>
        <p:spPr>
          <a:xfrm>
            <a:off x="533400" y="162130"/>
            <a:ext cx="8966210" cy="1318735"/>
          </a:xfrm>
          <a:prstGeom prst="rect">
            <a:avLst/>
          </a:prstGeom>
        </p:spPr>
      </p:pic>
      <p:pic>
        <p:nvPicPr>
          <p:cNvPr id="2" name="Image 1" descr="Une image contenant texte, Police, Graphique, graphisme&#10;&#10;Description générée automatiquement">
            <a:extLst>
              <a:ext uri="{FF2B5EF4-FFF2-40B4-BE49-F238E27FC236}">
                <a16:creationId xmlns:a16="http://schemas.microsoft.com/office/drawing/2014/main" id="{4D9470FA-F949-3324-472E-A39298D2736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68770" b="1205"/>
          <a:stretch/>
        </p:blipFill>
        <p:spPr>
          <a:xfrm>
            <a:off x="860926" y="1928563"/>
            <a:ext cx="1950541" cy="54777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21C0FA2-3B28-E1D3-AB6B-547D3F036BF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4642" t="26239" r="37242" b="66645"/>
          <a:stretch/>
        </p:blipFill>
        <p:spPr>
          <a:xfrm>
            <a:off x="720557" y="2757780"/>
            <a:ext cx="5723562" cy="669142"/>
          </a:xfrm>
          <a:prstGeom prst="roundRect">
            <a:avLst/>
          </a:prstGeom>
        </p:spPr>
      </p:pic>
      <p:pic>
        <p:nvPicPr>
          <p:cNvPr id="10" name="Image 9" descr="Une image contenant texte, Appareils électroniques, capture d’écran, logiciel&#10;&#10;Description générée automatiquement">
            <a:extLst>
              <a:ext uri="{FF2B5EF4-FFF2-40B4-BE49-F238E27FC236}">
                <a16:creationId xmlns:a16="http://schemas.microsoft.com/office/drawing/2014/main" id="{0CE5D113-F4A2-25E9-CAE2-45D6B77D2D8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4024" t="39155" r="36234" b="14971"/>
          <a:stretch/>
        </p:blipFill>
        <p:spPr>
          <a:xfrm>
            <a:off x="6749549" y="2071689"/>
            <a:ext cx="4779199" cy="3413806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81042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A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capture d’écran, conception">
            <a:extLst>
              <a:ext uri="{FF2B5EF4-FFF2-40B4-BE49-F238E27FC236}">
                <a16:creationId xmlns:a16="http://schemas.microsoft.com/office/drawing/2014/main" id="{29E724D6-58C4-6FE2-8111-FB47046671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14" y="1573649"/>
            <a:ext cx="11384439" cy="4416637"/>
          </a:xfrm>
          <a:prstGeom prst="rect">
            <a:avLst/>
          </a:prstGeom>
        </p:spPr>
      </p:pic>
      <p:pic>
        <p:nvPicPr>
          <p:cNvPr id="12" name="Image 11" descr="Une image contenant logo&#10;&#10;Description générée automatiquement">
            <a:extLst>
              <a:ext uri="{FF2B5EF4-FFF2-40B4-BE49-F238E27FC236}">
                <a16:creationId xmlns:a16="http://schemas.microsoft.com/office/drawing/2014/main" id="{8485D815-9512-F341-9E8E-D1C5893959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23" y="6115227"/>
            <a:ext cx="586087" cy="58608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C6B32B3-F255-C50F-69E0-25A7E745B05D}"/>
              </a:ext>
            </a:extLst>
          </p:cNvPr>
          <p:cNvSpPr txBox="1"/>
          <p:nvPr/>
        </p:nvSpPr>
        <p:spPr>
          <a:xfrm>
            <a:off x="855513" y="3781771"/>
            <a:ext cx="5465414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2400" b="1" dirty="0">
                <a:solidFill>
                  <a:srgbClr val="F30E40"/>
                </a:solidFill>
                <a:latin typeface="Aeonik"/>
                <a:cs typeface="Calibri"/>
              </a:rPr>
              <a:t>+12000 références </a:t>
            </a:r>
            <a:r>
              <a:rPr lang="fr-FR" sz="2400" dirty="0">
                <a:solidFill>
                  <a:srgbClr val="F30E40"/>
                </a:solidFill>
                <a:latin typeface="Aeonik"/>
                <a:cs typeface="Calibri"/>
              </a:rPr>
              <a:t>de médicaments sont référencées sur </a:t>
            </a:r>
            <a:r>
              <a:rPr lang="fr-FR" sz="2400" dirty="0" err="1">
                <a:solidFill>
                  <a:srgbClr val="F30E40"/>
                </a:solidFill>
                <a:latin typeface="Aeonik"/>
                <a:cs typeface="Calibri"/>
              </a:rPr>
              <a:t>PulseLife</a:t>
            </a:r>
            <a:r>
              <a:rPr lang="fr-FR" sz="2400" dirty="0">
                <a:solidFill>
                  <a:srgbClr val="F30E40"/>
                </a:solidFill>
                <a:latin typeface="Aeonik"/>
                <a:cs typeface="Calibri"/>
              </a:rPr>
              <a:t> </a:t>
            </a:r>
            <a:r>
              <a:rPr lang="fr-FR" sz="2400" b="1" dirty="0">
                <a:solidFill>
                  <a:srgbClr val="F30E40"/>
                </a:solidFill>
                <a:latin typeface="Aeonik"/>
                <a:cs typeface="Calibri"/>
              </a:rPr>
              <a:t>(source ANSM)</a:t>
            </a:r>
            <a:r>
              <a:rPr lang="fr-FR" sz="2400" dirty="0">
                <a:solidFill>
                  <a:srgbClr val="F30E40"/>
                </a:solidFill>
                <a:latin typeface="Aeonik"/>
                <a:cs typeface="Calibri"/>
              </a:rPr>
              <a:t> : dosages, contre-indications, etc. </a:t>
            </a:r>
          </a:p>
        </p:txBody>
      </p:sp>
      <p:pic>
        <p:nvPicPr>
          <p:cNvPr id="3" name="Image 2" descr="Une image contenant texte, Police, Graphique, capture d’écran&#10;&#10;Description générée automatiquement">
            <a:extLst>
              <a:ext uri="{FF2B5EF4-FFF2-40B4-BE49-F238E27FC236}">
                <a16:creationId xmlns:a16="http://schemas.microsoft.com/office/drawing/2014/main" id="{E509EDC4-00F7-15A0-F75C-23A5D003913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9481" r="86" b="-362"/>
          <a:stretch/>
        </p:blipFill>
        <p:spPr>
          <a:xfrm>
            <a:off x="533400" y="162130"/>
            <a:ext cx="8966210" cy="1318735"/>
          </a:xfrm>
          <a:prstGeom prst="rect">
            <a:avLst/>
          </a:prstGeom>
        </p:spPr>
      </p:pic>
      <p:pic>
        <p:nvPicPr>
          <p:cNvPr id="4" name="Image 3" descr="Une image contenant texte, Police, Graphique, graphisme&#10;&#10;Description générée automatiquement">
            <a:extLst>
              <a:ext uri="{FF2B5EF4-FFF2-40B4-BE49-F238E27FC236}">
                <a16:creationId xmlns:a16="http://schemas.microsoft.com/office/drawing/2014/main" id="{9A814116-3F4C-6D40-9DA6-29AC353744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558" y="1948615"/>
            <a:ext cx="6245726" cy="554452"/>
          </a:xfrm>
          <a:prstGeom prst="rect">
            <a:avLst/>
          </a:prstGeom>
        </p:spPr>
      </p:pic>
      <p:pic>
        <p:nvPicPr>
          <p:cNvPr id="6" name="Image 5" descr="Une image contenant texte, Appareils électroniques, capture d’écran, logiciel&#10;&#10;Description générée automatiquement">
            <a:extLst>
              <a:ext uri="{FF2B5EF4-FFF2-40B4-BE49-F238E27FC236}">
                <a16:creationId xmlns:a16="http://schemas.microsoft.com/office/drawing/2014/main" id="{62C65C70-1835-C1F0-FE9C-FE8D300A515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6181" t="25941" r="35554" b="66129"/>
          <a:stretch/>
        </p:blipFill>
        <p:spPr>
          <a:xfrm>
            <a:off x="720557" y="2605715"/>
            <a:ext cx="5673367" cy="734457"/>
          </a:xfrm>
          <a:prstGeom prst="roundRect">
            <a:avLst/>
          </a:prstGeom>
        </p:spPr>
      </p:pic>
      <p:pic>
        <p:nvPicPr>
          <p:cNvPr id="9" name="Image 8" descr="Une image contenant texte, Appareils électroniques, capture d’écran, logiciel">
            <a:extLst>
              <a:ext uri="{FF2B5EF4-FFF2-40B4-BE49-F238E27FC236}">
                <a16:creationId xmlns:a16="http://schemas.microsoft.com/office/drawing/2014/main" id="{96018566-9DFE-2E40-C3EE-3676601FB89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6463" t="37886" r="35534" b="15464"/>
          <a:stretch/>
        </p:blipFill>
        <p:spPr>
          <a:xfrm>
            <a:off x="6746374" y="1989472"/>
            <a:ext cx="4731903" cy="3634241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751629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A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capture d’écran, conception">
            <a:extLst>
              <a:ext uri="{FF2B5EF4-FFF2-40B4-BE49-F238E27FC236}">
                <a16:creationId xmlns:a16="http://schemas.microsoft.com/office/drawing/2014/main" id="{48B96B82-7B4A-432C-CF6A-6C2562FE51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498" y="329132"/>
            <a:ext cx="11584966" cy="6194638"/>
          </a:xfrm>
          <a:prstGeom prst="rect">
            <a:avLst/>
          </a:prstGeom>
        </p:spPr>
      </p:pic>
      <p:pic>
        <p:nvPicPr>
          <p:cNvPr id="5" name="Image 4" descr="Une image contenant cœur, cercle, symbole, Graphique&#10;&#10;Description générée automatiquement">
            <a:extLst>
              <a:ext uri="{FF2B5EF4-FFF2-40B4-BE49-F238E27FC236}">
                <a16:creationId xmlns:a16="http://schemas.microsoft.com/office/drawing/2014/main" id="{4085942C-5FAC-99E4-ADA1-65CC72748F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4954" y="2330870"/>
            <a:ext cx="743284" cy="742030"/>
          </a:xfrm>
          <a:prstGeom prst="rect">
            <a:avLst/>
          </a:prstGeom>
        </p:spPr>
      </p:pic>
      <p:pic>
        <p:nvPicPr>
          <p:cNvPr id="8" name="Image 7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72D675E9-F1E2-6151-9E44-9967886D50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032" y="708437"/>
            <a:ext cx="4046621" cy="1183284"/>
          </a:xfrm>
          <a:prstGeom prst="rect">
            <a:avLst/>
          </a:prstGeom>
        </p:spPr>
      </p:pic>
      <p:pic>
        <p:nvPicPr>
          <p:cNvPr id="9" name="Image 8" descr="Une image contenant texte, Graphique, logo, graphisme&#10;&#10;Description générée automatiquement">
            <a:extLst>
              <a:ext uri="{FF2B5EF4-FFF2-40B4-BE49-F238E27FC236}">
                <a16:creationId xmlns:a16="http://schemas.microsoft.com/office/drawing/2014/main" id="{BA614887-1A39-9CFE-3531-7049075CAA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4360" y="755425"/>
            <a:ext cx="5577304" cy="1224662"/>
          </a:xfrm>
          <a:prstGeom prst="rect">
            <a:avLst/>
          </a:prstGeom>
        </p:spPr>
      </p:pic>
      <p:pic>
        <p:nvPicPr>
          <p:cNvPr id="4" name="Image 3" descr="Une image contenant logo&#10;&#10;Description générée automatiquement">
            <a:extLst>
              <a:ext uri="{FF2B5EF4-FFF2-40B4-BE49-F238E27FC236}">
                <a16:creationId xmlns:a16="http://schemas.microsoft.com/office/drawing/2014/main" id="{ED5477E8-A2A6-1BC6-321F-F7ED2169705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23" y="6115227"/>
            <a:ext cx="586087" cy="586087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E555562C-D459-1C4E-3F9F-B1EECDA6FE72}"/>
              </a:ext>
            </a:extLst>
          </p:cNvPr>
          <p:cNvSpPr txBox="1"/>
          <p:nvPr/>
        </p:nvSpPr>
        <p:spPr>
          <a:xfrm>
            <a:off x="721894" y="2286000"/>
            <a:ext cx="5960375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4800" b="1" dirty="0">
                <a:solidFill>
                  <a:srgbClr val="F30E40"/>
                </a:solidFill>
                <a:latin typeface="Aeonik"/>
                <a:ea typeface="Calibri"/>
                <a:cs typeface="Calibri"/>
              </a:rPr>
              <a:t>Pause jeu-concours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E91D7D3-EFE1-3FBD-4FF4-EDBE800D7CAE}"/>
              </a:ext>
            </a:extLst>
          </p:cNvPr>
          <p:cNvSpPr txBox="1"/>
          <p:nvPr/>
        </p:nvSpPr>
        <p:spPr>
          <a:xfrm>
            <a:off x="820820" y="3320716"/>
            <a:ext cx="6673515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dirty="0" err="1">
                <a:solidFill>
                  <a:srgbClr val="F30E40"/>
                </a:solidFill>
                <a:latin typeface="Aeonik"/>
                <a:cs typeface="Segoe UI"/>
              </a:rPr>
              <a:t>PulseLife</a:t>
            </a:r>
            <a:r>
              <a:rPr lang="en-US" sz="3600" dirty="0">
                <a:solidFill>
                  <a:srgbClr val="F30E40"/>
                </a:solidFill>
                <a:latin typeface="Aeonik"/>
                <a:cs typeface="Segoe UI"/>
              </a:rPr>
              <a:t> </a:t>
            </a:r>
            <a:r>
              <a:rPr lang="en-US" sz="3600" dirty="0" err="1">
                <a:solidFill>
                  <a:srgbClr val="F30E40"/>
                </a:solidFill>
                <a:latin typeface="Aeonik"/>
                <a:cs typeface="Segoe UI"/>
              </a:rPr>
              <a:t>te</a:t>
            </a:r>
            <a:r>
              <a:rPr lang="en-US" sz="3600" dirty="0">
                <a:solidFill>
                  <a:srgbClr val="F30E40"/>
                </a:solidFill>
                <a:latin typeface="Aeonik"/>
                <a:cs typeface="Segoe UI"/>
              </a:rPr>
              <a:t> </a:t>
            </a:r>
            <a:r>
              <a:rPr lang="en-US" sz="3600" dirty="0" err="1">
                <a:solidFill>
                  <a:srgbClr val="F30E40"/>
                </a:solidFill>
                <a:latin typeface="Aeonik"/>
                <a:cs typeface="Segoe UI"/>
              </a:rPr>
              <a:t>paye</a:t>
            </a:r>
            <a:r>
              <a:rPr lang="en-US" sz="3600" dirty="0">
                <a:solidFill>
                  <a:srgbClr val="F30E40"/>
                </a:solidFill>
                <a:latin typeface="Aeonik"/>
                <a:cs typeface="Segoe UI"/>
              </a:rPr>
              <a:t> ta place au week-end des internes Parisiens.  </a:t>
            </a:r>
            <a:r>
              <a:rPr lang="en-US" sz="3600" b="1" dirty="0">
                <a:solidFill>
                  <a:srgbClr val="F30E40"/>
                </a:solidFill>
                <a:latin typeface="Aeonik"/>
                <a:cs typeface="Segoe UI"/>
              </a:rPr>
              <a:t>Tente de </a:t>
            </a:r>
            <a:r>
              <a:rPr lang="en-US" sz="3600" b="1" dirty="0" err="1">
                <a:solidFill>
                  <a:srgbClr val="F30E40"/>
                </a:solidFill>
                <a:latin typeface="Aeonik"/>
                <a:cs typeface="Segoe UI"/>
              </a:rPr>
              <a:t>remporter</a:t>
            </a:r>
            <a:r>
              <a:rPr lang="en-US" sz="3600" b="1" dirty="0">
                <a:solidFill>
                  <a:srgbClr val="F30E40"/>
                </a:solidFill>
                <a:latin typeface="Aeonik"/>
                <a:cs typeface="Segoe UI"/>
              </a:rPr>
              <a:t> </a:t>
            </a:r>
            <a:r>
              <a:rPr lang="en-US" sz="3600" b="1" dirty="0" err="1">
                <a:solidFill>
                  <a:srgbClr val="F30E40"/>
                </a:solidFill>
                <a:latin typeface="Aeonik"/>
                <a:cs typeface="Segoe UI"/>
              </a:rPr>
              <a:t>l'un</a:t>
            </a:r>
            <a:r>
              <a:rPr lang="en-US" sz="3600" b="1" dirty="0">
                <a:solidFill>
                  <a:srgbClr val="F30E40"/>
                </a:solidFill>
                <a:latin typeface="Aeonik"/>
                <a:cs typeface="Segoe UI"/>
              </a:rPr>
              <a:t> des 3 </a:t>
            </a:r>
            <a:r>
              <a:rPr lang="en-US" sz="3600" b="1" dirty="0" err="1">
                <a:solidFill>
                  <a:srgbClr val="F30E40"/>
                </a:solidFill>
                <a:latin typeface="Aeonik"/>
                <a:cs typeface="Segoe UI"/>
              </a:rPr>
              <a:t>chèques</a:t>
            </a:r>
            <a:r>
              <a:rPr lang="en-US" sz="3600" b="1" dirty="0">
                <a:solidFill>
                  <a:srgbClr val="F30E40"/>
                </a:solidFill>
                <a:latin typeface="Aeonik"/>
                <a:cs typeface="Segoe UI"/>
              </a:rPr>
              <a:t> de 100€ </a:t>
            </a:r>
            <a:r>
              <a:rPr lang="en-US" sz="3600" b="1" dirty="0" err="1">
                <a:solidFill>
                  <a:srgbClr val="F30E40"/>
                </a:solidFill>
                <a:latin typeface="Aeonik"/>
                <a:cs typeface="Segoe UI"/>
              </a:rPr>
              <a:t>en</a:t>
            </a:r>
            <a:r>
              <a:rPr lang="en-US" sz="3600" b="1" dirty="0">
                <a:solidFill>
                  <a:srgbClr val="F30E40"/>
                </a:solidFill>
                <a:latin typeface="Aeonik"/>
                <a:cs typeface="Segoe UI"/>
              </a:rPr>
              <a:t> jeu ! </a:t>
            </a:r>
            <a:endParaRPr lang="en-US" sz="3600" b="1">
              <a:solidFill>
                <a:srgbClr val="F30E40"/>
              </a:solidFill>
              <a:latin typeface="Aeonik"/>
            </a:endParaRPr>
          </a:p>
        </p:txBody>
      </p:sp>
      <p:pic>
        <p:nvPicPr>
          <p:cNvPr id="12" name="Image 11" descr="Une image contenant concert, habits, personne, événement&#10;&#10;Description générée automatiquement">
            <a:extLst>
              <a:ext uri="{FF2B5EF4-FFF2-40B4-BE49-F238E27FC236}">
                <a16:creationId xmlns:a16="http://schemas.microsoft.com/office/drawing/2014/main" id="{5D7CA143-72B5-9C93-3DC2-21067A38263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38980" y="2284664"/>
            <a:ext cx="3959725" cy="3959725"/>
          </a:xfrm>
          <a:prstGeom prst="roundRect">
            <a:avLst/>
          </a:prstGeom>
        </p:spPr>
      </p:pic>
      <p:pic>
        <p:nvPicPr>
          <p:cNvPr id="13" name="Image 12" descr="Une image contenant texte, capture d’écran, ligne, Police&#10;&#10;Description générée automatiquement">
            <a:extLst>
              <a:ext uri="{FF2B5EF4-FFF2-40B4-BE49-F238E27FC236}">
                <a16:creationId xmlns:a16="http://schemas.microsoft.com/office/drawing/2014/main" id="{6640D761-286A-E562-6504-A0F44B2A0C3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42927" y="2058453"/>
            <a:ext cx="2743200" cy="2527200"/>
          </a:xfrm>
          <a:prstGeom prst="rect">
            <a:avLst/>
          </a:prstGeom>
        </p:spPr>
      </p:pic>
      <p:pic>
        <p:nvPicPr>
          <p:cNvPr id="14" name="Image 13" descr="Une image contenant texte, capture d’écran, ligne, Police&#10;&#10;Description générée automatiquement">
            <a:extLst>
              <a:ext uri="{FF2B5EF4-FFF2-40B4-BE49-F238E27FC236}">
                <a16:creationId xmlns:a16="http://schemas.microsoft.com/office/drawing/2014/main" id="{BE860082-CA2D-5722-54DC-EC94DAAB91F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780000">
            <a:off x="8474243" y="1710874"/>
            <a:ext cx="2743200" cy="2527200"/>
          </a:xfrm>
          <a:prstGeom prst="rect">
            <a:avLst/>
          </a:prstGeom>
        </p:spPr>
      </p:pic>
      <p:pic>
        <p:nvPicPr>
          <p:cNvPr id="15" name="Image 14" descr="Une image contenant texte, capture d’écran, ligne, Police&#10;&#10;Description générée automatiquement">
            <a:extLst>
              <a:ext uri="{FF2B5EF4-FFF2-40B4-BE49-F238E27FC236}">
                <a16:creationId xmlns:a16="http://schemas.microsoft.com/office/drawing/2014/main" id="{46B69A60-E8F6-6933-6F9E-B5FE4F53B5A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200000">
            <a:off x="8795084" y="2506293"/>
            <a:ext cx="2743200" cy="2527200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2CB032B8-28A4-D494-0CEE-7AB9C5CCE509}"/>
              </a:ext>
            </a:extLst>
          </p:cNvPr>
          <p:cNvSpPr txBox="1"/>
          <p:nvPr/>
        </p:nvSpPr>
        <p:spPr>
          <a:xfrm rot="-1620000">
            <a:off x="10367399" y="2351517"/>
            <a:ext cx="798447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fr-FR" sz="1200" b="1" dirty="0">
                <a:solidFill>
                  <a:srgbClr val="F30E40"/>
                </a:solidFill>
                <a:latin typeface="Aeonik"/>
                <a:ea typeface="Calibri"/>
                <a:cs typeface="Calibri"/>
              </a:rPr>
              <a:t>100</a:t>
            </a:r>
          </a:p>
        </p:txBody>
      </p:sp>
      <p:pic>
        <p:nvPicPr>
          <p:cNvPr id="17" name="Image 16" descr="Une image contenant texte, capture d’écran, ligne, Police&#10;&#10;Description générée automatiquement">
            <a:extLst>
              <a:ext uri="{FF2B5EF4-FFF2-40B4-BE49-F238E27FC236}">
                <a16:creationId xmlns:a16="http://schemas.microsoft.com/office/drawing/2014/main" id="{9CE6A872-BE1D-4A30-68FA-38BEBBAC259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88624" y="2622763"/>
            <a:ext cx="2743200" cy="25272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A3BE86A-9CA7-B42C-C20A-531D2DE6A9C3}"/>
              </a:ext>
            </a:extLst>
          </p:cNvPr>
          <p:cNvSpPr txBox="1"/>
          <p:nvPr/>
        </p:nvSpPr>
        <p:spPr>
          <a:xfrm rot="19440000">
            <a:off x="11028758" y="2495291"/>
            <a:ext cx="798447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fr-FR" sz="1200" b="1" dirty="0">
                <a:solidFill>
                  <a:srgbClr val="F30E40"/>
                </a:solidFill>
                <a:latin typeface="Aeonik"/>
                <a:ea typeface="Calibri"/>
                <a:cs typeface="Calibri"/>
              </a:rPr>
              <a:t>100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85F01F1A-A738-B3C7-7D5E-42D47BBB286C}"/>
              </a:ext>
            </a:extLst>
          </p:cNvPr>
          <p:cNvSpPr txBox="1"/>
          <p:nvPr/>
        </p:nvSpPr>
        <p:spPr>
          <a:xfrm rot="19500000">
            <a:off x="11474455" y="3077573"/>
            <a:ext cx="798447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fr-FR" sz="1200" b="1" dirty="0">
                <a:solidFill>
                  <a:srgbClr val="F30E40"/>
                </a:solidFill>
                <a:latin typeface="Aeonik"/>
                <a:ea typeface="Calibri"/>
                <a:cs typeface="Calibri"/>
              </a:rPr>
              <a:t>100</a:t>
            </a:r>
          </a:p>
        </p:txBody>
      </p:sp>
    </p:spTree>
    <p:extLst>
      <p:ext uri="{BB962C8B-B14F-4D97-AF65-F5344CB8AC3E}">
        <p14:creationId xmlns:p14="http://schemas.microsoft.com/office/powerpoint/2010/main" val="31071167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A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ECED7F71-2288-C040-998F-11A7D06257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582" y="277127"/>
            <a:ext cx="6129591" cy="6414286"/>
          </a:xfrm>
          <a:prstGeom prst="rect">
            <a:avLst/>
          </a:prstGeom>
        </p:spPr>
      </p:pic>
      <p:pic>
        <p:nvPicPr>
          <p:cNvPr id="12" name="Image 11" descr="Une image contenant logo&#10;&#10;Description générée automatiquement">
            <a:extLst>
              <a:ext uri="{FF2B5EF4-FFF2-40B4-BE49-F238E27FC236}">
                <a16:creationId xmlns:a16="http://schemas.microsoft.com/office/drawing/2014/main" id="{8485D815-9512-F341-9E8E-D1C5893959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23" y="6115227"/>
            <a:ext cx="586087" cy="58608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59EA4D4-25CF-257D-0527-545C8BB13F3A}"/>
              </a:ext>
            </a:extLst>
          </p:cNvPr>
          <p:cNvSpPr/>
          <p:nvPr/>
        </p:nvSpPr>
        <p:spPr>
          <a:xfrm>
            <a:off x="876696" y="809507"/>
            <a:ext cx="5077749" cy="387798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fr-FR" sz="4000" b="1" dirty="0">
                <a:solidFill>
                  <a:srgbClr val="F30E40"/>
                </a:solidFill>
                <a:latin typeface="Aeonik"/>
              </a:rPr>
              <a:t>1. </a:t>
            </a:r>
            <a:r>
              <a:rPr lang="fr-FR" sz="2300" dirty="0">
                <a:solidFill>
                  <a:srgbClr val="F30E40"/>
                </a:solidFill>
                <a:latin typeface="Aeonik"/>
              </a:rPr>
              <a:t>Téléchargez ou ouvrez </a:t>
            </a:r>
            <a:r>
              <a:rPr lang="fr-FR" sz="2300" b="1" dirty="0">
                <a:solidFill>
                  <a:srgbClr val="F30E40"/>
                </a:solidFill>
                <a:latin typeface="Aeonik"/>
              </a:rPr>
              <a:t>l'app </a:t>
            </a:r>
            <a:r>
              <a:rPr lang="fr-FR" sz="2300" b="1" dirty="0" err="1">
                <a:solidFill>
                  <a:srgbClr val="F30E40"/>
                </a:solidFill>
                <a:latin typeface="Aeonik"/>
              </a:rPr>
              <a:t>PulseLife</a:t>
            </a:r>
            <a:r>
              <a:rPr lang="fr-FR" sz="2300" b="1" dirty="0">
                <a:solidFill>
                  <a:srgbClr val="F30E40"/>
                </a:solidFill>
                <a:latin typeface="Aeonik"/>
              </a:rPr>
              <a:t> (ex 360 </a:t>
            </a:r>
            <a:r>
              <a:rPr lang="fr-FR" sz="2300" b="1" dirty="0" err="1">
                <a:solidFill>
                  <a:srgbClr val="F30E40"/>
                </a:solidFill>
                <a:latin typeface="Aeonik"/>
              </a:rPr>
              <a:t>medics</a:t>
            </a:r>
            <a:r>
              <a:rPr lang="fr-FR" sz="2300" b="1" dirty="0">
                <a:solidFill>
                  <a:srgbClr val="F30E40"/>
                </a:solidFill>
                <a:latin typeface="Aeonik"/>
              </a:rPr>
              <a:t>)</a:t>
            </a:r>
            <a:r>
              <a:rPr lang="fr-FR" sz="2300" dirty="0">
                <a:solidFill>
                  <a:srgbClr val="F30E40"/>
                </a:solidFill>
                <a:latin typeface="Aeonik"/>
              </a:rPr>
              <a:t> </a:t>
            </a:r>
            <a:r>
              <a:rPr lang="fr-FR" sz="2300" b="1" dirty="0">
                <a:solidFill>
                  <a:srgbClr val="F30E40"/>
                </a:solidFill>
                <a:latin typeface="Aeonik"/>
              </a:rPr>
              <a:t>et inscrivez-vous avec le code de parrainage </a:t>
            </a:r>
            <a:r>
              <a:rPr lang="fr-FR" sz="4000" b="1" dirty="0">
                <a:solidFill>
                  <a:srgbClr val="F30E40"/>
                </a:solidFill>
                <a:latin typeface="Aeonik"/>
              </a:rPr>
              <a:t>SRP2023</a:t>
            </a:r>
            <a:endParaRPr lang="fr-FR" sz="4000" dirty="0">
              <a:solidFill>
                <a:srgbClr val="F30E40"/>
              </a:solidFill>
              <a:latin typeface="Aeonik"/>
            </a:endParaRPr>
          </a:p>
          <a:p>
            <a:endParaRPr lang="fr-FR" sz="2400">
              <a:solidFill>
                <a:srgbClr val="F30E40"/>
              </a:solidFill>
              <a:latin typeface="Aeonik"/>
              <a:ea typeface="Tahoma"/>
              <a:cs typeface="Tahoma"/>
            </a:endParaRPr>
          </a:p>
          <a:p>
            <a:r>
              <a:rPr lang="fr-FR" sz="4000" b="1" cap="all" dirty="0">
                <a:solidFill>
                  <a:srgbClr val="F30E40"/>
                </a:solidFill>
                <a:latin typeface="Aeonik"/>
                <a:ea typeface="Tahoma"/>
                <a:cs typeface="Tahoma"/>
              </a:rPr>
              <a:t>2.</a:t>
            </a:r>
            <a:r>
              <a:rPr lang="fr-FR" sz="2400" b="1" cap="all" dirty="0">
                <a:solidFill>
                  <a:srgbClr val="F30E40"/>
                </a:solidFill>
                <a:latin typeface="Aeonik"/>
                <a:ea typeface="Tahoma"/>
                <a:cs typeface="Tahoma"/>
              </a:rPr>
              <a:t> </a:t>
            </a:r>
            <a:r>
              <a:rPr lang="fr-FR" sz="2300" dirty="0">
                <a:solidFill>
                  <a:srgbClr val="F30E40"/>
                </a:solidFill>
                <a:latin typeface="Aeonik"/>
                <a:ea typeface="Tahoma"/>
                <a:cs typeface="Tahoma"/>
              </a:rPr>
              <a:t>Vous participez automatiquement au tirage</a:t>
            </a:r>
            <a:r>
              <a:rPr lang="fr-FR" sz="2300" dirty="0">
                <a:solidFill>
                  <a:srgbClr val="F30E40"/>
                </a:solidFill>
                <a:latin typeface="Aeonik"/>
              </a:rPr>
              <a:t> au sort pour gagner l'un des chèques en jeu.</a:t>
            </a:r>
          </a:p>
          <a:p>
            <a:endParaRPr lang="fr-FR" sz="1000" b="1" cap="all">
              <a:solidFill>
                <a:srgbClr val="F30E40"/>
              </a:solidFill>
              <a:latin typeface="Aeonik"/>
              <a:ea typeface="Tahoma"/>
              <a:cs typeface="Tahoma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9EF7378-314C-DBAE-E584-FC3B96B0E4E2}"/>
              </a:ext>
            </a:extLst>
          </p:cNvPr>
          <p:cNvSpPr/>
          <p:nvPr/>
        </p:nvSpPr>
        <p:spPr>
          <a:xfrm>
            <a:off x="1001658" y="4727749"/>
            <a:ext cx="5133731" cy="932154"/>
          </a:xfrm>
          <a:prstGeom prst="roundRect">
            <a:avLst/>
          </a:prstGeom>
          <a:solidFill>
            <a:srgbClr val="FF9EDB"/>
          </a:solidFill>
          <a:ln>
            <a:solidFill>
              <a:srgbClr val="FF9ED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3A9CF86-CEB0-5605-D416-89355DFA52F8}"/>
              </a:ext>
            </a:extLst>
          </p:cNvPr>
          <p:cNvSpPr txBox="1"/>
          <p:nvPr/>
        </p:nvSpPr>
        <p:spPr>
          <a:xfrm>
            <a:off x="1078650" y="4962046"/>
            <a:ext cx="498572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r-FR" sz="2400" b="1" cap="all" dirty="0">
                <a:solidFill>
                  <a:schemeClr val="bg1"/>
                </a:solidFill>
                <a:latin typeface="Aeonik"/>
              </a:rPr>
              <a:t>TIRAGE AU SORT LE 2 octobre!</a:t>
            </a:r>
            <a:r>
              <a:rPr lang="fr-FR" sz="2400" b="1" cap="all" dirty="0">
                <a:solidFill>
                  <a:srgbClr val="F30E40"/>
                </a:solidFill>
                <a:latin typeface="Aeonik"/>
              </a:rPr>
              <a:t> </a:t>
            </a:r>
            <a:r>
              <a:rPr lang="fr-FR" sz="2400" dirty="0">
                <a:solidFill>
                  <a:srgbClr val="F30E40"/>
                </a:solidFill>
                <a:latin typeface="Aeonik"/>
              </a:rPr>
              <a:t>​</a:t>
            </a:r>
            <a:endParaRPr lang="fr-FR" dirty="0">
              <a:latin typeface="Aeonik"/>
            </a:endParaRPr>
          </a:p>
        </p:txBody>
      </p:sp>
      <p:pic>
        <p:nvPicPr>
          <p:cNvPr id="7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F6736DDE-10EF-8C7A-EA5A-C3FBE85E66E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068" r="-412" b="6238"/>
          <a:stretch/>
        </p:blipFill>
        <p:spPr>
          <a:xfrm>
            <a:off x="7337926" y="326187"/>
            <a:ext cx="3376864" cy="6288509"/>
          </a:xfrm>
          <a:prstGeom prst="roundRect">
            <a:avLst/>
          </a:prstGeom>
        </p:spPr>
      </p:pic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89B0AD8E-5F7B-15B8-65AB-6DA4570F365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761" t="37427" r="4527" b="38012"/>
          <a:stretch/>
        </p:blipFill>
        <p:spPr>
          <a:xfrm>
            <a:off x="9158705" y="2650684"/>
            <a:ext cx="3136229" cy="1812820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Flèche : droite 12">
            <a:extLst>
              <a:ext uri="{FF2B5EF4-FFF2-40B4-BE49-F238E27FC236}">
                <a16:creationId xmlns:a16="http://schemas.microsoft.com/office/drawing/2014/main" id="{FAC7FD13-F1A6-7EF8-0968-7F610585EE21}"/>
              </a:ext>
            </a:extLst>
          </p:cNvPr>
          <p:cNvSpPr/>
          <p:nvPr/>
        </p:nvSpPr>
        <p:spPr>
          <a:xfrm>
            <a:off x="6462845" y="2457376"/>
            <a:ext cx="976044" cy="488022"/>
          </a:xfrm>
          <a:prstGeom prst="rightArrow">
            <a:avLst/>
          </a:prstGeom>
          <a:solidFill>
            <a:srgbClr val="F30E40"/>
          </a:solidFill>
          <a:ln>
            <a:solidFill>
              <a:srgbClr val="F30E40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27191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A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capture d’écran, conception">
            <a:extLst>
              <a:ext uri="{FF2B5EF4-FFF2-40B4-BE49-F238E27FC236}">
                <a16:creationId xmlns:a16="http://schemas.microsoft.com/office/drawing/2014/main" id="{48B96B82-7B4A-432C-CF6A-6C2562FE51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498" y="329132"/>
            <a:ext cx="11584966" cy="619463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A8CE791-53F0-D9E6-1EE3-59A6BBAD6813}"/>
              </a:ext>
            </a:extLst>
          </p:cNvPr>
          <p:cNvSpPr txBox="1"/>
          <p:nvPr/>
        </p:nvSpPr>
        <p:spPr>
          <a:xfrm>
            <a:off x="6764594" y="2004142"/>
            <a:ext cx="3808361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8000" b="1" dirty="0">
                <a:solidFill>
                  <a:srgbClr val="F30E40"/>
                </a:solidFill>
                <a:latin typeface="Aeonik"/>
                <a:ea typeface="Calibri"/>
                <a:cs typeface="Calibri"/>
              </a:rPr>
              <a:t>MERCI </a:t>
            </a:r>
            <a:endParaRPr lang="fr-FR" sz="8000" b="1" dirty="0">
              <a:solidFill>
                <a:srgbClr val="F30E40"/>
              </a:solidFill>
              <a:latin typeface="Aeonik"/>
              <a:ea typeface="Calibri"/>
              <a:cs typeface="Calibri"/>
            </a:endParaRPr>
          </a:p>
        </p:txBody>
      </p:sp>
      <p:pic>
        <p:nvPicPr>
          <p:cNvPr id="10" name="Image 9" descr="Une image contenant cœur, cercle, symbole, Graphique&#10;&#10;Description générée automatiquement">
            <a:extLst>
              <a:ext uri="{FF2B5EF4-FFF2-40B4-BE49-F238E27FC236}">
                <a16:creationId xmlns:a16="http://schemas.microsoft.com/office/drawing/2014/main" id="{31A48DF2-E4F5-9AE6-56EE-6FC7EFC741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1793" y="2289902"/>
            <a:ext cx="743284" cy="742030"/>
          </a:xfrm>
          <a:prstGeom prst="rect">
            <a:avLst/>
          </a:prstGeom>
        </p:spPr>
      </p:pic>
      <p:pic>
        <p:nvPicPr>
          <p:cNvPr id="12" name="Image 11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09DE4A0B-BB8D-5A7F-14E1-11CBEE8A9F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9645" y="3559793"/>
            <a:ext cx="4661137" cy="1363542"/>
          </a:xfrm>
          <a:prstGeom prst="rect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3954FF16-F62F-34DE-D514-4C55F3E73C6D}"/>
              </a:ext>
            </a:extLst>
          </p:cNvPr>
          <p:cNvSpPr/>
          <p:nvPr/>
        </p:nvSpPr>
        <p:spPr>
          <a:xfrm>
            <a:off x="739465" y="688330"/>
            <a:ext cx="5625344" cy="5471379"/>
          </a:xfrm>
          <a:prstGeom prst="roundRect">
            <a:avLst/>
          </a:prstGeom>
          <a:solidFill>
            <a:srgbClr val="FF9EDB"/>
          </a:solidFill>
          <a:ln>
            <a:solidFill>
              <a:srgbClr val="FF9ED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 descr="Une image contenant motif, Symétrie, carré, art&#10;&#10;Description générée automatiquement">
            <a:extLst>
              <a:ext uri="{FF2B5EF4-FFF2-40B4-BE49-F238E27FC236}">
                <a16:creationId xmlns:a16="http://schemas.microsoft.com/office/drawing/2014/main" id="{389B9E61-D05A-A834-86B3-5BFAA02A06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3820" y="1008625"/>
            <a:ext cx="4824361" cy="4832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04351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09ee73f-07fa-4e1c-ab04-1e441971cfc4" xsi:nil="true"/>
    <lcf76f155ced4ddcb4097134ff3c332f xmlns="afb8a5f0-3483-46a8-b7b0-7d35225284a8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920A820D0D8C542A72202DBD41D0B4C" ma:contentTypeVersion="14" ma:contentTypeDescription="Crée un document." ma:contentTypeScope="" ma:versionID="732bff9a008faf7f296876e651b5ce5f">
  <xsd:schema xmlns:xsd="http://www.w3.org/2001/XMLSchema" xmlns:xs="http://www.w3.org/2001/XMLSchema" xmlns:p="http://schemas.microsoft.com/office/2006/metadata/properties" xmlns:ns2="afb8a5f0-3483-46a8-b7b0-7d35225284a8" xmlns:ns3="d09ee73f-07fa-4e1c-ab04-1e441971cfc4" targetNamespace="http://schemas.microsoft.com/office/2006/metadata/properties" ma:root="true" ma:fieldsID="a1006f2934354048cce14487513e5527" ns2:_="" ns3:_="">
    <xsd:import namespace="afb8a5f0-3483-46a8-b7b0-7d35225284a8"/>
    <xsd:import namespace="d09ee73f-07fa-4e1c-ab04-1e441971cfc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ObjectDetectorVersions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b8a5f0-3483-46a8-b7b0-7d35225284a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Length (seconds)" ma:internalName="MediaLengthInSeconds" ma:readOnly="true">
      <xsd:simpleType>
        <xsd:restriction base="dms:Unknown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Balises d’images" ma:readOnly="false" ma:fieldId="{5cf76f15-5ced-4ddc-b409-7134ff3c332f}" ma:taxonomyMulti="true" ma:sspId="b904fe52-e2b6-48a8-903f-45550d01895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9ee73f-07fa-4e1c-ab04-1e441971cfc4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b5c9f734-d9cf-4c0b-a4ec-b36622826941}" ma:internalName="TaxCatchAll" ma:showField="CatchAllData" ma:web="d09ee73f-07fa-4e1c-ab04-1e441971cfc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FFBA914-8788-4094-BF87-1DB08BC4523A}">
  <ds:schemaRefs>
    <ds:schemaRef ds:uri="http://schemas.microsoft.com/office/2006/metadata/properties"/>
    <ds:schemaRef ds:uri="http://schemas.microsoft.com/office/infopath/2007/PartnerControls"/>
    <ds:schemaRef ds:uri="d09ee73f-07fa-4e1c-ab04-1e441971cfc4"/>
    <ds:schemaRef ds:uri="afb8a5f0-3483-46a8-b7b0-7d35225284a8"/>
  </ds:schemaRefs>
</ds:datastoreItem>
</file>

<file path=customXml/itemProps2.xml><?xml version="1.0" encoding="utf-8"?>
<ds:datastoreItem xmlns:ds="http://schemas.openxmlformats.org/officeDocument/2006/customXml" ds:itemID="{7EF27B7C-AE77-40A8-B824-610EBAF84B0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48A89A6-DAC2-4226-A025-E055AE4B5D8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fb8a5f0-3483-46a8-b7b0-7d35225284a8"/>
    <ds:schemaRef ds:uri="d09ee73f-07fa-4e1c-ab04-1e441971cfc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Grand écran</PresentationFormat>
  <Paragraphs>0</Paragraphs>
  <Slides>12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3</vt:i4>
      </vt:variant>
      <vt:variant>
        <vt:lpstr>Titres des diapositives</vt:lpstr>
      </vt:variant>
      <vt:variant>
        <vt:i4>12</vt:i4>
      </vt:variant>
    </vt:vector>
  </HeadingPairs>
  <TitlesOfParts>
    <vt:vector size="15" baseType="lpstr">
      <vt:lpstr>Thème Office</vt:lpstr>
      <vt:lpstr>Thème Office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/>
  <cp:lastModifiedBy/>
  <cp:revision>505</cp:revision>
  <dcterms:created xsi:type="dcterms:W3CDTF">2023-09-26T10:17:34Z</dcterms:created>
  <dcterms:modified xsi:type="dcterms:W3CDTF">2023-09-27T13:23:10Z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0x010100C920A820D0D8C542A72202DBD41D0B4C</vt:lpwstr>
  </property>
  <property fmtid="{D5CDD505-2E9C-101B-9397-08002B2CF9AE}" pid="3" name="MediaServiceImageTags">
    <vt:lpwstr/>
  </property>
</Properties>
</file>