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2A3D"/>
    <a:srgbClr val="E6E6E6"/>
    <a:srgbClr val="E62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890" autoAdjust="0"/>
  </p:normalViewPr>
  <p:slideViewPr>
    <p:cSldViewPr snapToGrid="0">
      <p:cViewPr varScale="1">
        <p:scale>
          <a:sx n="72" d="100"/>
          <a:sy n="72" d="100"/>
        </p:scale>
        <p:origin x="767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E8B63-E028-4287-BAC6-AA800C8CE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22543A-2258-4E37-9830-3747A72BC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1F8763-846B-4859-B541-6F27DCB04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D779DA-B933-4665-9F09-037D258D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FA721F-84C3-41A2-870F-FB116B24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1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F265B-992E-4231-A39D-DE5CCEFB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F3E420-7332-4532-808E-9F5E8B94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697BEE-B89A-4952-AE8E-72266BF5F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FE8BAB-A325-4ABB-8CEF-62BA10BF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289471-3D01-4A7F-9CDC-96400D0B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756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054F8-78E3-433F-9588-D5C198474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4AAC61-93C9-47AD-9DE2-0C2BBB20E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5A2785-4337-4F1F-AEE7-0617B432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E5B02C-47E7-4294-A88D-E4C03C9F9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B4670A-01A1-4D32-AFE3-4B84DD2A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16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D3D52-2F71-4E8C-B065-A6F4CFA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F57A06-A0A1-4294-81F8-F81AE75D8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F7604E-EA27-4E7C-81FC-A51EA3BEE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0E421-D342-46D8-831D-69F13E63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F71E92-0C38-4188-9675-361A1B97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2ED19D-E8FD-499B-9984-F0BD7BEC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93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FEFF8-DE8A-4414-815D-8816F273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5F2988-D350-4B2D-804A-39E56A5E0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9796AC-6E25-47C3-8F05-D0BFE2A00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E7129E-195F-4D58-9607-ADF562F83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A20F4B-6F54-4DC9-8A49-AA057A2E1F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8E546CE-1EA2-4CD3-A296-46B072E1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81B212B-B653-4BB1-94D5-9C6F13BD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1C1E6E-E2CA-49FB-B910-F280104A2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34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240115-265E-4F45-9549-3224180E7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7B063C9-0DAF-415B-85B0-E4B35C41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FC88A5-F3CC-4710-872C-395415C8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D4ABA0-DD5D-4F9B-987D-AD9626F96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56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91101FF-DA0B-4B78-B600-22DCAC1DB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01DED6-414B-4A83-B8BF-E9032708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28C706-7452-4E4A-B7C2-24857F16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89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A0B34-A0E0-4B9A-9DAC-E655A338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5111C0-0D36-48B8-BD02-278E03E14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D5ED2E-7B45-4095-ACA5-D9FAB84B89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EA1B3D-D036-4241-AB26-A62C1DB7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327FD-4218-4B75-8C5D-4E952928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C93907-1466-4D16-800A-0C946F22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971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3C48B-BE25-4B8F-9E93-4BE930072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8512FC7-81E2-4F9E-8AEE-6975D7381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2E1FEB-9558-45FF-B389-27CAFEEC7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E75678-B9FB-4FEC-B55B-70B76BB5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B25880-0DCD-4FEA-A110-46BCCEE65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FF9633-4612-4843-AF20-F9CDD2C92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821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7EFB3B-0B01-42D3-9E04-A7700064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E54418-BB16-4582-A0F5-08799131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225770-8111-4093-9C61-344F4B216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98F31E-6A17-498E-9134-7951A7181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BE344E-A1D3-4E1A-B847-06215CB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52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2425E2F-EB0A-471C-9DCB-462F393AE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46D916-9517-44D7-A157-7C43B04C5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430EAD-F033-4AAE-8220-7FAC8BB96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3277E8-B3E6-45A0-9681-71CA1CA18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4E1E26-B17F-48CC-A73E-F910E94DD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50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3E72A2B-99B7-4678-8AAF-A4733C614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9F8F3A-0B28-4263-8F23-A34BCF6E1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8CE379-2826-4600-830B-BD1288F9F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683C9-3EA3-450C-B0EF-F3D6FC65BA13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BB5EA8-8144-40EC-A62B-C5FA6958A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7FCBDD-567E-4240-9DD5-5D4E2D059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5857E-DFA3-4B05-8DB9-CD3D74983E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36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csf.fr/je-suis-intern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FB840B1-97DE-4941-B717-601E3B15C0E9}"/>
              </a:ext>
            </a:extLst>
          </p:cNvPr>
          <p:cNvSpPr txBox="1"/>
          <p:nvPr/>
        </p:nvSpPr>
        <p:spPr>
          <a:xfrm>
            <a:off x="772105" y="2522825"/>
            <a:ext cx="562869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4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MACSF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0505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5" y="90588"/>
            <a:ext cx="60975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GROUPE MACSF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F53D2C2-D15C-4D67-92D5-55A3B598CE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6365" y="1923710"/>
            <a:ext cx="1614490" cy="1566055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A608B6B-9553-4465-B806-8D3E9CBD68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82383" y="1951125"/>
            <a:ext cx="1649358" cy="1511224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D4D53007-1614-4B24-81F9-4404561C22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23269" y="1954326"/>
            <a:ext cx="1762603" cy="1504823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C03DF0F7-A1E9-4493-8246-5F3AC61DB2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477401" y="1946253"/>
            <a:ext cx="1711357" cy="1520969"/>
          </a:xfrm>
          <a:prstGeom prst="rect">
            <a:avLst/>
          </a:prstGeom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4916CC53-535C-4013-95AE-2340BFB2F3A7}"/>
              </a:ext>
            </a:extLst>
          </p:cNvPr>
          <p:cNvSpPr txBox="1"/>
          <p:nvPr/>
        </p:nvSpPr>
        <p:spPr>
          <a:xfrm>
            <a:off x="646263" y="3853429"/>
            <a:ext cx="207469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fr-FR" sz="14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MACSF est le leader </a:t>
            </a:r>
            <a:r>
              <a:rPr lang="fr-FR" sz="1466">
                <a:solidFill>
                  <a:srgbClr val="D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services et solutions d'assurance </a:t>
            </a:r>
            <a:r>
              <a:rPr lang="fr-FR" sz="14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professionnels de santé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E81D342-7BD1-4297-B189-9BC4E133C599}"/>
              </a:ext>
            </a:extLst>
          </p:cNvPr>
          <p:cNvSpPr txBox="1"/>
          <p:nvPr/>
        </p:nvSpPr>
        <p:spPr>
          <a:xfrm>
            <a:off x="3279000" y="3853429"/>
            <a:ext cx="2568093" cy="159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fr-FR" sz="146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Fidèle à sa vocation de mutuelle d'assurance, elle assure les risques de la vie privée et professionnelle</a:t>
            </a:r>
            <a:r>
              <a:rPr lang="fr-FR" sz="1466" dirty="0">
                <a:solidFill>
                  <a:srgbClr val="D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plus d'un million de clients-sociétaires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D59C2A66-7CA3-4032-AD70-0B7CF9F5C20D}"/>
              </a:ext>
            </a:extLst>
          </p:cNvPr>
          <p:cNvSpPr txBox="1"/>
          <p:nvPr/>
        </p:nvSpPr>
        <p:spPr>
          <a:xfrm>
            <a:off x="6293657" y="3853429"/>
            <a:ext cx="2445763" cy="159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fr-FR" sz="146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Depuis sa création en 1897, </a:t>
            </a:r>
          </a:p>
          <a:p>
            <a:pPr algn="ctr">
              <a:lnSpc>
                <a:spcPts val="2053"/>
              </a:lnSpc>
            </a:pPr>
            <a:r>
              <a:rPr lang="fr-FR" sz="1466" dirty="0">
                <a:solidFill>
                  <a:srgbClr val="D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groupe MACSF est dirigé par des professionnels de santé élus </a:t>
            </a:r>
            <a:r>
              <a:rPr lang="fr-FR" sz="146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issus des différentes sensibilités du corps médical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7C66329D-00E3-43A9-80C2-947A9280D473}"/>
              </a:ext>
            </a:extLst>
          </p:cNvPr>
          <p:cNvSpPr txBox="1"/>
          <p:nvPr/>
        </p:nvSpPr>
        <p:spPr>
          <a:xfrm>
            <a:off x="9217052" y="3853429"/>
            <a:ext cx="2414681" cy="132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fr-FR" sz="1466" dirty="0">
                <a:solidFill>
                  <a:srgbClr val="D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actionnaire,</a:t>
            </a:r>
          </a:p>
          <a:p>
            <a:pPr algn="ctr">
              <a:lnSpc>
                <a:spcPts val="2053"/>
              </a:lnSpc>
            </a:pPr>
            <a:r>
              <a:rPr lang="fr-FR" sz="146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MACSF appartient à ses sociétaires et est entièrement consacrée à leur satisfaction</a:t>
            </a:r>
          </a:p>
        </p:txBody>
      </p:sp>
    </p:spTree>
    <p:extLst>
      <p:ext uri="{BB962C8B-B14F-4D97-AF65-F5344CB8AC3E}">
        <p14:creationId xmlns:p14="http://schemas.microsoft.com/office/powerpoint/2010/main" val="298524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5" y="90588"/>
            <a:ext cx="60975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SOCIÉTAIRES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878143A-031E-4E13-A055-C1F06C1A6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" b="1618"/>
          <a:stretch/>
        </p:blipFill>
        <p:spPr>
          <a:xfrm>
            <a:off x="-34678" y="3297900"/>
            <a:ext cx="6403238" cy="311248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9CAF92-A561-4A32-92F5-D76A581E6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957" y="1176161"/>
            <a:ext cx="4929879" cy="311248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6544AA3-7D47-492F-ADAF-97FC5338C981}"/>
              </a:ext>
            </a:extLst>
          </p:cNvPr>
          <p:cNvSpPr/>
          <p:nvPr/>
        </p:nvSpPr>
        <p:spPr>
          <a:xfrm>
            <a:off x="7262121" y="5121071"/>
            <a:ext cx="4314002" cy="3949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627"/>
              </a:lnSpc>
            </a:pPr>
            <a:r>
              <a:rPr lang="fr-FR" b="1" dirty="0">
                <a:solidFill>
                  <a:srgbClr val="D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 M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de sociétaires nous font confiance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9C60B34-9992-4BE2-9CCF-1A4939BE70A2}"/>
              </a:ext>
            </a:extLst>
          </p:cNvPr>
          <p:cNvGrpSpPr/>
          <p:nvPr/>
        </p:nvGrpSpPr>
        <p:grpSpPr>
          <a:xfrm>
            <a:off x="644966" y="1831799"/>
            <a:ext cx="5043949" cy="1179871"/>
            <a:chOff x="811783" y="1831800"/>
            <a:chExt cx="5043949" cy="1179871"/>
          </a:xfrm>
        </p:grpSpPr>
        <p:grpSp>
          <p:nvGrpSpPr>
            <p:cNvPr id="15" name="Group 8">
              <a:extLst>
                <a:ext uri="{FF2B5EF4-FFF2-40B4-BE49-F238E27FC236}">
                  <a16:creationId xmlns:a16="http://schemas.microsoft.com/office/drawing/2014/main" id="{F4A3D5A9-E969-46D5-950D-CA3BCD4D8E19}"/>
                </a:ext>
              </a:extLst>
            </p:cNvPr>
            <p:cNvGrpSpPr/>
            <p:nvPr/>
          </p:nvGrpSpPr>
          <p:grpSpPr>
            <a:xfrm>
              <a:off x="1049901" y="1958651"/>
              <a:ext cx="4567712" cy="926168"/>
              <a:chOff x="0" y="-57149"/>
              <a:chExt cx="7444929" cy="1852334"/>
            </a:xfrm>
          </p:grpSpPr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E3BE1EAC-91F3-4C50-86F4-E5F4828086A0}"/>
                  </a:ext>
                </a:extLst>
              </p:cNvPr>
              <p:cNvSpPr txBox="1"/>
              <p:nvPr/>
            </p:nvSpPr>
            <p:spPr>
              <a:xfrm>
                <a:off x="0" y="-57149"/>
                <a:ext cx="7444929" cy="6096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627"/>
                  </a:lnSpc>
                </a:pPr>
                <a:r>
                  <a:rPr lang="fr-FR" sz="1876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 MACSF met un point d'honneur à</a:t>
                </a:r>
              </a:p>
            </p:txBody>
          </p:sp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326EEF08-FE8C-48E0-8168-B45D48D54E6F}"/>
                  </a:ext>
                </a:extLst>
              </p:cNvPr>
              <p:cNvSpPr txBox="1"/>
              <p:nvPr/>
            </p:nvSpPr>
            <p:spPr>
              <a:xfrm>
                <a:off x="162492" y="564190"/>
                <a:ext cx="7119949" cy="60965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627"/>
                  </a:lnSpc>
                </a:pPr>
                <a:r>
                  <a:rPr lang="fr-FR" sz="1876" b="1" dirty="0">
                    <a:solidFill>
                      <a:srgbClr val="D9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S'ADAPTER AUX BESOINS</a:t>
                </a:r>
              </a:p>
            </p:txBody>
          </p:sp>
          <p:sp>
            <p:nvSpPr>
              <p:cNvPr id="18" name="TextBox 11">
                <a:extLst>
                  <a:ext uri="{FF2B5EF4-FFF2-40B4-BE49-F238E27FC236}">
                    <a16:creationId xmlns:a16="http://schemas.microsoft.com/office/drawing/2014/main" id="{498D0268-8F5A-4195-A4C5-15A0BD3CCB62}"/>
                  </a:ext>
                </a:extLst>
              </p:cNvPr>
              <p:cNvSpPr txBox="1"/>
              <p:nvPr/>
            </p:nvSpPr>
            <p:spPr>
              <a:xfrm>
                <a:off x="162492" y="1185532"/>
                <a:ext cx="7119951" cy="60965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627"/>
                  </a:lnSpc>
                </a:pPr>
                <a:r>
                  <a:rPr lang="fr-FR" sz="1876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 différents corps de métier</a:t>
                </a:r>
              </a:p>
            </p:txBody>
          </p:sp>
        </p:grpSp>
        <p:sp>
          <p:nvSpPr>
            <p:cNvPr id="21" name="Rectangle à coins arrondis 31">
              <a:extLst>
                <a:ext uri="{FF2B5EF4-FFF2-40B4-BE49-F238E27FC236}">
                  <a16:creationId xmlns:a16="http://schemas.microsoft.com/office/drawing/2014/main" id="{08DC2066-1305-4448-86ED-9111E1FF8699}"/>
                </a:ext>
              </a:extLst>
            </p:cNvPr>
            <p:cNvSpPr/>
            <p:nvPr/>
          </p:nvSpPr>
          <p:spPr>
            <a:xfrm>
              <a:off x="811783" y="1831800"/>
              <a:ext cx="5043949" cy="117987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ED488402-388B-422C-AB40-CEA84EDA1913}"/>
              </a:ext>
            </a:extLst>
          </p:cNvPr>
          <p:cNvSpPr/>
          <p:nvPr/>
        </p:nvSpPr>
        <p:spPr>
          <a:xfrm rot="5400000">
            <a:off x="6525208" y="5103957"/>
            <a:ext cx="855306" cy="429208"/>
          </a:xfrm>
          <a:prstGeom prst="triangle">
            <a:avLst/>
          </a:prstGeom>
          <a:solidFill>
            <a:srgbClr val="E62C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3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2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3FD5A57-4C0C-4966-A5C6-2255665D72EC}"/>
              </a:ext>
            </a:extLst>
          </p:cNvPr>
          <p:cNvSpPr/>
          <p:nvPr/>
        </p:nvSpPr>
        <p:spPr>
          <a:xfrm>
            <a:off x="2319386" y="1755811"/>
            <a:ext cx="7553225" cy="33463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EA82D93-0EE4-409B-AC38-E7F9218BB913}"/>
              </a:ext>
            </a:extLst>
          </p:cNvPr>
          <p:cNvGrpSpPr/>
          <p:nvPr/>
        </p:nvGrpSpPr>
        <p:grpSpPr>
          <a:xfrm>
            <a:off x="0" y="0"/>
            <a:ext cx="1881162" cy="1007119"/>
            <a:chOff x="0" y="0"/>
            <a:chExt cx="1881162" cy="100711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0960F11-1E6D-44B9-B24A-BFF04DE880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770" b="86258"/>
            <a:stretch/>
          </p:blipFill>
          <p:spPr>
            <a:xfrm>
              <a:off x="0" y="0"/>
              <a:ext cx="1856792" cy="94239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CEFC01-D0AA-4B94-934C-F2BE7C64D8F9}"/>
                </a:ext>
              </a:extLst>
            </p:cNvPr>
            <p:cNvSpPr/>
            <p:nvPr/>
          </p:nvSpPr>
          <p:spPr>
            <a:xfrm>
              <a:off x="1702119" y="677807"/>
              <a:ext cx="179043" cy="329312"/>
            </a:xfrm>
            <a:prstGeom prst="rect">
              <a:avLst/>
            </a:prstGeom>
            <a:solidFill>
              <a:srgbClr val="C12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EB33128-39D9-44AD-8A8E-3C58801E8E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335"/>
          <a:stretch/>
        </p:blipFill>
        <p:spPr>
          <a:xfrm>
            <a:off x="10085641" y="5697637"/>
            <a:ext cx="2106359" cy="116036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3A4FAC2-315F-46A3-93CE-41F2886A43D7}"/>
              </a:ext>
            </a:extLst>
          </p:cNvPr>
          <p:cNvSpPr txBox="1"/>
          <p:nvPr/>
        </p:nvSpPr>
        <p:spPr>
          <a:xfrm>
            <a:off x="3027802" y="2151727"/>
            <a:ext cx="61363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La MACSF est un assureur et aussi un acteur engagé auprès des soignants et des professionnels de la santé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37F34847-B1F4-4C6A-AC22-AA19523AD7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13398" y="1936100"/>
            <a:ext cx="514404" cy="43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24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2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3FD5A57-4C0C-4966-A5C6-2255665D72EC}"/>
              </a:ext>
            </a:extLst>
          </p:cNvPr>
          <p:cNvSpPr/>
          <p:nvPr/>
        </p:nvSpPr>
        <p:spPr>
          <a:xfrm>
            <a:off x="0" y="2106285"/>
            <a:ext cx="12192000" cy="26454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EA82D93-0EE4-409B-AC38-E7F9218BB913}"/>
              </a:ext>
            </a:extLst>
          </p:cNvPr>
          <p:cNvGrpSpPr/>
          <p:nvPr/>
        </p:nvGrpSpPr>
        <p:grpSpPr>
          <a:xfrm>
            <a:off x="0" y="0"/>
            <a:ext cx="1881162" cy="1007119"/>
            <a:chOff x="0" y="0"/>
            <a:chExt cx="1881162" cy="100711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0960F11-1E6D-44B9-B24A-BFF04DE880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770" b="86258"/>
            <a:stretch/>
          </p:blipFill>
          <p:spPr>
            <a:xfrm>
              <a:off x="0" y="0"/>
              <a:ext cx="1856792" cy="94239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CEFC01-D0AA-4B94-934C-F2BE7C64D8F9}"/>
                </a:ext>
              </a:extLst>
            </p:cNvPr>
            <p:cNvSpPr/>
            <p:nvPr/>
          </p:nvSpPr>
          <p:spPr>
            <a:xfrm>
              <a:off x="1702119" y="677807"/>
              <a:ext cx="179043" cy="329312"/>
            </a:xfrm>
            <a:prstGeom prst="rect">
              <a:avLst/>
            </a:prstGeom>
            <a:solidFill>
              <a:srgbClr val="C12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EB33128-39D9-44AD-8A8E-3C58801E8E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335"/>
          <a:stretch/>
        </p:blipFill>
        <p:spPr>
          <a:xfrm>
            <a:off x="10085641" y="5697637"/>
            <a:ext cx="2106359" cy="116036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3A4FAC2-315F-46A3-93CE-41F2886A43D7}"/>
              </a:ext>
            </a:extLst>
          </p:cNvPr>
          <p:cNvSpPr txBox="1"/>
          <p:nvPr/>
        </p:nvSpPr>
        <p:spPr>
          <a:xfrm>
            <a:off x="2633490" y="2705723"/>
            <a:ext cx="69250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/>
              <a:t>Notre Responsabilité Sociétale d’Entreprise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3EB65B-0C02-42AB-80F4-9196B9E25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1167320" y="2314419"/>
            <a:ext cx="2229156" cy="2229156"/>
          </a:xfrm>
          <a:custGeom>
            <a:avLst/>
            <a:gdLst>
              <a:gd name="connsiteX0" fmla="*/ 3892842 w 5413717"/>
              <a:gd name="connsiteY0" fmla="*/ 4092067 h 5413717"/>
              <a:gd name="connsiteX1" fmla="*/ 4880547 w 5413717"/>
              <a:gd name="connsiteY1" fmla="*/ 3483067 h 5413717"/>
              <a:gd name="connsiteX2" fmla="*/ 3509247 w 5413717"/>
              <a:gd name="connsiteY2" fmla="*/ 1259024 h 5413717"/>
              <a:gd name="connsiteX3" fmla="*/ 2521541 w 5413717"/>
              <a:gd name="connsiteY3" fmla="*/ 1868023 h 5413717"/>
              <a:gd name="connsiteX4" fmla="*/ 0 w 5413717"/>
              <a:gd name="connsiteY4" fmla="*/ 5413717 h 5413717"/>
              <a:gd name="connsiteX5" fmla="*/ 0 w 5413717"/>
              <a:gd name="connsiteY5" fmla="*/ 0 h 5413717"/>
              <a:gd name="connsiteX6" fmla="*/ 5413717 w 5413717"/>
              <a:gd name="connsiteY6" fmla="*/ 0 h 5413717"/>
              <a:gd name="connsiteX7" fmla="*/ 5413717 w 5413717"/>
              <a:gd name="connsiteY7" fmla="*/ 5413717 h 541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3717" h="5413717">
                <a:moveTo>
                  <a:pt x="3892842" y="4092067"/>
                </a:moveTo>
                <a:lnTo>
                  <a:pt x="4880547" y="3483067"/>
                </a:lnTo>
                <a:lnTo>
                  <a:pt x="3509247" y="1259024"/>
                </a:lnTo>
                <a:lnTo>
                  <a:pt x="2521541" y="1868023"/>
                </a:lnTo>
                <a:close/>
                <a:moveTo>
                  <a:pt x="0" y="5413717"/>
                </a:moveTo>
                <a:lnTo>
                  <a:pt x="0" y="0"/>
                </a:lnTo>
                <a:lnTo>
                  <a:pt x="5413717" y="0"/>
                </a:lnTo>
                <a:lnTo>
                  <a:pt x="5413717" y="541371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673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D5B8E2A-FECB-4C17-82F7-EA3364C796EC}"/>
              </a:ext>
            </a:extLst>
          </p:cNvPr>
          <p:cNvSpPr/>
          <p:nvPr/>
        </p:nvSpPr>
        <p:spPr>
          <a:xfrm>
            <a:off x="4911086" y="2134227"/>
            <a:ext cx="6738794" cy="25895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5" y="90588"/>
            <a:ext cx="60975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RAISON D’ÊTRE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E064DF-B966-483C-AA54-C6DA7A50D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20" y="2071164"/>
            <a:ext cx="2819794" cy="31436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300B6D68-CABD-4957-9116-8A799A5C5A24}"/>
              </a:ext>
            </a:extLst>
          </p:cNvPr>
          <p:cNvSpPr txBox="1"/>
          <p:nvPr/>
        </p:nvSpPr>
        <p:spPr>
          <a:xfrm>
            <a:off x="5483205" y="2531318"/>
            <a:ext cx="5594555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 côtés de ses sociétaires, le groupe MACSF œuvre durablement à l’amélioration de la santé en leur donnant les moyens d’exercer sereinement et en soutenant l’innovation médicale</a:t>
            </a: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4B161300-8123-4986-AD3F-78253E7FAE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18168" y="2044965"/>
            <a:ext cx="514404" cy="431254"/>
          </a:xfrm>
          <a:prstGeom prst="rect">
            <a:avLst/>
          </a:prstGeom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47338657-3006-421B-B60E-8D294848C3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228394" y="4369597"/>
            <a:ext cx="514404" cy="43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7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ystème de santé : que faut-il retenir des dernières mesures ? | Weblex">
            <a:extLst>
              <a:ext uri="{FF2B5EF4-FFF2-40B4-BE49-F238E27FC236}">
                <a16:creationId xmlns:a16="http://schemas.microsoft.com/office/drawing/2014/main" id="{46B42C7C-05FE-4F6C-8664-7880B0DDB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500" y="5037411"/>
            <a:ext cx="1856265" cy="123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a contribution à la lutte contre le réchauffement climatique - Consofutur">
            <a:extLst>
              <a:ext uri="{FF2B5EF4-FFF2-40B4-BE49-F238E27FC236}">
                <a16:creationId xmlns:a16="http://schemas.microsoft.com/office/drawing/2014/main" id="{99EB5A1C-DCB1-4713-BE16-F83259CA6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1" r="-251"/>
          <a:stretch/>
        </p:blipFill>
        <p:spPr bwMode="auto">
          <a:xfrm>
            <a:off x="8553095" y="5037411"/>
            <a:ext cx="1824541" cy="123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EBA9BC7B-88BC-4CAA-8716-BA7B7C750455}"/>
              </a:ext>
            </a:extLst>
          </p:cNvPr>
          <p:cNvSpPr/>
          <p:nvPr/>
        </p:nvSpPr>
        <p:spPr>
          <a:xfrm rot="2188727" flipH="1">
            <a:off x="8062009" y="3155701"/>
            <a:ext cx="2534478" cy="677108"/>
          </a:xfrm>
          <a:prstGeom prst="rightArrow">
            <a:avLst/>
          </a:prstGeom>
          <a:solidFill>
            <a:srgbClr val="C12A3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D71D62D-4D05-46D0-9656-692C08F52D93}"/>
              </a:ext>
            </a:extLst>
          </p:cNvPr>
          <p:cNvSpPr/>
          <p:nvPr/>
        </p:nvSpPr>
        <p:spPr>
          <a:xfrm rot="19411273">
            <a:off x="1595512" y="3141688"/>
            <a:ext cx="2534478" cy="677108"/>
          </a:xfrm>
          <a:prstGeom prst="rightArrow">
            <a:avLst/>
          </a:prstGeom>
          <a:solidFill>
            <a:srgbClr val="C12A3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4" y="90588"/>
            <a:ext cx="96457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RESPONSABILITÉ SOCIÉTALE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BE30F82-279E-43D4-9901-A5421F3D0D9C}"/>
              </a:ext>
            </a:extLst>
          </p:cNvPr>
          <p:cNvGrpSpPr/>
          <p:nvPr/>
        </p:nvGrpSpPr>
        <p:grpSpPr>
          <a:xfrm>
            <a:off x="4082987" y="1207569"/>
            <a:ext cx="4026025" cy="1437450"/>
            <a:chOff x="4082986" y="1485865"/>
            <a:chExt cx="4026025" cy="143745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AF2B5FF-6F27-40CD-A7C3-AE2AB8FEFD62}"/>
                </a:ext>
              </a:extLst>
            </p:cNvPr>
            <p:cNvSpPr/>
            <p:nvPr/>
          </p:nvSpPr>
          <p:spPr>
            <a:xfrm>
              <a:off x="4082986" y="1485865"/>
              <a:ext cx="4026025" cy="1437450"/>
            </a:xfrm>
            <a:prstGeom prst="roundRect">
              <a:avLst/>
            </a:prstGeom>
            <a:solidFill>
              <a:srgbClr val="C12A3D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C1B23DBD-F475-4C79-8F32-AA15E5759523}"/>
                </a:ext>
              </a:extLst>
            </p:cNvPr>
            <p:cNvSpPr txBox="1"/>
            <p:nvPr/>
          </p:nvSpPr>
          <p:spPr>
            <a:xfrm>
              <a:off x="4245723" y="1845518"/>
              <a:ext cx="3700552" cy="71814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fr-F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Impacter positivement le monde de la santé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0A6C0DE-2F39-4478-B8F2-90915066A101}"/>
              </a:ext>
            </a:extLst>
          </p:cNvPr>
          <p:cNvGrpSpPr/>
          <p:nvPr/>
        </p:nvGrpSpPr>
        <p:grpSpPr>
          <a:xfrm>
            <a:off x="713621" y="3494257"/>
            <a:ext cx="4026025" cy="1437450"/>
            <a:chOff x="713621" y="3494257"/>
            <a:chExt cx="4026025" cy="143745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5321969-734D-41FB-A335-C3A4D047A26C}"/>
                </a:ext>
              </a:extLst>
            </p:cNvPr>
            <p:cNvSpPr/>
            <p:nvPr/>
          </p:nvSpPr>
          <p:spPr>
            <a:xfrm>
              <a:off x="713621" y="3494257"/>
              <a:ext cx="4026025" cy="1437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C12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03ADE3F2-2BCB-40C9-86BF-13F8E3170DFF}"/>
                </a:ext>
              </a:extLst>
            </p:cNvPr>
            <p:cNvSpPr txBox="1"/>
            <p:nvPr/>
          </p:nvSpPr>
          <p:spPr>
            <a:xfrm>
              <a:off x="876357" y="3853909"/>
              <a:ext cx="3700552" cy="7181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Améliorer le système de santé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9DDCC4-672E-408A-9B0B-79AC35AC6ED1}"/>
              </a:ext>
            </a:extLst>
          </p:cNvPr>
          <p:cNvGrpSpPr/>
          <p:nvPr/>
        </p:nvGrpSpPr>
        <p:grpSpPr>
          <a:xfrm>
            <a:off x="7452354" y="3494257"/>
            <a:ext cx="4026025" cy="1437450"/>
            <a:chOff x="713621" y="3494257"/>
            <a:chExt cx="4026025" cy="143745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CB9907C-6608-4CEC-887F-4931349E3656}"/>
                </a:ext>
              </a:extLst>
            </p:cNvPr>
            <p:cNvSpPr/>
            <p:nvPr/>
          </p:nvSpPr>
          <p:spPr>
            <a:xfrm>
              <a:off x="713621" y="3494257"/>
              <a:ext cx="4026025" cy="1437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C12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A16F9C53-CA53-4828-AC87-AF6D6B0C0EBF}"/>
                </a:ext>
              </a:extLst>
            </p:cNvPr>
            <p:cNvSpPr txBox="1"/>
            <p:nvPr/>
          </p:nvSpPr>
          <p:spPr>
            <a:xfrm>
              <a:off x="876357" y="3853909"/>
              <a:ext cx="3700552" cy="7181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fr-FR" sz="2400" dirty="0">
                  <a:latin typeface="Arial" panose="020B0604020202020204" pitchFamily="34" charset="0"/>
                  <a:cs typeface="Arial" panose="020B0604020202020204" pitchFamily="34" charset="0"/>
                </a:rPr>
                <a:t>Lutter contre le dérèglement climatique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78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64CCC393-58B2-4DB5-B7B0-14597A313370}"/>
              </a:ext>
            </a:extLst>
          </p:cNvPr>
          <p:cNvCxnSpPr>
            <a:cxnSpLocks/>
          </p:cNvCxnSpPr>
          <p:nvPr/>
        </p:nvCxnSpPr>
        <p:spPr>
          <a:xfrm>
            <a:off x="10078381" y="1344193"/>
            <a:ext cx="3" cy="6947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04EB0B8-0BF4-41EA-9BD0-A0E5DB4A38B7}"/>
              </a:ext>
            </a:extLst>
          </p:cNvPr>
          <p:cNvCxnSpPr>
            <a:cxnSpLocks/>
          </p:cNvCxnSpPr>
          <p:nvPr/>
        </p:nvCxnSpPr>
        <p:spPr>
          <a:xfrm>
            <a:off x="2097051" y="1341834"/>
            <a:ext cx="3" cy="6947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9AA1A2D-9889-41D5-9B5D-C2E366D9008E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097051" y="1358026"/>
            <a:ext cx="203762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AB33CB2-C48E-4CD3-A3C5-440CC3163A82}"/>
              </a:ext>
            </a:extLst>
          </p:cNvPr>
          <p:cNvCxnSpPr>
            <a:cxnSpLocks/>
          </p:cNvCxnSpPr>
          <p:nvPr/>
        </p:nvCxnSpPr>
        <p:spPr>
          <a:xfrm>
            <a:off x="6095997" y="1592878"/>
            <a:ext cx="0" cy="4631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4" y="90588"/>
            <a:ext cx="96457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Améliorer le système de santé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2824112-2011-416B-B99B-C77258FF11BC}"/>
              </a:ext>
            </a:extLst>
          </p:cNvPr>
          <p:cNvSpPr/>
          <p:nvPr/>
        </p:nvSpPr>
        <p:spPr>
          <a:xfrm>
            <a:off x="398040" y="2056054"/>
            <a:ext cx="3398027" cy="316333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008A7BE-CFB2-4BDC-B131-A3F7169F25A5}"/>
              </a:ext>
            </a:extLst>
          </p:cNvPr>
          <p:cNvSpPr/>
          <p:nvPr/>
        </p:nvSpPr>
        <p:spPr>
          <a:xfrm>
            <a:off x="8395933" y="2056054"/>
            <a:ext cx="3398027" cy="316333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1C7CE0F-D7ED-4D8D-9731-B804C4881F63}"/>
              </a:ext>
            </a:extLst>
          </p:cNvPr>
          <p:cNvSpPr/>
          <p:nvPr/>
        </p:nvSpPr>
        <p:spPr>
          <a:xfrm>
            <a:off x="4396986" y="2056054"/>
            <a:ext cx="3398027" cy="316333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contrat RCP0 via coupons en 2022 : 4 588 soc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31E298E-6538-430C-A329-BE86F4617718}"/>
              </a:ext>
            </a:extLst>
          </p:cNvPr>
          <p:cNvGrpSpPr/>
          <p:nvPr/>
        </p:nvGrpSpPr>
        <p:grpSpPr>
          <a:xfrm>
            <a:off x="4134678" y="1086038"/>
            <a:ext cx="3906079" cy="543977"/>
            <a:chOff x="4134678" y="877319"/>
            <a:chExt cx="3906079" cy="54397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1079292-C6D2-40DC-B75E-FA5EA7EFF127}"/>
                </a:ext>
              </a:extLst>
            </p:cNvPr>
            <p:cNvSpPr/>
            <p:nvPr/>
          </p:nvSpPr>
          <p:spPr>
            <a:xfrm>
              <a:off x="4134678" y="877319"/>
              <a:ext cx="3906079" cy="543977"/>
            </a:xfrm>
            <a:prstGeom prst="roundRect">
              <a:avLst/>
            </a:prstGeom>
            <a:solidFill>
              <a:srgbClr val="C12A3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527F195B-C5DA-4EAB-88B7-2348CA515E00}"/>
                </a:ext>
              </a:extLst>
            </p:cNvPr>
            <p:cNvSpPr txBox="1"/>
            <p:nvPr/>
          </p:nvSpPr>
          <p:spPr>
            <a:xfrm>
              <a:off x="4245723" y="959919"/>
              <a:ext cx="3700552" cy="3277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fr-FR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Améliorer le système de santé</a:t>
              </a:r>
            </a:p>
          </p:txBody>
        </p:sp>
      </p:grpSp>
      <p:sp>
        <p:nvSpPr>
          <p:cNvPr id="24" name="TextBox 7">
            <a:extLst>
              <a:ext uri="{FF2B5EF4-FFF2-40B4-BE49-F238E27FC236}">
                <a16:creationId xmlns:a16="http://schemas.microsoft.com/office/drawing/2014/main" id="{12EC5BBC-4705-495F-9129-10C1B808A8C4}"/>
              </a:ext>
            </a:extLst>
          </p:cNvPr>
          <p:cNvSpPr txBox="1"/>
          <p:nvPr/>
        </p:nvSpPr>
        <p:spPr>
          <a:xfrm>
            <a:off x="523943" y="2947019"/>
            <a:ext cx="3146217" cy="2021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Formation initiale &amp; continue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Capacité managériale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Qualité de vie et conditions opérationnelles de travail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Valorisation du monde de la santé auprès de la société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Décarbonation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EFA36E-C2BA-44CD-B590-5D12CB340426}"/>
              </a:ext>
            </a:extLst>
          </p:cNvPr>
          <p:cNvSpPr txBox="1"/>
          <p:nvPr/>
        </p:nvSpPr>
        <p:spPr>
          <a:xfrm>
            <a:off x="785434" y="2149418"/>
            <a:ext cx="2623236" cy="54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  <a:spcBef>
                <a:spcPct val="0"/>
              </a:spcBef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Améliorer l’attractivité et la formation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769DB89-D5EE-4C58-95CD-44F90BACCD0D}"/>
              </a:ext>
            </a:extLst>
          </p:cNvPr>
          <p:cNvSpPr txBox="1"/>
          <p:nvPr/>
        </p:nvSpPr>
        <p:spPr>
          <a:xfrm>
            <a:off x="4776099" y="2149417"/>
            <a:ext cx="2623236" cy="54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  <a:spcBef>
                <a:spcPct val="0"/>
              </a:spcBef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Agir sur les parcours de santé sur le territoire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B561FC18-733D-4FA2-AB8F-840372FB812D}"/>
              </a:ext>
            </a:extLst>
          </p:cNvPr>
          <p:cNvSpPr txBox="1"/>
          <p:nvPr/>
        </p:nvSpPr>
        <p:spPr>
          <a:xfrm>
            <a:off x="4522891" y="2947019"/>
            <a:ext cx="3146217" cy="2021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Exercice coordonné / CPTS / MSP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Installation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Télémédecine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Soins de support et maintien au domicile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Soins de ville-Hôpital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EA28BA77-C918-45CD-A1B4-E9345B87A411}"/>
              </a:ext>
            </a:extLst>
          </p:cNvPr>
          <p:cNvSpPr txBox="1"/>
          <p:nvPr/>
        </p:nvSpPr>
        <p:spPr>
          <a:xfrm>
            <a:off x="8783331" y="2149417"/>
            <a:ext cx="2623236" cy="54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  <a:spcBef>
                <a:spcPct val="0"/>
              </a:spcBef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Optimiser la pratique professionnelle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FB074F91-FBD7-46CB-AEA9-439633389828}"/>
              </a:ext>
            </a:extLst>
          </p:cNvPr>
          <p:cNvSpPr txBox="1"/>
          <p:nvPr/>
        </p:nvSpPr>
        <p:spPr>
          <a:xfrm>
            <a:off x="8521840" y="2947019"/>
            <a:ext cx="3146217" cy="2108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Prévention des risques médicaux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Coordination (délégations d’actes, promotion des nouveaux métiers facilitateurs, travail en équipe pluri professionnelle)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Optimisation du temps médical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Innovation et renforcement efficacité thérapeutique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44AFC1BA-BBE4-45AA-8ED4-07DBD9DD1065}"/>
              </a:ext>
            </a:extLst>
          </p:cNvPr>
          <p:cNvCxnSpPr>
            <a:cxnSpLocks/>
          </p:cNvCxnSpPr>
          <p:nvPr/>
        </p:nvCxnSpPr>
        <p:spPr>
          <a:xfrm flipH="1" flipV="1">
            <a:off x="8040757" y="1358026"/>
            <a:ext cx="203762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B774C393-2BCC-48B1-BA06-F5C54518CEAC}"/>
              </a:ext>
            </a:extLst>
          </p:cNvPr>
          <p:cNvCxnSpPr>
            <a:cxnSpLocks/>
          </p:cNvCxnSpPr>
          <p:nvPr/>
        </p:nvCxnSpPr>
        <p:spPr>
          <a:xfrm flipV="1">
            <a:off x="6055580" y="5312747"/>
            <a:ext cx="0" cy="49687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C8EF7991-C058-49AE-A7FA-F1E47B591F39}"/>
              </a:ext>
            </a:extLst>
          </p:cNvPr>
          <p:cNvGrpSpPr/>
          <p:nvPr/>
        </p:nvGrpSpPr>
        <p:grpSpPr>
          <a:xfrm>
            <a:off x="2072704" y="5312747"/>
            <a:ext cx="2037627" cy="604006"/>
            <a:chOff x="2072704" y="5300043"/>
            <a:chExt cx="2037627" cy="604006"/>
          </a:xfrm>
        </p:grpSpPr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EB2754FF-F555-40C0-857F-2CA1FCC643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7051" y="5300043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5875FDB4-3000-403B-98F3-9008A2A5C9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72704" y="5883339"/>
              <a:ext cx="2037627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0EFEDD6C-B827-4A02-93A7-9F15C54D9A40}"/>
              </a:ext>
            </a:extLst>
          </p:cNvPr>
          <p:cNvGrpSpPr/>
          <p:nvPr/>
        </p:nvGrpSpPr>
        <p:grpSpPr>
          <a:xfrm flipH="1">
            <a:off x="8081671" y="5312747"/>
            <a:ext cx="2037627" cy="604006"/>
            <a:chOff x="2072704" y="5300043"/>
            <a:chExt cx="2037627" cy="604006"/>
          </a:xfrm>
        </p:grpSpPr>
        <p:cxnSp>
          <p:nvCxnSpPr>
            <p:cNvPr id="67" name="Connecteur droit avec flèche 66">
              <a:extLst>
                <a:ext uri="{FF2B5EF4-FFF2-40B4-BE49-F238E27FC236}">
                  <a16:creationId xmlns:a16="http://schemas.microsoft.com/office/drawing/2014/main" id="{BEAC66F6-3CD5-43FA-A45F-9BCB473172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7051" y="5300043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9F9C0975-56E2-4627-ADB6-8E930FDE72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72704" y="5883339"/>
              <a:ext cx="2037627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7E64266E-D088-402E-80EC-1251245EF07F}"/>
              </a:ext>
            </a:extLst>
          </p:cNvPr>
          <p:cNvGrpSpPr/>
          <p:nvPr/>
        </p:nvGrpSpPr>
        <p:grpSpPr>
          <a:xfrm>
            <a:off x="3339320" y="5652794"/>
            <a:ext cx="5513357" cy="543977"/>
            <a:chOff x="3339320" y="5645420"/>
            <a:chExt cx="5513357" cy="543977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716761B2-BC9C-46FB-A7BB-2A32BC9911D6}"/>
                </a:ext>
              </a:extLst>
            </p:cNvPr>
            <p:cNvSpPr/>
            <p:nvPr/>
          </p:nvSpPr>
          <p:spPr>
            <a:xfrm>
              <a:off x="3339320" y="5645420"/>
              <a:ext cx="5513357" cy="54397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3" name="TextBox 7">
              <a:extLst>
                <a:ext uri="{FF2B5EF4-FFF2-40B4-BE49-F238E27FC236}">
                  <a16:creationId xmlns:a16="http://schemas.microsoft.com/office/drawing/2014/main" id="{FEEFEDC7-C8C1-4A30-BDD8-7070989A336F}"/>
                </a:ext>
              </a:extLst>
            </p:cNvPr>
            <p:cNvSpPr txBox="1"/>
            <p:nvPr/>
          </p:nvSpPr>
          <p:spPr>
            <a:xfrm>
              <a:off x="3513769" y="5771962"/>
              <a:ext cx="5164457" cy="2641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Faire de la </a:t>
              </a:r>
              <a:r>
                <a:rPr lang="fr-FR" b="1" dirty="0">
                  <a:solidFill>
                    <a:srgbClr val="C12A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santé </a:t>
              </a: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un accélérateur d’efficacité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603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e 63">
            <a:extLst>
              <a:ext uri="{FF2B5EF4-FFF2-40B4-BE49-F238E27FC236}">
                <a16:creationId xmlns:a16="http://schemas.microsoft.com/office/drawing/2014/main" id="{5EBA56C6-F0A7-49AE-B470-DB7E8B437DBA}"/>
              </a:ext>
            </a:extLst>
          </p:cNvPr>
          <p:cNvGrpSpPr/>
          <p:nvPr/>
        </p:nvGrpSpPr>
        <p:grpSpPr>
          <a:xfrm>
            <a:off x="9232206" y="3216605"/>
            <a:ext cx="1739900" cy="604006"/>
            <a:chOff x="1195351" y="3216605"/>
            <a:chExt cx="1739900" cy="604006"/>
          </a:xfrm>
        </p:grpSpPr>
        <p:cxnSp>
          <p:nvCxnSpPr>
            <p:cNvPr id="65" name="Connecteur droit avec flèche 64">
              <a:extLst>
                <a:ext uri="{FF2B5EF4-FFF2-40B4-BE49-F238E27FC236}">
                  <a16:creationId xmlns:a16="http://schemas.microsoft.com/office/drawing/2014/main" id="{80662D53-46AE-4431-BC30-B71B0F18C1E6}"/>
                </a:ext>
              </a:extLst>
            </p:cNvPr>
            <p:cNvCxnSpPr>
              <a:cxnSpLocks/>
            </p:cNvCxnSpPr>
            <p:nvPr/>
          </p:nvCxnSpPr>
          <p:spPr>
            <a:xfrm>
              <a:off x="1195351" y="3216605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167EED45-E9C7-4A84-9A80-50434E257F0F}"/>
                </a:ext>
              </a:extLst>
            </p:cNvPr>
            <p:cNvCxnSpPr>
              <a:cxnSpLocks/>
            </p:cNvCxnSpPr>
            <p:nvPr/>
          </p:nvCxnSpPr>
          <p:spPr>
            <a:xfrm>
              <a:off x="2935251" y="3216605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6FDE21D3-0162-4B02-9E1C-962EDF5AEEE8}"/>
              </a:ext>
            </a:extLst>
          </p:cNvPr>
          <p:cNvGrpSpPr/>
          <p:nvPr/>
        </p:nvGrpSpPr>
        <p:grpSpPr>
          <a:xfrm>
            <a:off x="5180025" y="3216605"/>
            <a:ext cx="1739900" cy="604006"/>
            <a:chOff x="1195351" y="3216605"/>
            <a:chExt cx="1739900" cy="604006"/>
          </a:xfrm>
        </p:grpSpPr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93FA17EE-75F1-4070-B231-B10B91A7E951}"/>
                </a:ext>
              </a:extLst>
            </p:cNvPr>
            <p:cNvCxnSpPr>
              <a:cxnSpLocks/>
            </p:cNvCxnSpPr>
            <p:nvPr/>
          </p:nvCxnSpPr>
          <p:spPr>
            <a:xfrm>
              <a:off x="1195351" y="3216605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D8531A02-5B78-4EA2-ACDA-41429251BB5C}"/>
                </a:ext>
              </a:extLst>
            </p:cNvPr>
            <p:cNvCxnSpPr>
              <a:cxnSpLocks/>
            </p:cNvCxnSpPr>
            <p:nvPr/>
          </p:nvCxnSpPr>
          <p:spPr>
            <a:xfrm>
              <a:off x="2935251" y="3216605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56A596C-B17D-44DD-96E9-039344383692}"/>
              </a:ext>
            </a:extLst>
          </p:cNvPr>
          <p:cNvGrpSpPr/>
          <p:nvPr/>
        </p:nvGrpSpPr>
        <p:grpSpPr>
          <a:xfrm>
            <a:off x="1195351" y="3216605"/>
            <a:ext cx="1739900" cy="604006"/>
            <a:chOff x="1195351" y="3216605"/>
            <a:chExt cx="1739900" cy="604006"/>
          </a:xfrm>
        </p:grpSpPr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8D272CB1-16A5-4CF7-A367-FBCE4ED6C550}"/>
                </a:ext>
              </a:extLst>
            </p:cNvPr>
            <p:cNvCxnSpPr>
              <a:cxnSpLocks/>
            </p:cNvCxnSpPr>
            <p:nvPr/>
          </p:nvCxnSpPr>
          <p:spPr>
            <a:xfrm>
              <a:off x="1195351" y="3216605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>
              <a:extLst>
                <a:ext uri="{FF2B5EF4-FFF2-40B4-BE49-F238E27FC236}">
                  <a16:creationId xmlns:a16="http://schemas.microsoft.com/office/drawing/2014/main" id="{574212F1-AB9A-44CA-BABD-BAE95FC9463E}"/>
                </a:ext>
              </a:extLst>
            </p:cNvPr>
            <p:cNvCxnSpPr>
              <a:cxnSpLocks/>
            </p:cNvCxnSpPr>
            <p:nvPr/>
          </p:nvCxnSpPr>
          <p:spPr>
            <a:xfrm>
              <a:off x="2935251" y="3216605"/>
              <a:ext cx="0" cy="6040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4" y="90588"/>
            <a:ext cx="96457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Lutter contre le dérèglement climatique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2824112-2011-416B-B99B-C77258FF11BC}"/>
              </a:ext>
            </a:extLst>
          </p:cNvPr>
          <p:cNvSpPr/>
          <p:nvPr/>
        </p:nvSpPr>
        <p:spPr>
          <a:xfrm>
            <a:off x="398040" y="2056054"/>
            <a:ext cx="3398027" cy="141741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008A7BE-CFB2-4BDC-B131-A3F7169F25A5}"/>
              </a:ext>
            </a:extLst>
          </p:cNvPr>
          <p:cNvSpPr/>
          <p:nvPr/>
        </p:nvSpPr>
        <p:spPr>
          <a:xfrm>
            <a:off x="8395933" y="2056054"/>
            <a:ext cx="3398027" cy="141741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1C7CE0F-D7ED-4D8D-9731-B804C4881F63}"/>
              </a:ext>
            </a:extLst>
          </p:cNvPr>
          <p:cNvSpPr/>
          <p:nvPr/>
        </p:nvSpPr>
        <p:spPr>
          <a:xfrm>
            <a:off x="4396986" y="2056054"/>
            <a:ext cx="3398027" cy="141741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contrat RCP0 via coupons en 2022 : 4 588 soc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17ACDF-45FA-4BF2-9BE6-018D5F2442EF}"/>
              </a:ext>
            </a:extLst>
          </p:cNvPr>
          <p:cNvGrpSpPr/>
          <p:nvPr/>
        </p:nvGrpSpPr>
        <p:grpSpPr>
          <a:xfrm>
            <a:off x="3489536" y="1027617"/>
            <a:ext cx="5225215" cy="543977"/>
            <a:chOff x="3489536" y="1027617"/>
            <a:chExt cx="5225215" cy="54397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1079292-C6D2-40DC-B75E-FA5EA7EFF127}"/>
                </a:ext>
              </a:extLst>
            </p:cNvPr>
            <p:cNvSpPr/>
            <p:nvPr/>
          </p:nvSpPr>
          <p:spPr>
            <a:xfrm>
              <a:off x="3489536" y="1027617"/>
              <a:ext cx="5225215" cy="543977"/>
            </a:xfrm>
            <a:prstGeom prst="roundRect">
              <a:avLst/>
            </a:prstGeom>
            <a:solidFill>
              <a:srgbClr val="C12A3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527F195B-C5DA-4EAB-88B7-2348CA515E00}"/>
                </a:ext>
              </a:extLst>
            </p:cNvPr>
            <p:cNvSpPr txBox="1"/>
            <p:nvPr/>
          </p:nvSpPr>
          <p:spPr>
            <a:xfrm>
              <a:off x="3670160" y="1135986"/>
              <a:ext cx="4950279" cy="3277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fr-FR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Lutter contre le dérèglement climatique</a:t>
              </a:r>
            </a:p>
          </p:txBody>
        </p:sp>
      </p:grpSp>
      <p:sp>
        <p:nvSpPr>
          <p:cNvPr id="25" name="TextBox 7">
            <a:extLst>
              <a:ext uri="{FF2B5EF4-FFF2-40B4-BE49-F238E27FC236}">
                <a16:creationId xmlns:a16="http://schemas.microsoft.com/office/drawing/2014/main" id="{7DEFA36E-C2BA-44CD-B590-5D12CB340426}"/>
              </a:ext>
            </a:extLst>
          </p:cNvPr>
          <p:cNvSpPr txBox="1"/>
          <p:nvPr/>
        </p:nvSpPr>
        <p:spPr>
          <a:xfrm>
            <a:off x="785433" y="2431545"/>
            <a:ext cx="2623236" cy="54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  <a:spcBef>
                <a:spcPct val="0"/>
              </a:spcBef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Favoriser l’économie circulaire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769DB89-D5EE-4C58-95CD-44F90BACCD0D}"/>
              </a:ext>
            </a:extLst>
          </p:cNvPr>
          <p:cNvSpPr txBox="1"/>
          <p:nvPr/>
        </p:nvSpPr>
        <p:spPr>
          <a:xfrm>
            <a:off x="4473214" y="2209482"/>
            <a:ext cx="3245569" cy="1110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  <a:spcBef>
                <a:spcPct val="0"/>
              </a:spcBef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Encourager l’utilisation d’énergies durables et la limitation de la consommation énergétique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EA28BA77-C918-45CD-A1B4-E9345B87A411}"/>
              </a:ext>
            </a:extLst>
          </p:cNvPr>
          <p:cNvSpPr txBox="1"/>
          <p:nvPr/>
        </p:nvSpPr>
        <p:spPr>
          <a:xfrm>
            <a:off x="8783331" y="2434662"/>
            <a:ext cx="2623236" cy="546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  <a:spcBef>
                <a:spcPct val="0"/>
              </a:spcBef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Investir de façon engagée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68BCC4-CD97-4A3F-BB1B-BC6491E41F23}"/>
              </a:ext>
            </a:extLst>
          </p:cNvPr>
          <p:cNvGrpSpPr/>
          <p:nvPr/>
        </p:nvGrpSpPr>
        <p:grpSpPr>
          <a:xfrm>
            <a:off x="398041" y="3848962"/>
            <a:ext cx="3399577" cy="1981421"/>
            <a:chOff x="398041" y="3848962"/>
            <a:chExt cx="3399577" cy="1981421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716761B2-BC9C-46FB-A7BB-2A32BC9911D6}"/>
                </a:ext>
              </a:extLst>
            </p:cNvPr>
            <p:cNvSpPr/>
            <p:nvPr/>
          </p:nvSpPr>
          <p:spPr>
            <a:xfrm>
              <a:off x="398041" y="3848962"/>
              <a:ext cx="1645254" cy="1981421"/>
            </a:xfrm>
            <a:prstGeom prst="roundRect">
              <a:avLst/>
            </a:prstGeom>
            <a:solidFill>
              <a:srgbClr val="C12A3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3" name="TextBox 7">
              <a:extLst>
                <a:ext uri="{FF2B5EF4-FFF2-40B4-BE49-F238E27FC236}">
                  <a16:creationId xmlns:a16="http://schemas.microsoft.com/office/drawing/2014/main" id="{FEEFEDC7-C8C1-4A30-BDD8-7070989A336F}"/>
                </a:ext>
              </a:extLst>
            </p:cNvPr>
            <p:cNvSpPr txBox="1"/>
            <p:nvPr/>
          </p:nvSpPr>
          <p:spPr>
            <a:xfrm>
              <a:off x="424921" y="4425456"/>
              <a:ext cx="1591495" cy="8284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Encourager la réparation et le réemploi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0B39562-A76B-4C21-A367-283BFC7E2AA6}"/>
                </a:ext>
              </a:extLst>
            </p:cNvPr>
            <p:cNvSpPr/>
            <p:nvPr/>
          </p:nvSpPr>
          <p:spPr>
            <a:xfrm>
              <a:off x="2152363" y="3848962"/>
              <a:ext cx="1645255" cy="1981421"/>
            </a:xfrm>
            <a:prstGeom prst="round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bg2"/>
                </a:solidFill>
              </a:endParaRPr>
            </a:p>
          </p:txBody>
        </p:sp>
        <p:sp>
          <p:nvSpPr>
            <p:cNvPr id="35" name="TextBox 7">
              <a:extLst>
                <a:ext uri="{FF2B5EF4-FFF2-40B4-BE49-F238E27FC236}">
                  <a16:creationId xmlns:a16="http://schemas.microsoft.com/office/drawing/2014/main" id="{408EF3AC-0DAB-48F1-BED3-5133CCB9B5F0}"/>
                </a:ext>
              </a:extLst>
            </p:cNvPr>
            <p:cNvSpPr txBox="1"/>
            <p:nvPr/>
          </p:nvSpPr>
          <p:spPr>
            <a:xfrm>
              <a:off x="2179243" y="4428406"/>
              <a:ext cx="1591495" cy="8225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Engager et sensibiliser avec les bons gestes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218ACA7-8FE6-4D2C-A307-9E8BFD8223C9}"/>
              </a:ext>
            </a:extLst>
          </p:cNvPr>
          <p:cNvGrpSpPr/>
          <p:nvPr/>
        </p:nvGrpSpPr>
        <p:grpSpPr>
          <a:xfrm>
            <a:off x="4396986" y="3846011"/>
            <a:ext cx="3399577" cy="1981421"/>
            <a:chOff x="4396986" y="3846011"/>
            <a:chExt cx="3399577" cy="1981421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106FF6B7-ABF3-476E-805B-AB95374BFDC8}"/>
                </a:ext>
              </a:extLst>
            </p:cNvPr>
            <p:cNvSpPr/>
            <p:nvPr/>
          </p:nvSpPr>
          <p:spPr>
            <a:xfrm>
              <a:off x="4396986" y="3846011"/>
              <a:ext cx="1645254" cy="1981421"/>
            </a:xfrm>
            <a:prstGeom prst="roundRect">
              <a:avLst/>
            </a:prstGeom>
            <a:solidFill>
              <a:srgbClr val="C12A3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0" name="TextBox 7">
              <a:extLst>
                <a:ext uri="{FF2B5EF4-FFF2-40B4-BE49-F238E27FC236}">
                  <a16:creationId xmlns:a16="http://schemas.microsoft.com/office/drawing/2014/main" id="{CC188E81-196D-4388-A920-DF0906305FCA}"/>
                </a:ext>
              </a:extLst>
            </p:cNvPr>
            <p:cNvSpPr txBox="1"/>
            <p:nvPr/>
          </p:nvSpPr>
          <p:spPr>
            <a:xfrm>
              <a:off x="4423866" y="4284391"/>
              <a:ext cx="1591495" cy="11046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Accompagner l’économie d’énergie et les énergies propres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85FD890-B004-4BF1-BBC9-B8A342AAE0A3}"/>
                </a:ext>
              </a:extLst>
            </p:cNvPr>
            <p:cNvSpPr/>
            <p:nvPr/>
          </p:nvSpPr>
          <p:spPr>
            <a:xfrm>
              <a:off x="6151308" y="3846011"/>
              <a:ext cx="1645255" cy="1981421"/>
            </a:xfrm>
            <a:prstGeom prst="round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bg2"/>
                </a:solidFill>
              </a:endParaRPr>
            </a:p>
          </p:txBody>
        </p: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214EA7CA-09B2-4143-B3EB-A4F41CA554A2}"/>
                </a:ext>
              </a:extLst>
            </p:cNvPr>
            <p:cNvSpPr txBox="1"/>
            <p:nvPr/>
          </p:nvSpPr>
          <p:spPr>
            <a:xfrm>
              <a:off x="6178188" y="4566519"/>
              <a:ext cx="1591495" cy="5404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Soutenir les mobilités douces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F6C1C15-B914-4FE2-BFAA-FF6C5AE49F3F}"/>
              </a:ext>
            </a:extLst>
          </p:cNvPr>
          <p:cNvGrpSpPr/>
          <p:nvPr/>
        </p:nvGrpSpPr>
        <p:grpSpPr>
          <a:xfrm>
            <a:off x="8395157" y="3846011"/>
            <a:ext cx="3399577" cy="1981421"/>
            <a:chOff x="8395157" y="3846011"/>
            <a:chExt cx="3399577" cy="1981421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049B17A6-E3E0-45FE-8A7B-A4AF07EF9692}"/>
                </a:ext>
              </a:extLst>
            </p:cNvPr>
            <p:cNvSpPr/>
            <p:nvPr/>
          </p:nvSpPr>
          <p:spPr>
            <a:xfrm>
              <a:off x="8395157" y="3846011"/>
              <a:ext cx="1645254" cy="1981421"/>
            </a:xfrm>
            <a:prstGeom prst="roundRect">
              <a:avLst/>
            </a:prstGeom>
            <a:solidFill>
              <a:srgbClr val="C12A3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6" name="TextBox 7">
              <a:extLst>
                <a:ext uri="{FF2B5EF4-FFF2-40B4-BE49-F238E27FC236}">
                  <a16:creationId xmlns:a16="http://schemas.microsoft.com/office/drawing/2014/main" id="{2F932739-695C-41EB-A0F9-1AB56F224335}"/>
                </a:ext>
              </a:extLst>
            </p:cNvPr>
            <p:cNvSpPr txBox="1"/>
            <p:nvPr/>
          </p:nvSpPr>
          <p:spPr>
            <a:xfrm>
              <a:off x="8422037" y="4284391"/>
              <a:ext cx="1591495" cy="11046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Proposer une offre d’épargne et de retraite responsable</a:t>
              </a: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95FD1940-FD17-40D7-B7C9-F6DC0846D6E2}"/>
                </a:ext>
              </a:extLst>
            </p:cNvPr>
            <p:cNvSpPr/>
            <p:nvPr/>
          </p:nvSpPr>
          <p:spPr>
            <a:xfrm>
              <a:off x="10149479" y="3846011"/>
              <a:ext cx="1645255" cy="1981421"/>
            </a:xfrm>
            <a:prstGeom prst="round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bg2"/>
                </a:solidFill>
              </a:endParaRPr>
            </a:p>
          </p:txBody>
        </p:sp>
        <p:sp>
          <p:nvSpPr>
            <p:cNvPr id="51" name="TextBox 7">
              <a:extLst>
                <a:ext uri="{FF2B5EF4-FFF2-40B4-BE49-F238E27FC236}">
                  <a16:creationId xmlns:a16="http://schemas.microsoft.com/office/drawing/2014/main" id="{1AB0052A-6655-451B-87DC-D35F1A26C682}"/>
                </a:ext>
              </a:extLst>
            </p:cNvPr>
            <p:cNvSpPr txBox="1"/>
            <p:nvPr/>
          </p:nvSpPr>
          <p:spPr>
            <a:xfrm>
              <a:off x="10176359" y="4143326"/>
              <a:ext cx="1591495" cy="13867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00"/>
                </a:lnSpc>
                <a:spcBef>
                  <a:spcPct val="0"/>
                </a:spcBef>
              </a:pPr>
              <a:r>
                <a:rPr lang="fr-FR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Mener une politique volontariste d’investissement responsable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559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746131BD-FAF7-435C-B110-FD79386DD2BD}"/>
              </a:ext>
            </a:extLst>
          </p:cNvPr>
          <p:cNvSpPr/>
          <p:nvPr/>
        </p:nvSpPr>
        <p:spPr>
          <a:xfrm>
            <a:off x="6337300" y="2590800"/>
            <a:ext cx="4330700" cy="2095500"/>
          </a:xfrm>
          <a:prstGeom prst="roundRect">
            <a:avLst/>
          </a:prstGeom>
          <a:solidFill>
            <a:srgbClr val="C12A3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6BEB34-8FBC-4D6C-8E26-6718A864F366}"/>
              </a:ext>
            </a:extLst>
          </p:cNvPr>
          <p:cNvSpPr/>
          <p:nvPr/>
        </p:nvSpPr>
        <p:spPr>
          <a:xfrm>
            <a:off x="6184900" y="2438400"/>
            <a:ext cx="4330700" cy="20955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4" y="90588"/>
            <a:ext cx="96457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</a:t>
            </a:r>
            <a:r>
              <a:rPr lang="en-US" sz="3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pôle</a:t>
            </a:r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d’expertise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602E50-5EA4-428B-8FAE-87700AB453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" r="2064" b="1127"/>
          <a:stretch/>
        </p:blipFill>
        <p:spPr>
          <a:xfrm>
            <a:off x="1849543" y="971753"/>
            <a:ext cx="3910047" cy="55696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7">
            <a:extLst>
              <a:ext uri="{FF2B5EF4-FFF2-40B4-BE49-F238E27FC236}">
                <a16:creationId xmlns:a16="http://schemas.microsoft.com/office/drawing/2014/main" id="{70335817-B9BD-46D0-A443-AFD54BC652F3}"/>
              </a:ext>
            </a:extLst>
          </p:cNvPr>
          <p:cNvSpPr txBox="1"/>
          <p:nvPr/>
        </p:nvSpPr>
        <p:spPr>
          <a:xfrm>
            <a:off x="6358042" y="2803912"/>
            <a:ext cx="3984415" cy="136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fondation MACSF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CIPS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Prévention Médicale</a:t>
            </a:r>
          </a:p>
        </p:txBody>
      </p:sp>
    </p:spTree>
    <p:extLst>
      <p:ext uri="{BB962C8B-B14F-4D97-AF65-F5344CB8AC3E}">
        <p14:creationId xmlns:p14="http://schemas.microsoft.com/office/powerpoint/2010/main" val="1089824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4" y="90588"/>
            <a:ext cx="96457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site internet : macsf.fr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70335817-B9BD-46D0-A443-AFD54BC652F3}"/>
              </a:ext>
            </a:extLst>
          </p:cNvPr>
          <p:cNvSpPr txBox="1"/>
          <p:nvPr/>
        </p:nvSpPr>
        <p:spPr>
          <a:xfrm>
            <a:off x="2227862" y="864942"/>
            <a:ext cx="8184777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site internet avec des sujets dédiés aux internes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66DEE4-DB6D-44BE-BFC8-062888CC0EC0}"/>
              </a:ext>
            </a:extLst>
          </p:cNvPr>
          <p:cNvGrpSpPr/>
          <p:nvPr/>
        </p:nvGrpSpPr>
        <p:grpSpPr>
          <a:xfrm>
            <a:off x="6670899" y="5438809"/>
            <a:ext cx="3867438" cy="621714"/>
            <a:chOff x="3512805" y="5363104"/>
            <a:chExt cx="3867438" cy="621714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48BC4BF-E089-4D2B-88BC-D3E7D76E4CF2}"/>
                </a:ext>
              </a:extLst>
            </p:cNvPr>
            <p:cNvSpPr/>
            <p:nvPr/>
          </p:nvSpPr>
          <p:spPr>
            <a:xfrm>
              <a:off x="3512805" y="5363104"/>
              <a:ext cx="3867438" cy="621714"/>
            </a:xfrm>
            <a:prstGeom prst="roundRect">
              <a:avLst/>
            </a:prstGeom>
            <a:solidFill>
              <a:schemeClr val="bg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bg2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EFEC371-7E7E-4934-BCEB-05A56B332745}"/>
                </a:ext>
              </a:extLst>
            </p:cNvPr>
            <p:cNvSpPr txBox="1"/>
            <p:nvPr/>
          </p:nvSpPr>
          <p:spPr>
            <a:xfrm>
              <a:off x="3582943" y="5489295"/>
              <a:ext cx="3797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u="sng" dirty="0">
                  <a:solidFill>
                    <a:srgbClr val="0563C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  <a:hlinkClick r:id="rId3"/>
                </a:rPr>
                <a:t>https://www.macsf.fr/je-suis-interne</a:t>
              </a:r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260A288-0FA9-4432-9013-9555CE2A0FC0}"/>
              </a:ext>
            </a:extLst>
          </p:cNvPr>
          <p:cNvCxnSpPr>
            <a:cxnSpLocks/>
          </p:cNvCxnSpPr>
          <p:nvPr/>
        </p:nvCxnSpPr>
        <p:spPr>
          <a:xfrm>
            <a:off x="4527310" y="5749666"/>
            <a:ext cx="179294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7AFD4E46-6C7E-4D9F-AB21-298FFEF8E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068" y="2764604"/>
            <a:ext cx="2287503" cy="23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0EC41A-0254-47DD-AFA6-67CA841D3D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69" b="4745"/>
          <a:stretch/>
        </p:blipFill>
        <p:spPr>
          <a:xfrm>
            <a:off x="919419" y="2812658"/>
            <a:ext cx="2444299" cy="23141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ACCBDE-5F59-4A8B-B1EE-FF39380DB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46" y="2812658"/>
            <a:ext cx="2297708" cy="23141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C41AA45-4D69-4661-9F9D-279E47131CFD}"/>
              </a:ext>
            </a:extLst>
          </p:cNvPr>
          <p:cNvSpPr/>
          <p:nvPr/>
        </p:nvSpPr>
        <p:spPr>
          <a:xfrm>
            <a:off x="600943" y="1582192"/>
            <a:ext cx="3019520" cy="108737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La déclaration fiscale 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8E240F2-B115-4CFD-9CCB-59044ADC0DB2}"/>
              </a:ext>
            </a:extLst>
          </p:cNvPr>
          <p:cNvSpPr/>
          <p:nvPr/>
        </p:nvSpPr>
        <p:spPr>
          <a:xfrm>
            <a:off x="4527310" y="1582192"/>
            <a:ext cx="3019520" cy="108737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La feuille de paie de l’interne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BC2AD82-F7DA-47A2-9DF0-ECE9C50AB57B}"/>
              </a:ext>
            </a:extLst>
          </p:cNvPr>
          <p:cNvSpPr/>
          <p:nvPr/>
        </p:nvSpPr>
        <p:spPr>
          <a:xfrm>
            <a:off x="8453677" y="1568630"/>
            <a:ext cx="3289119" cy="108737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Les remplacements de l’interne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CED2249-5A01-4473-AEFB-3C531160EFA6}"/>
              </a:ext>
            </a:extLst>
          </p:cNvPr>
          <p:cNvSpPr/>
          <p:nvPr/>
        </p:nvSpPr>
        <p:spPr>
          <a:xfrm>
            <a:off x="1768092" y="5269952"/>
            <a:ext cx="3019520" cy="1087371"/>
          </a:xfrm>
          <a:prstGeom prst="roundRect">
            <a:avLst/>
          </a:prstGeom>
          <a:solidFill>
            <a:srgbClr val="C00000"/>
          </a:solidFill>
          <a:ln w="38100">
            <a:solidFill>
              <a:srgbClr val="C12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Et beaucoup d’autres sujets sur notre site </a:t>
            </a:r>
          </a:p>
        </p:txBody>
      </p:sp>
    </p:spTree>
    <p:extLst>
      <p:ext uri="{BB962C8B-B14F-4D97-AF65-F5344CB8AC3E}">
        <p14:creationId xmlns:p14="http://schemas.microsoft.com/office/powerpoint/2010/main" val="3627820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A93B4B4-E957-4639-858D-60E1C9CC6C59}"/>
              </a:ext>
            </a:extLst>
          </p:cNvPr>
          <p:cNvSpPr txBox="1"/>
          <p:nvPr/>
        </p:nvSpPr>
        <p:spPr>
          <a:xfrm>
            <a:off x="2097054" y="90588"/>
            <a:ext cx="96457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communauté MACSF</a:t>
            </a:r>
            <a:endParaRPr lang="fr-FR" sz="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4F3DAA-C327-4588-AFFE-60D59A8DC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92" y="1459821"/>
            <a:ext cx="5151566" cy="3938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5C316BF-A4A8-430B-AC07-A2C4A83C418D}"/>
              </a:ext>
            </a:extLst>
          </p:cNvPr>
          <p:cNvSpPr txBox="1"/>
          <p:nvPr/>
        </p:nvSpPr>
        <p:spPr>
          <a:xfrm>
            <a:off x="6096000" y="801878"/>
            <a:ext cx="4725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Qu'est-ce que c'est ?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ED6360-E4D2-4BD4-BFD4-1C485C828932}"/>
              </a:ext>
            </a:extLst>
          </p:cNvPr>
          <p:cNvSpPr txBox="1"/>
          <p:nvPr/>
        </p:nvSpPr>
        <p:spPr>
          <a:xfrm>
            <a:off x="5531654" y="1516363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Plateforme d'échange entre professionnels de santé : conseils, retours d'expérience, avis d'experts, annonces 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Calibri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0B93079-8AF6-4183-BDD6-A7C75B01B726}"/>
              </a:ext>
            </a:extLst>
          </p:cNvPr>
          <p:cNvSpPr txBox="1"/>
          <p:nvPr/>
        </p:nvSpPr>
        <p:spPr>
          <a:xfrm>
            <a:off x="5648195" y="2353959"/>
            <a:ext cx="609460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Forum de discussion</a:t>
            </a:r>
            <a:b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Espaces de discussion par professions et thématiques pour s'entraider et </a:t>
            </a:r>
            <a:r>
              <a:rPr lang="fr-FR" sz="1400" i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</a:rPr>
              <a:t>é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changer.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b="1" dirty="0">
              <a:solidFill>
                <a:prstClr val="black"/>
              </a:solidFill>
              <a:latin typeface="Arial" panose="020B06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prstClr val="black"/>
                </a:solidFill>
                <a:latin typeface="Arial" panose="020B0604020202020204"/>
              </a:rPr>
              <a:t>Annonces Emploi/Local </a:t>
            </a:r>
            <a:br>
              <a:rPr lang="fr-FR" sz="1400" b="1" dirty="0">
                <a:solidFill>
                  <a:prstClr val="black"/>
                </a:solidFill>
              </a:rPr>
            </a:br>
            <a:r>
              <a:rPr lang="fr-FR" sz="1400" i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</a:rPr>
              <a:t>Service de mise en relation de professionnels de santé pour la recherche d'emploi et de local professionnel. </a:t>
            </a:r>
          </a:p>
          <a:p>
            <a:pPr lvl="0">
              <a:defRPr/>
            </a:pPr>
            <a:r>
              <a:rPr lang="fr-FR" sz="14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	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Challenges </a:t>
            </a:r>
            <a:b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Calibri"/>
              </a:rPr>
            </a:b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Animations organisées régulièrement. 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i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+mn-lt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Venez</a:t>
            </a:r>
            <a:r>
              <a:rPr kumimoji="0" lang="fr-FR" sz="1400" b="1" i="1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rejoindre vos confrères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1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sur la Communauté en quelques clics !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78C4425-38D9-4987-AE21-5B9860DCF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066" y="3978323"/>
            <a:ext cx="1877731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386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874cc-7585-42be-9f72-dd5e21b974e1" xsi:nil="true"/>
    <lcf76f155ced4ddcb4097134ff3c332f xmlns="0af60fea-ba3d-4f3b-9a57-e4b841ab2f7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7AF2350B860E478BA869054C567E68" ma:contentTypeVersion="14" ma:contentTypeDescription="Crée un document." ma:contentTypeScope="" ma:versionID="a9c74533574697d57efc0118c473a00e">
  <xsd:schema xmlns:xsd="http://www.w3.org/2001/XMLSchema" xmlns:xs="http://www.w3.org/2001/XMLSchema" xmlns:p="http://schemas.microsoft.com/office/2006/metadata/properties" xmlns:ns2="0af60fea-ba3d-4f3b-9a57-e4b841ab2f70" xmlns:ns3="edc80777-b590-492b-ba44-07cf35a12891" xmlns:ns4="dd8874cc-7585-42be-9f72-dd5e21b974e1" targetNamespace="http://schemas.microsoft.com/office/2006/metadata/properties" ma:root="true" ma:fieldsID="ed2f6479f9467826971f5465bd4efeeb" ns2:_="" ns3:_="" ns4:_="">
    <xsd:import namespace="0af60fea-ba3d-4f3b-9a57-e4b841ab2f70"/>
    <xsd:import namespace="edc80777-b590-492b-ba44-07cf35a12891"/>
    <xsd:import namespace="dd8874cc-7585-42be-9f72-dd5e21b974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f60fea-ba3d-4f3b-9a57-e4b841ab2f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a8b3628f-988c-48d3-a825-3d44069f5a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c80777-b590-492b-ba44-07cf35a12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874cc-7585-42be-9f72-dd5e21b974e1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2ae2fbcb-22e1-46b1-b9b3-82a564f01cc6}" ma:internalName="TaxCatchAll" ma:showField="CatchAllData" ma:web="edc80777-b590-492b-ba44-07cf35a12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A3019B-DA7D-4CA6-A98D-670BA24D82E2}">
  <ds:schemaRefs>
    <ds:schemaRef ds:uri="dd8874cc-7585-42be-9f72-dd5e21b974e1"/>
    <ds:schemaRef ds:uri="http://purl.org/dc/terms/"/>
    <ds:schemaRef ds:uri="0af60fea-ba3d-4f3b-9a57-e4b841ab2f70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edc80777-b590-492b-ba44-07cf35a1289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3A0B708-7CD9-407C-8756-BCC2FCFB36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5D9187-1536-432F-B00F-79ADC8C2B9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f60fea-ba3d-4f3b-9a57-e4b841ab2f70"/>
    <ds:schemaRef ds:uri="edc80777-b590-492b-ba44-07cf35a12891"/>
    <ds:schemaRef ds:uri="dd8874cc-7585-42be-9f72-dd5e21b974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513</Words>
  <Application>Microsoft Office PowerPoint</Application>
  <PresentationFormat>Grand écran</PresentationFormat>
  <Paragraphs>78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ENTE Celia</dc:creator>
  <cp:lastModifiedBy>HEMICI Maherzia</cp:lastModifiedBy>
  <cp:revision>35</cp:revision>
  <dcterms:created xsi:type="dcterms:W3CDTF">2023-09-25T06:58:21Z</dcterms:created>
  <dcterms:modified xsi:type="dcterms:W3CDTF">2023-09-28T21:02:51Z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0x010100027AF2350B860E478BA869054C567E68</vt:lpwstr>
  </property>
  <property fmtid="{D5CDD505-2E9C-101B-9397-08002B2CF9AE}" pid="3" name="MediaServiceImageTags">
    <vt:lpwstr/>
  </property>
</Properties>
</file>