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8"/>
  </p:notesMasterIdLst>
  <p:sldIdLst>
    <p:sldId id="924" r:id="rId2"/>
    <p:sldId id="258" r:id="rId3"/>
    <p:sldId id="1426" r:id="rId4"/>
    <p:sldId id="1427" r:id="rId5"/>
    <p:sldId id="1472" r:id="rId6"/>
    <p:sldId id="1473" r:id="rId7"/>
    <p:sldId id="869" r:id="rId8"/>
    <p:sldId id="917" r:id="rId9"/>
    <p:sldId id="1475" r:id="rId10"/>
    <p:sldId id="652" r:id="rId11"/>
    <p:sldId id="653" r:id="rId12"/>
    <p:sldId id="654" r:id="rId13"/>
    <p:sldId id="655" r:id="rId14"/>
    <p:sldId id="1474" r:id="rId15"/>
    <p:sldId id="1476" r:id="rId16"/>
    <p:sldId id="1477" r:id="rId17"/>
    <p:sldId id="1478" r:id="rId18"/>
    <p:sldId id="1479" r:id="rId19"/>
    <p:sldId id="1464" r:id="rId20"/>
    <p:sldId id="1482" r:id="rId21"/>
    <p:sldId id="1480" r:id="rId22"/>
    <p:sldId id="1481" r:id="rId23"/>
    <p:sldId id="837" r:id="rId24"/>
    <p:sldId id="595" r:id="rId25"/>
    <p:sldId id="1483" r:id="rId26"/>
    <p:sldId id="1484" r:id="rId27"/>
    <p:sldId id="1485" r:id="rId28"/>
    <p:sldId id="1448" r:id="rId29"/>
    <p:sldId id="1458" r:id="rId30"/>
    <p:sldId id="897" r:id="rId31"/>
    <p:sldId id="1486" r:id="rId32"/>
    <p:sldId id="1487" r:id="rId33"/>
    <p:sldId id="1488" r:id="rId34"/>
    <p:sldId id="1434" r:id="rId35"/>
    <p:sldId id="885" r:id="rId36"/>
    <p:sldId id="1436" r:id="rId37"/>
    <p:sldId id="865" r:id="rId38"/>
    <p:sldId id="1489" r:id="rId39"/>
    <p:sldId id="1437" r:id="rId40"/>
    <p:sldId id="1465" r:id="rId41"/>
    <p:sldId id="1466" r:id="rId42"/>
    <p:sldId id="290" r:id="rId43"/>
    <p:sldId id="291" r:id="rId44"/>
    <p:sldId id="1490" r:id="rId45"/>
    <p:sldId id="1459" r:id="rId46"/>
    <p:sldId id="1460" r:id="rId47"/>
    <p:sldId id="1449" r:id="rId48"/>
    <p:sldId id="1450" r:id="rId49"/>
    <p:sldId id="1491" r:id="rId50"/>
    <p:sldId id="1389" r:id="rId51"/>
    <p:sldId id="835" r:id="rId52"/>
    <p:sldId id="836" r:id="rId53"/>
    <p:sldId id="1406" r:id="rId54"/>
    <p:sldId id="1404" r:id="rId55"/>
    <p:sldId id="1405" r:id="rId56"/>
    <p:sldId id="838" r:id="rId57"/>
    <p:sldId id="839" r:id="rId58"/>
    <p:sldId id="840" r:id="rId59"/>
    <p:sldId id="841" r:id="rId60"/>
    <p:sldId id="1492" r:id="rId61"/>
    <p:sldId id="860" r:id="rId62"/>
    <p:sldId id="842" r:id="rId63"/>
    <p:sldId id="1493" r:id="rId64"/>
    <p:sldId id="1494" r:id="rId65"/>
    <p:sldId id="849" r:id="rId66"/>
    <p:sldId id="876" r:id="rId67"/>
    <p:sldId id="928" r:id="rId68"/>
    <p:sldId id="271" r:id="rId69"/>
    <p:sldId id="1387" r:id="rId70"/>
    <p:sldId id="1388" r:id="rId71"/>
    <p:sldId id="843" r:id="rId72"/>
    <p:sldId id="884" r:id="rId73"/>
    <p:sldId id="852" r:id="rId74"/>
    <p:sldId id="850" r:id="rId75"/>
    <p:sldId id="844" r:id="rId76"/>
    <p:sldId id="845" r:id="rId77"/>
    <p:sldId id="846" r:id="rId78"/>
    <p:sldId id="847" r:id="rId79"/>
    <p:sldId id="848" r:id="rId80"/>
    <p:sldId id="851" r:id="rId81"/>
    <p:sldId id="925" r:id="rId82"/>
    <p:sldId id="927" r:id="rId83"/>
    <p:sldId id="853" r:id="rId84"/>
    <p:sldId id="857" r:id="rId85"/>
    <p:sldId id="858" r:id="rId86"/>
    <p:sldId id="859" r:id="rId87"/>
    <p:sldId id="866" r:id="rId88"/>
    <p:sldId id="1495" r:id="rId89"/>
    <p:sldId id="1407" r:id="rId90"/>
    <p:sldId id="1408" r:id="rId91"/>
    <p:sldId id="881" r:id="rId92"/>
    <p:sldId id="1386" r:id="rId93"/>
    <p:sldId id="882" r:id="rId94"/>
    <p:sldId id="883" r:id="rId95"/>
    <p:sldId id="267" r:id="rId96"/>
    <p:sldId id="886" r:id="rId9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7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8990E-6062-4340-9606-A9C94AEB889B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FC328-EA68-41F3-87D2-151C6F67B5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1841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062B2-F0E3-4AC2-AB52-5A69D6AD5948}" type="slidenum">
              <a:rPr lang="fr-FR" smtClean="0"/>
              <a:t>74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4720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632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DA53350A-485F-4CC0-B3E7-8F7D7433BB18}" type="slidenum">
              <a:rPr lang="fr-FR" sz="1200"/>
              <a:pPr eaLnBrk="1" hangingPunct="1"/>
              <a:t>91</a:t>
            </a:fld>
            <a:endParaRPr lang="fr-FR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656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3E26496A-5C08-4DA1-BB31-B02219D3CDCB}" type="slidenum">
              <a:rPr lang="fr-FR" sz="1200"/>
              <a:pPr eaLnBrk="1" hangingPunct="1"/>
              <a:t>93</a:t>
            </a:fld>
            <a:endParaRPr lang="fr-FR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062B2-F0E3-4AC2-AB52-5A69D6AD5948}" type="slidenum">
              <a:rPr lang="fr-FR" smtClean="0"/>
              <a:t>94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4720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7CAA14-9C10-4CA9-92FD-5E626363C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DC65E9-36B0-4979-ABF1-903967DDF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694A73-850C-4FE2-BD2F-84B806D86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B6977-B27B-4401-B272-058F4786013F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AE29B-EFBB-4206-BF69-26E98D78B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3DB921-4AA2-4870-B32A-4B0A4952B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DDDE-70F7-440F-A6EC-E2CC77F69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400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F37888-B0DB-4B9F-808C-3A6800F6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5072DC-8B6E-4CC4-BEE9-A7098EB42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6E343D-9632-4E2C-B737-DF0C5BA9A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B6977-B27B-4401-B272-058F4786013F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EFB7AC-FC1C-4A5E-9740-10D6E4BCA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4F81A2-4490-4236-816E-C339D3572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DDDE-70F7-440F-A6EC-E2CC77F69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4365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A7C890-BFDD-4FED-91C7-C7F471B5E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149915-E3D0-4386-B7F1-389D960B5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48694C-54EA-4DFC-B71E-AD02B888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B6977-B27B-4401-B272-058F4786013F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1FB2F0-A986-451C-B425-02FC2317B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1D059C-D7E8-4471-81BD-B5B283482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DDDE-70F7-440F-A6EC-E2CC77F69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83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8EBB39-601B-4B76-8AB2-468D3CC1C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5F0DDC-01A2-4F38-8EED-DAA128AC04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CE44995-0FE7-4929-8DCD-E888C17370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DD74D00-5535-48A4-BCB3-96A957D5A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B6977-B27B-4401-B272-058F4786013F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B610AE-4CA8-495F-AC89-748A449C8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A441E5-ABDD-471C-B3AF-2FAC8E2B4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DDDE-70F7-440F-A6EC-E2CC77F69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8755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919D6E-C61F-4A52-9A2F-268D3C216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AB2EE-7D5F-4611-9623-EF9627327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DFA548-084C-4D9F-BE8D-3DE493343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DF3DA8E-7A8C-4AA5-ABA0-BDFB85B6F8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FD0F119-BF3D-4190-8540-4F7D10E564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658B4E9-A943-4F9A-82DB-5E98E82F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B6977-B27B-4401-B272-058F4786013F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337658E-0E01-428E-A568-3F2F15000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BD32AD2-4385-4AB8-8BB0-4E60BD795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DDDE-70F7-440F-A6EC-E2CC77F69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715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693A99-8A66-4FC0-8E67-1E85554B0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7EBAA40-C1CA-4557-AD22-E17DCFF9F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B6977-B27B-4401-B272-058F4786013F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3EFEDF2-3217-42B0-BBB0-07694B1C1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E4C1A6-3DF6-46BA-AA44-59B0E887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DDDE-70F7-440F-A6EC-E2CC77F69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97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610D63F-DE8B-4CDE-A10E-AFBA3CF9A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B6977-B27B-4401-B272-058F4786013F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D942FB3-B75E-4F2C-953B-3C3C6AC33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E6497D-A7E8-4271-9330-0A8667AC2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DDDE-70F7-440F-A6EC-E2CC77F69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77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67DB2D-CE19-47B3-A46B-C583F8859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282F50-631A-4566-9C29-ED69A38B4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4738C5A-B934-430A-8072-E088F23D5B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C7125C-37F0-4090-8DB1-F784B7573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B6977-B27B-4401-B272-058F4786013F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24FE82-683E-40D0-A1F8-D44060F64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55FD185-5613-44A2-A508-CFE3169CA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DDDE-70F7-440F-A6EC-E2CC77F69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097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F7D900-0BA0-4515-9D64-122D495C3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D27DB2-76CE-4642-B307-1926203648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76C8CD3-41DD-4414-8C37-D5D033DC40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E611A9-4D94-4861-8D48-46CE7014C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B6977-B27B-4401-B272-058F4786013F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4A1E13-DE18-45A0-9011-8C1B19113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47EEAA-9FA1-4DC5-97F5-D6F671E26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DDDE-70F7-440F-A6EC-E2CC77F69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9154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B541BB-CDC0-42F8-90F0-58E767785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EDB96F-3421-487C-87ED-46E4A4B7E5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FAF707-DD3D-4E1A-9941-B0801107F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B6977-B27B-4401-B272-058F4786013F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0EA559-CA18-43CF-82AF-CEF4BC683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AEA31E-368B-4F3C-9962-FCA614B05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DDDE-70F7-440F-A6EC-E2CC77F69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41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697C69D-3499-4430-9075-6BD93A3BEA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27C5F8-78A0-4CE9-AB37-582E6674A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47AD5C-4444-4F4D-B2EB-83BBB84F1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B6977-B27B-4401-B272-058F4786013F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140F45-726D-4B63-9DF0-1121FBA71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1CBAC8-B0A9-4505-80D9-0C47F0095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DDDE-70F7-440F-A6EC-E2CC77F69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334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229593" y="1312864"/>
            <a:ext cx="9433812" cy="4414609"/>
          </a:xfrm>
        </p:spPr>
        <p:txBody>
          <a:bodyPr/>
          <a:lstStyle>
            <a:lvl5pPr marL="243814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9540" y="179133"/>
            <a:ext cx="11324552" cy="739515"/>
          </a:xfrm>
          <a:prstGeom prst="rect">
            <a:avLst/>
          </a:prstGeom>
        </p:spPr>
        <p:txBody>
          <a:bodyPr vert="horz" lIns="91433" tIns="45716" rIns="91433" bIns="45716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76127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369540" y="179133"/>
            <a:ext cx="11324552" cy="739515"/>
          </a:xfrm>
          <a:prstGeom prst="rect">
            <a:avLst/>
          </a:prstGeom>
        </p:spPr>
        <p:txBody>
          <a:bodyPr vert="horz" lIns="91433" tIns="45716" rIns="91433" bIns="45716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393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01201A1-05C0-D8D0-067C-0784D63B1D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A02843C-49D0-36C8-E6BB-8E18BE31D8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E8FC8DD-F7CF-B5D9-6847-1B579CAEE9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AFC4D9-2318-47A6-8B9E-A1201492036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61079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r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graphique 2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BD5FB0-D057-4AC8-87E7-7BCCE670F1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498915-621C-42D9-9746-4B9F55B52B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821216-B3ED-4CE8-9889-F566ED7353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BE567-7337-4246-BFE7-B5099DB243F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17572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9B647BE-67AF-4A68-9A54-09E8AA135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C34181-968B-4AB8-9A6D-A35EB3EDB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51BEA3-4C52-488F-B4E0-0F09EE4147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B6977-B27B-4401-B272-058F4786013F}" type="datetimeFigureOut">
              <a:rPr lang="fr-FR" smtClean="0"/>
              <a:t>09/01/2024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B3437D-AC2D-4C25-A5C4-EF631C2038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705B86-1A28-4EEB-B727-E944DB363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4DDDE-70F7-440F-A6EC-E2CC77F69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8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4.jpeg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gif"/><Relationship Id="rId14" Type="http://schemas.openxmlformats.org/officeDocument/2006/relationships/image" Target="../media/image2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fr/imgres?imgurl=http://media.telemarket.fr/imgnwprd/000/000569/00056979/00056979-t0.jpg&amp;imgrefurl=http://www.telemarket.fr/dynv6/produit/56979.shtml&amp;usg=__f2sPQm7KmrgikD3_Cdk5h7K5bcQ=&amp;h=300&amp;w=300&amp;sz=103&amp;hl=fr&amp;start=4&amp;tbnid=OKyF9JhmTXhpRM:&amp;tbnh=116&amp;tbnw=116&amp;prev=/images?q%3Dcalin%2Bde%2Byoplait%26gbv%3D2%26hl%3Dfr%26safe%3Doff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png"/><Relationship Id="rId5" Type="http://schemas.openxmlformats.org/officeDocument/2006/relationships/hyperlink" Target="https://vimeo.com/abbottfrance/review/122446256/98c14c7887" TargetMode="External"/><Relationship Id="rId4" Type="http://schemas.openxmlformats.org/officeDocument/2006/relationships/image" Target="../media/image69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252468-4F07-4560-AAF7-E848EF6015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altLang="fr-FR" b="1" dirty="0">
                <a:solidFill>
                  <a:srgbClr val="0070C0"/>
                </a:solidFill>
              </a:rPr>
              <a:t>Les diabètes (II)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416C832-36B3-4F17-B38C-BF217F767E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fr-FR" altLang="fr-FR" dirty="0"/>
              <a:t>Pr F ANDREELLI</a:t>
            </a:r>
          </a:p>
          <a:p>
            <a:pPr eaLnBrk="1" hangingPunct="1"/>
            <a:r>
              <a:rPr lang="fr-FR" altLang="fr-FR" dirty="0"/>
              <a:t>Service de Diabétologie, CHU Pitié-Salpêtrière </a:t>
            </a:r>
          </a:p>
          <a:p>
            <a:pPr eaLnBrk="1" hangingPunct="1"/>
            <a:r>
              <a:rPr lang="fr-FR" altLang="fr-FR" dirty="0"/>
              <a:t>INSERM UMRS 1269, Sorbonne Université, Paris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7446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ZoneTexte 1">
            <a:extLst>
              <a:ext uri="{FF2B5EF4-FFF2-40B4-BE49-F238E27FC236}">
                <a16:creationId xmlns:a16="http://schemas.microsoft.com/office/drawing/2014/main" id="{5B3468CB-C9B5-4DCC-9F55-2ECCC489F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191" y="404814"/>
            <a:ext cx="30957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600" b="1">
                <a:solidFill>
                  <a:srgbClr val="000066"/>
                </a:solidFill>
              </a:rPr>
              <a:t>Liens d’intérêt</a:t>
            </a:r>
          </a:p>
        </p:txBody>
      </p:sp>
      <p:sp>
        <p:nvSpPr>
          <p:cNvPr id="10243" name="ZoneTexte 3">
            <a:extLst>
              <a:ext uri="{FF2B5EF4-FFF2-40B4-BE49-F238E27FC236}">
                <a16:creationId xmlns:a16="http://schemas.microsoft.com/office/drawing/2014/main" id="{FAF89E19-039F-4571-83F9-EFAFB413F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88" y="1916115"/>
            <a:ext cx="9324989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200" dirty="0">
                <a:solidFill>
                  <a:srgbClr val="000066"/>
                </a:solidFill>
              </a:rPr>
              <a:t>Invitations congrès: Laboratoire Eli Lilly and </a:t>
            </a:r>
            <a:r>
              <a:rPr lang="fr-FR" altLang="fr-FR" sz="3200" dirty="0" err="1">
                <a:solidFill>
                  <a:srgbClr val="000066"/>
                </a:solidFill>
              </a:rPr>
              <a:t>Company</a:t>
            </a:r>
            <a:endParaRPr lang="fr-FR" altLang="fr-FR" sz="3200" dirty="0">
              <a:solidFill>
                <a:srgbClr val="000066"/>
              </a:solidFill>
            </a:endParaRPr>
          </a:p>
          <a:p>
            <a:endParaRPr lang="fr-FR" altLang="fr-FR" sz="3200" dirty="0">
              <a:solidFill>
                <a:srgbClr val="000066"/>
              </a:solidFill>
            </a:endParaRPr>
          </a:p>
          <a:p>
            <a:r>
              <a:rPr lang="fr-FR" altLang="fr-FR" sz="3200" dirty="0">
                <a:solidFill>
                  <a:srgbClr val="000066"/>
                </a:solidFill>
              </a:rPr>
              <a:t>Orateur: Laboratoire Eli Lilly and </a:t>
            </a:r>
            <a:r>
              <a:rPr lang="fr-FR" altLang="fr-FR" sz="3200" dirty="0" err="1">
                <a:solidFill>
                  <a:srgbClr val="000066"/>
                </a:solidFill>
              </a:rPr>
              <a:t>Company</a:t>
            </a:r>
            <a:endParaRPr lang="fr-FR" altLang="fr-FR" sz="3200" dirty="0">
              <a:solidFill>
                <a:srgbClr val="000066"/>
              </a:solidFill>
            </a:endParaRPr>
          </a:p>
          <a:p>
            <a:endParaRPr lang="fr-FR" altLang="fr-FR" sz="32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454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06639" y="2020541"/>
            <a:ext cx="6378756" cy="697627"/>
          </a:xfrm>
          <a:prstGeom prst="rect">
            <a:avLst/>
          </a:prstGeom>
          <a:noFill/>
        </p:spPr>
        <p:txBody>
          <a:bodyPr wrap="none" lIns="121904" tIns="60952" rIns="121904" bIns="60952" rtlCol="0">
            <a:spAutoFit/>
          </a:bodyPr>
          <a:lstStyle/>
          <a:p>
            <a:r>
              <a:rPr lang="fr-FR" sz="3700" b="1" dirty="0">
                <a:solidFill>
                  <a:srgbClr val="C00000"/>
                </a:solidFill>
              </a:rPr>
              <a:t>Urgence métabolique ou pas ? </a:t>
            </a:r>
          </a:p>
        </p:txBody>
      </p:sp>
    </p:spTree>
    <p:extLst>
      <p:ext uri="{BB962C8B-B14F-4D97-AF65-F5344CB8AC3E}">
        <p14:creationId xmlns:p14="http://schemas.microsoft.com/office/powerpoint/2010/main" val="449014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61360" y="464715"/>
            <a:ext cx="10029669" cy="1107996"/>
          </a:xfrm>
          <a:prstGeom prst="rect">
            <a:avLst/>
          </a:prstGeom>
          <a:noFill/>
        </p:spPr>
        <p:txBody>
          <a:bodyPr wrap="none" lIns="121904" tIns="60952" rIns="121904" bIns="60952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L’urgence c’est le DT1 et le DT2 infecté (pied) </a:t>
            </a:r>
          </a:p>
          <a:p>
            <a:pPr algn="ctr"/>
            <a:r>
              <a:rPr lang="fr-FR" sz="3200" b="1" dirty="0">
                <a:solidFill>
                  <a:srgbClr val="FF0000"/>
                </a:solidFill>
              </a:rPr>
              <a:t>et en gériatrie l’</a:t>
            </a:r>
            <a:r>
              <a:rPr lang="fr-FR" sz="3200" b="1" dirty="0" err="1">
                <a:solidFill>
                  <a:srgbClr val="FF0000"/>
                </a:solidFill>
              </a:rPr>
              <a:t>hyperosmolaire</a:t>
            </a:r>
            <a:r>
              <a:rPr lang="fr-FR" sz="3200" b="1" dirty="0">
                <a:solidFill>
                  <a:srgbClr val="FF0000"/>
                </a:solidFill>
              </a:rPr>
              <a:t> (mais patient dépendant)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35375" y="1988845"/>
            <a:ext cx="11814677" cy="4124190"/>
          </a:xfrm>
          <a:prstGeom prst="rect">
            <a:avLst/>
          </a:prstGeom>
          <a:noFill/>
        </p:spPr>
        <p:txBody>
          <a:bodyPr wrap="none" lIns="121904" tIns="60952" rIns="121904" bIns="60952" rtlCol="0">
            <a:spAutoFit/>
          </a:bodyPr>
          <a:lstStyle/>
          <a:p>
            <a:r>
              <a:rPr lang="fr-FR" sz="2000" dirty="0"/>
              <a:t>-méfiance si un </a:t>
            </a:r>
            <a:r>
              <a:rPr lang="fr-FR" sz="2000" b="1" dirty="0">
                <a:solidFill>
                  <a:srgbClr val="002060"/>
                </a:solidFill>
              </a:rPr>
              <a:t>enfant recommence à uriner au lit</a:t>
            </a:r>
            <a:r>
              <a:rPr lang="fr-FR" sz="2000" dirty="0"/>
              <a:t>: penser au diabète </a:t>
            </a:r>
          </a:p>
          <a:p>
            <a:r>
              <a:rPr lang="fr-FR" sz="2000" dirty="0"/>
              <a:t>	</a:t>
            </a:r>
            <a:r>
              <a:rPr lang="fr-FR" sz="2000" dirty="0">
                <a:solidFill>
                  <a:srgbClr val="FF0000"/>
                </a:solidFill>
              </a:rPr>
              <a:t>* TOUT diabète chez l’enfant est une urgence </a:t>
            </a:r>
          </a:p>
          <a:p>
            <a:r>
              <a:rPr lang="fr-FR" sz="2000" dirty="0"/>
              <a:t> </a:t>
            </a:r>
          </a:p>
          <a:p>
            <a:r>
              <a:rPr lang="fr-FR" sz="2000" dirty="0"/>
              <a:t>-méfiance si une </a:t>
            </a:r>
            <a:r>
              <a:rPr lang="fr-FR" sz="2000" b="1" dirty="0">
                <a:solidFill>
                  <a:srgbClr val="002060"/>
                </a:solidFill>
              </a:rPr>
              <a:t>personne âgée </a:t>
            </a:r>
            <a:r>
              <a:rPr lang="fr-FR" sz="2000" dirty="0"/>
              <a:t>recommence à uriner au lit</a:t>
            </a:r>
          </a:p>
          <a:p>
            <a:r>
              <a:rPr lang="fr-FR" sz="2000" dirty="0"/>
              <a:t>	diabète en aggravation (infection, cancer) ? Hypercalcémie tumorale ? </a:t>
            </a:r>
          </a:p>
          <a:p>
            <a:endParaRPr lang="fr-FR" sz="2000" dirty="0"/>
          </a:p>
          <a:p>
            <a:r>
              <a:rPr lang="fr-FR" sz="2000" dirty="0"/>
              <a:t>-méfiance </a:t>
            </a:r>
            <a:r>
              <a:rPr lang="fr-FR" sz="2000" b="1" dirty="0">
                <a:solidFill>
                  <a:srgbClr val="002060"/>
                </a:solidFill>
              </a:rPr>
              <a:t>si syndrome cardinal </a:t>
            </a:r>
            <a:r>
              <a:rPr lang="fr-FR" sz="2000" dirty="0"/>
              <a:t>car DT1</a:t>
            </a:r>
          </a:p>
          <a:p>
            <a:r>
              <a:rPr lang="fr-FR" sz="2000" dirty="0"/>
              <a:t>	polyurie, </a:t>
            </a:r>
            <a:r>
              <a:rPr lang="fr-FR" sz="2000" dirty="0" err="1"/>
              <a:t>polydypsie</a:t>
            </a:r>
            <a:r>
              <a:rPr lang="fr-FR" sz="2000" dirty="0"/>
              <a:t>, perte de poids malgré polyphagie</a:t>
            </a:r>
          </a:p>
          <a:p>
            <a:r>
              <a:rPr lang="fr-FR" sz="2000" dirty="0"/>
              <a:t>	quelle glycémie ? Quelle cétonémie ? </a:t>
            </a:r>
          </a:p>
          <a:p>
            <a:endParaRPr lang="fr-FR" sz="2000" dirty="0"/>
          </a:p>
          <a:p>
            <a:r>
              <a:rPr lang="fr-FR" sz="2000" dirty="0"/>
              <a:t>	un DT2 s’il perd du poids doit améliorer son diabète (base du traitement):</a:t>
            </a:r>
          </a:p>
          <a:p>
            <a:r>
              <a:rPr lang="fr-FR" sz="2000" dirty="0"/>
              <a:t>	</a:t>
            </a:r>
            <a:r>
              <a:rPr lang="fr-FR" sz="2000" dirty="0">
                <a:solidFill>
                  <a:srgbClr val="FF0000"/>
                </a:solidFill>
              </a:rPr>
              <a:t>si chez le DT2 perte de poids avec hyperglycémie persistante ou qui s’aggrave = carence en insuline ou </a:t>
            </a:r>
          </a:p>
          <a:p>
            <a:r>
              <a:rPr lang="fr-FR" sz="2000" dirty="0">
                <a:solidFill>
                  <a:srgbClr val="FF0000"/>
                </a:solidFill>
              </a:rPr>
              <a:t>	cancer ou autre pathologie sévère</a:t>
            </a:r>
          </a:p>
        </p:txBody>
      </p:sp>
    </p:spTree>
    <p:extLst>
      <p:ext uri="{BB962C8B-B14F-4D97-AF65-F5344CB8AC3E}">
        <p14:creationId xmlns:p14="http://schemas.microsoft.com/office/powerpoint/2010/main" val="571499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800133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</a:rPr>
              <a:t>DT2 aux </a:t>
            </a:r>
            <a:r>
              <a:rPr lang="en-US" sz="3200" b="1" dirty="0" err="1">
                <a:solidFill>
                  <a:srgbClr val="FF0000"/>
                </a:solidFill>
              </a:rPr>
              <a:t>urgences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55359" y="1316766"/>
            <a:ext cx="11884529" cy="443197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fr-FR" sz="2000" b="1" dirty="0"/>
              <a:t>-glycémie à 3g, AEG, HbA1c 12%, perte de poids, tt ADO max:</a:t>
            </a:r>
          </a:p>
          <a:p>
            <a:endParaRPr lang="fr-FR" sz="2000" b="1" dirty="0"/>
          </a:p>
          <a:p>
            <a:r>
              <a:rPr lang="fr-FR" sz="2000" b="1" dirty="0"/>
              <a:t>	</a:t>
            </a:r>
            <a:r>
              <a:rPr lang="fr-FR" sz="2000" b="1" dirty="0">
                <a:solidFill>
                  <a:srgbClr val="FF0000"/>
                </a:solidFill>
              </a:rPr>
              <a:t>*acétone ? BU (infection urinaire) ? Ex clinique ? </a:t>
            </a:r>
            <a:r>
              <a:rPr lang="fr-FR" sz="2000" b="1" dirty="0" err="1">
                <a:solidFill>
                  <a:srgbClr val="FF0000"/>
                </a:solidFill>
              </a:rPr>
              <a:t>Iono</a:t>
            </a:r>
            <a:r>
              <a:rPr lang="fr-FR" sz="2000" b="1" dirty="0">
                <a:solidFill>
                  <a:srgbClr val="FF0000"/>
                </a:solidFill>
              </a:rPr>
              <a:t> ?</a:t>
            </a:r>
          </a:p>
          <a:p>
            <a:endParaRPr lang="fr-FR" sz="2000" b="1" dirty="0">
              <a:solidFill>
                <a:srgbClr val="FF0000"/>
              </a:solidFill>
            </a:endParaRPr>
          </a:p>
          <a:p>
            <a:r>
              <a:rPr lang="fr-FR" sz="2000" b="1" dirty="0"/>
              <a:t>	</a:t>
            </a:r>
            <a:r>
              <a:rPr lang="fr-FR" sz="2000" b="1" dirty="0">
                <a:solidFill>
                  <a:srgbClr val="FF0000"/>
                </a:solidFill>
              </a:rPr>
              <a:t>* si pas d’acétone et </a:t>
            </a:r>
            <a:r>
              <a:rPr lang="fr-FR" sz="2000" b="1" dirty="0" err="1">
                <a:solidFill>
                  <a:srgbClr val="FF0000"/>
                </a:solidFill>
              </a:rPr>
              <a:t>iono</a:t>
            </a:r>
            <a:r>
              <a:rPr lang="fr-FR" sz="2000" b="1" dirty="0">
                <a:solidFill>
                  <a:srgbClr val="FF0000"/>
                </a:solidFill>
              </a:rPr>
              <a:t> OK:</a:t>
            </a:r>
          </a:p>
          <a:p>
            <a:r>
              <a:rPr lang="fr-FR" sz="2000" b="1" dirty="0"/>
              <a:t>		RAD avec tt ADO + une lente qui dure 24h 0,2 UI/kg avec IDE (la lente peut être faîte le matin</a:t>
            </a:r>
          </a:p>
          <a:p>
            <a:r>
              <a:rPr lang="fr-FR" sz="2000" b="1" dirty="0"/>
              <a:t>		ou le soir au dîner ou à midi puis décalée le matin ou le soir pour être plus</a:t>
            </a:r>
          </a:p>
          <a:p>
            <a:r>
              <a:rPr lang="fr-FR" sz="2000" b="1" dirty="0"/>
              <a:t>		pratique) + rdv </a:t>
            </a:r>
            <a:r>
              <a:rPr lang="fr-FR" sz="2000" b="1" dirty="0" err="1"/>
              <a:t>diabéto</a:t>
            </a:r>
            <a:endParaRPr lang="fr-FR" sz="2000" b="1" dirty="0"/>
          </a:p>
          <a:p>
            <a:endParaRPr lang="fr-FR" sz="2000" b="1" dirty="0"/>
          </a:p>
          <a:p>
            <a:r>
              <a:rPr lang="fr-FR" sz="2000" b="1" dirty="0"/>
              <a:t>	</a:t>
            </a:r>
            <a:r>
              <a:rPr lang="fr-FR" sz="2000" b="1" dirty="0">
                <a:solidFill>
                  <a:srgbClr val="FF0000"/>
                </a:solidFill>
              </a:rPr>
              <a:t>* si personne âgée, fragile, déshydratée, ou contexte infectieux: </a:t>
            </a:r>
          </a:p>
          <a:p>
            <a:r>
              <a:rPr lang="fr-FR" sz="2000" b="1" dirty="0"/>
              <a:t>		il vaut mieux hospitaliser pour basal bolus initial qui pourra être poursuivi</a:t>
            </a:r>
          </a:p>
          <a:p>
            <a:r>
              <a:rPr lang="fr-FR" sz="2000" b="1" dirty="0"/>
              <a:t>		par IDE à domicile 3 fois / jour + rdv </a:t>
            </a:r>
            <a:r>
              <a:rPr lang="fr-FR" sz="2000" b="1" dirty="0" err="1"/>
              <a:t>diabéto</a:t>
            </a:r>
            <a:endParaRPr lang="fr-FR" sz="2000" b="1" dirty="0"/>
          </a:p>
          <a:p>
            <a:endParaRPr lang="fr-FR" sz="2000" b="1" dirty="0"/>
          </a:p>
          <a:p>
            <a:r>
              <a:rPr lang="fr-FR" sz="20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3569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800133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</a:rPr>
              <a:t>DT2 aux </a:t>
            </a:r>
            <a:r>
              <a:rPr lang="en-US" sz="3200" b="1" dirty="0" err="1">
                <a:solidFill>
                  <a:srgbClr val="FF0000"/>
                </a:solidFill>
              </a:rPr>
              <a:t>urgences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97302" y="1700808"/>
            <a:ext cx="9401542" cy="258531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-</a:t>
            </a:r>
            <a:r>
              <a:rPr lang="fr-FR" sz="2000" b="1" dirty="0">
                <a:solidFill>
                  <a:srgbClr val="002060"/>
                </a:solidFill>
              </a:rPr>
              <a:t>glycémie à 3g, sans aucun symptôme, HbA1c 12%, pas de perte de poids, tt ADO max:</a:t>
            </a:r>
          </a:p>
          <a:p>
            <a:endParaRPr lang="fr-FR" sz="2000" b="1" dirty="0">
              <a:solidFill>
                <a:srgbClr val="002060"/>
              </a:solidFill>
            </a:endParaRPr>
          </a:p>
          <a:p>
            <a:r>
              <a:rPr lang="fr-FR" sz="2000" b="1" dirty="0"/>
              <a:t>	</a:t>
            </a:r>
            <a:r>
              <a:rPr lang="fr-FR" sz="2000" b="1" dirty="0">
                <a:solidFill>
                  <a:srgbClr val="FF0000"/>
                </a:solidFill>
              </a:rPr>
              <a:t>*acétone ? BU (infection urinaire) ? Ex clinique ? </a:t>
            </a:r>
            <a:r>
              <a:rPr lang="fr-FR" sz="2000" b="1" dirty="0" err="1">
                <a:solidFill>
                  <a:srgbClr val="FF0000"/>
                </a:solidFill>
              </a:rPr>
              <a:t>Iono</a:t>
            </a:r>
            <a:r>
              <a:rPr lang="fr-FR" sz="2000" b="1" dirty="0">
                <a:solidFill>
                  <a:srgbClr val="FF0000"/>
                </a:solidFill>
              </a:rPr>
              <a:t> ?</a:t>
            </a:r>
          </a:p>
          <a:p>
            <a:endParaRPr lang="fr-FR" sz="2000" b="1" dirty="0"/>
          </a:p>
          <a:p>
            <a:r>
              <a:rPr lang="fr-FR" sz="2000" b="1" dirty="0"/>
              <a:t>	*RAD avec tt ADO +</a:t>
            </a:r>
          </a:p>
          <a:p>
            <a:r>
              <a:rPr lang="fr-FR" sz="2000" b="1" dirty="0"/>
              <a:t>	*insuline lente 24h par IDE une fois /jour (dîner ou matin)</a:t>
            </a:r>
          </a:p>
          <a:p>
            <a:r>
              <a:rPr lang="fr-FR" sz="2000" b="1" dirty="0"/>
              <a:t>	*0,2 UI/kg</a:t>
            </a:r>
          </a:p>
          <a:p>
            <a:r>
              <a:rPr lang="fr-FR" sz="2000" b="1" dirty="0"/>
              <a:t>	*rdv </a:t>
            </a:r>
            <a:r>
              <a:rPr lang="fr-FR" sz="2000" b="1" dirty="0" err="1"/>
              <a:t>diabéto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2140862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ZoneTexte 1">
            <a:extLst>
              <a:ext uri="{FF2B5EF4-FFF2-40B4-BE49-F238E27FC236}">
                <a16:creationId xmlns:a16="http://schemas.microsoft.com/office/drawing/2014/main" id="{759B8AA6-1231-4E92-91AE-B481BE991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8931" y="189375"/>
            <a:ext cx="1539204" cy="40011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0" tIns="45718" rIns="91430" bIns="4571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dirty="0">
                <a:latin typeface="Arial" panose="020B0604020202020204" pitchFamily="34" charset="0"/>
              </a:rPr>
              <a:t>Acétonémie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414354" y="1508794"/>
            <a:ext cx="9898031" cy="1200329"/>
          </a:xfrm>
          <a:prstGeom prst="rect">
            <a:avLst/>
          </a:prstGeom>
          <a:noFill/>
        </p:spPr>
        <p:txBody>
          <a:bodyPr wrap="none" lIns="91430" tIns="45718" rIns="91430" bIns="45718" rtlCol="0">
            <a:spAutoFit/>
          </a:bodyPr>
          <a:lstStyle/>
          <a:p>
            <a:r>
              <a:rPr lang="fr-FR" sz="2400" dirty="0">
                <a:solidFill>
                  <a:srgbClr val="002060"/>
                </a:solidFill>
              </a:rPr>
              <a:t>L’acétone fait vomir …mais attention aux étiologies </a:t>
            </a:r>
            <a:r>
              <a:rPr lang="fr-FR" sz="2400" dirty="0" err="1">
                <a:solidFill>
                  <a:srgbClr val="002060"/>
                </a:solidFill>
              </a:rPr>
              <a:t>chir</a:t>
            </a:r>
            <a:r>
              <a:rPr lang="fr-FR" sz="2400" dirty="0">
                <a:solidFill>
                  <a:srgbClr val="002060"/>
                </a:solidFill>
              </a:rPr>
              <a:t> des vomissements </a:t>
            </a:r>
          </a:p>
          <a:p>
            <a:r>
              <a:rPr lang="fr-FR" sz="2400" dirty="0">
                <a:solidFill>
                  <a:srgbClr val="002060"/>
                </a:solidFill>
              </a:rPr>
              <a:t>et de la cétose: appendicite, </a:t>
            </a:r>
            <a:r>
              <a:rPr lang="fr-FR" sz="2400" dirty="0" err="1">
                <a:solidFill>
                  <a:srgbClr val="002060"/>
                </a:solidFill>
              </a:rPr>
              <a:t>Pyélo</a:t>
            </a:r>
            <a:r>
              <a:rPr lang="fr-FR" sz="2400" dirty="0">
                <a:solidFill>
                  <a:srgbClr val="002060"/>
                </a:solidFill>
              </a:rPr>
              <a:t>, occlusion sur cancer, sigmoïdite perforée…</a:t>
            </a:r>
          </a:p>
          <a:p>
            <a:r>
              <a:rPr lang="fr-FR" sz="2400" dirty="0">
                <a:solidFill>
                  <a:srgbClr val="002060"/>
                </a:solidFill>
              </a:rPr>
              <a:t>TDM facile +++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443328" y="2936565"/>
            <a:ext cx="6252096" cy="461665"/>
          </a:xfrm>
          <a:prstGeom prst="rect">
            <a:avLst/>
          </a:prstGeom>
          <a:noFill/>
        </p:spPr>
        <p:txBody>
          <a:bodyPr wrap="none" lIns="91430" tIns="45718" rIns="91430" bIns="45718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Dans ces cas, un DT2 peut faire une </a:t>
            </a:r>
            <a:r>
              <a:rPr lang="fr-FR" sz="2400" dirty="0" err="1">
                <a:solidFill>
                  <a:srgbClr val="FF0000"/>
                </a:solidFill>
              </a:rPr>
              <a:t>acido-cétose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113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ZoneTexte 1">
            <a:extLst>
              <a:ext uri="{FF2B5EF4-FFF2-40B4-BE49-F238E27FC236}">
                <a16:creationId xmlns:a16="http://schemas.microsoft.com/office/drawing/2014/main" id="{759B8AA6-1231-4E92-91AE-B481BE991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8931" y="189375"/>
            <a:ext cx="1539204" cy="40011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0" tIns="45718" rIns="91430" bIns="4571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dirty="0">
                <a:latin typeface="Arial" panose="020B0604020202020204" pitchFamily="34" charset="0"/>
              </a:rPr>
              <a:t>Acétonémie</a:t>
            </a:r>
          </a:p>
        </p:txBody>
      </p:sp>
      <p:sp>
        <p:nvSpPr>
          <p:cNvPr id="346115" name="ZoneTexte 2">
            <a:extLst>
              <a:ext uri="{FF2B5EF4-FFF2-40B4-BE49-F238E27FC236}">
                <a16:creationId xmlns:a16="http://schemas.microsoft.com/office/drawing/2014/main" id="{08824B38-7243-4452-A7B0-A1A8A3084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3191" y="823692"/>
            <a:ext cx="9417943" cy="184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8" rIns="91430" bIns="4571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900" b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900" b="1" dirty="0">
                <a:solidFill>
                  <a:srgbClr val="7030A0"/>
                </a:solidFill>
                <a:latin typeface="Arial" panose="020B0604020202020204" pitchFamily="34" charset="0"/>
              </a:rPr>
              <a:t>	*femme enceinte diabétique type 1 (attention cétose vite avec glycémie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900" b="1" dirty="0">
                <a:solidFill>
                  <a:srgbClr val="7030A0"/>
                </a:solidFill>
                <a:latin typeface="Arial" panose="020B0604020202020204" pitchFamily="34" charset="0"/>
              </a:rPr>
              <a:t>	</a:t>
            </a:r>
            <a:r>
              <a:rPr lang="fr-FR" altLang="fr-FR" sz="1900" b="1" dirty="0" err="1">
                <a:solidFill>
                  <a:srgbClr val="7030A0"/>
                </a:solidFill>
                <a:latin typeface="Arial" panose="020B0604020202020204" pitchFamily="34" charset="0"/>
              </a:rPr>
              <a:t>sub-normale</a:t>
            </a:r>
            <a:r>
              <a:rPr lang="fr-FR" altLang="fr-FR" sz="1900" b="1" dirty="0">
                <a:solidFill>
                  <a:srgbClr val="7030A0"/>
                </a:solidFill>
                <a:latin typeface="Arial" panose="020B0604020202020204" pitchFamily="34" charset="0"/>
              </a:rPr>
              <a:t>): donc attention +++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900" b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900" b="1" dirty="0">
                <a:solidFill>
                  <a:srgbClr val="7030A0"/>
                </a:solidFill>
                <a:latin typeface="Arial" panose="020B0604020202020204" pitchFamily="34" charset="0"/>
              </a:rPr>
              <a:t>	l’acidose est très grave chez la femme enceinte DT1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900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537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D00BBE1-0091-46F6-A0EB-5872CFF1DD23}"/>
              </a:ext>
            </a:extLst>
          </p:cNvPr>
          <p:cNvSpPr txBox="1"/>
          <p:nvPr/>
        </p:nvSpPr>
        <p:spPr>
          <a:xfrm>
            <a:off x="4091553" y="480447"/>
            <a:ext cx="3527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</a:rPr>
              <a:t>Diabète et corticoïdes </a:t>
            </a:r>
          </a:p>
        </p:txBody>
      </p:sp>
    </p:spTree>
    <p:extLst>
      <p:ext uri="{BB962C8B-B14F-4D97-AF65-F5344CB8AC3E}">
        <p14:creationId xmlns:p14="http://schemas.microsoft.com/office/powerpoint/2010/main" val="2839814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Image 2">
            <a:extLst>
              <a:ext uri="{FF2B5EF4-FFF2-40B4-BE49-F238E27FC236}">
                <a16:creationId xmlns:a16="http://schemas.microsoft.com/office/drawing/2014/main" id="{DF7E72E4-FE75-7952-CFD7-86162A279C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1" y="332318"/>
            <a:ext cx="11233151" cy="492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418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Image 2">
            <a:extLst>
              <a:ext uri="{FF2B5EF4-FFF2-40B4-BE49-F238E27FC236}">
                <a16:creationId xmlns:a16="http://schemas.microsoft.com/office/drawing/2014/main" id="{328631BF-9B60-2597-42AA-B97D151D2E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1" y="332318"/>
            <a:ext cx="11233151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7" name="ZoneTexte 4">
            <a:extLst>
              <a:ext uri="{FF2B5EF4-FFF2-40B4-BE49-F238E27FC236}">
                <a16:creationId xmlns:a16="http://schemas.microsoft.com/office/drawing/2014/main" id="{5121DCF7-B166-1BC1-A138-BC51529E2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652" y="5636685"/>
            <a:ext cx="18950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FF0000"/>
                </a:solidFill>
              </a:rPr>
              <a:t>Réponse: D</a:t>
            </a:r>
          </a:p>
        </p:txBody>
      </p:sp>
    </p:spTree>
    <p:extLst>
      <p:ext uri="{BB962C8B-B14F-4D97-AF65-F5344CB8AC3E}">
        <p14:creationId xmlns:p14="http://schemas.microsoft.com/office/powerpoint/2010/main" val="222270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123" name="Group 3">
            <a:extLst>
              <a:ext uri="{FF2B5EF4-FFF2-40B4-BE49-F238E27FC236}">
                <a16:creationId xmlns:a16="http://schemas.microsoft.com/office/drawing/2014/main" id="{3D338A64-71DC-63EF-9992-848ABB47797F}"/>
              </a:ext>
            </a:extLst>
          </p:cNvPr>
          <p:cNvGrpSpPr>
            <a:grpSpLocks/>
          </p:cNvGrpSpPr>
          <p:nvPr/>
        </p:nvGrpSpPr>
        <p:grpSpPr bwMode="auto">
          <a:xfrm>
            <a:off x="596901" y="3103033"/>
            <a:ext cx="11216217" cy="3551762"/>
            <a:chOff x="282" y="1955"/>
            <a:chExt cx="5299" cy="2237"/>
          </a:xfrm>
        </p:grpSpPr>
        <p:grpSp>
          <p:nvGrpSpPr>
            <p:cNvPr id="156675" name="Group 4">
              <a:extLst>
                <a:ext uri="{FF2B5EF4-FFF2-40B4-BE49-F238E27FC236}">
                  <a16:creationId xmlns:a16="http://schemas.microsoft.com/office/drawing/2014/main" id="{FBCC477E-FF14-BD9A-DA09-7EC773985D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" y="1955"/>
              <a:ext cx="4866" cy="2215"/>
              <a:chOff x="282" y="1955"/>
              <a:chExt cx="4866" cy="2215"/>
            </a:xfrm>
          </p:grpSpPr>
          <p:sp>
            <p:nvSpPr>
              <p:cNvPr id="156678" name="Line 5">
                <a:extLst>
                  <a:ext uri="{FF2B5EF4-FFF2-40B4-BE49-F238E27FC236}">
                    <a16:creationId xmlns:a16="http://schemas.microsoft.com/office/drawing/2014/main" id="{6E8948CD-553D-B92D-CA44-F63EF5B4DC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1" y="2840"/>
                <a:ext cx="46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 sz="2533"/>
              </a:p>
            </p:txBody>
          </p:sp>
          <p:sp>
            <p:nvSpPr>
              <p:cNvPr id="156679" name="Line 6">
                <a:extLst>
                  <a:ext uri="{FF2B5EF4-FFF2-40B4-BE49-F238E27FC236}">
                    <a16:creationId xmlns:a16="http://schemas.microsoft.com/office/drawing/2014/main" id="{C01C9EF8-D932-85F4-8BA8-957CFEF79B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" y="2795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 sz="2533"/>
              </a:p>
            </p:txBody>
          </p:sp>
          <p:sp>
            <p:nvSpPr>
              <p:cNvPr id="156680" name="Line 7">
                <a:extLst>
                  <a:ext uri="{FF2B5EF4-FFF2-40B4-BE49-F238E27FC236}">
                    <a16:creationId xmlns:a16="http://schemas.microsoft.com/office/drawing/2014/main" id="{51C6D5E6-B7D3-38E7-A250-3FCCA7DF04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6" y="2795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 sz="2533"/>
              </a:p>
            </p:txBody>
          </p:sp>
          <p:sp>
            <p:nvSpPr>
              <p:cNvPr id="156681" name="Line 8">
                <a:extLst>
                  <a:ext uri="{FF2B5EF4-FFF2-40B4-BE49-F238E27FC236}">
                    <a16:creationId xmlns:a16="http://schemas.microsoft.com/office/drawing/2014/main" id="{753806F6-78A0-547C-B884-2910B963F4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2" y="2795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 sz="2533"/>
              </a:p>
            </p:txBody>
          </p:sp>
          <p:sp>
            <p:nvSpPr>
              <p:cNvPr id="156682" name="Text Box 9">
                <a:extLst>
                  <a:ext uri="{FF2B5EF4-FFF2-40B4-BE49-F238E27FC236}">
                    <a16:creationId xmlns:a16="http://schemas.microsoft.com/office/drawing/2014/main" id="{709053AC-35F9-B394-AD99-DDC1BB2536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7" y="2989"/>
                <a:ext cx="25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fr-FR" altLang="fr-FR" sz="2400" b="1">
                    <a:solidFill>
                      <a:srgbClr val="000000"/>
                    </a:solidFill>
                  </a:rPr>
                  <a:t>8h</a:t>
                </a:r>
              </a:p>
            </p:txBody>
          </p:sp>
          <p:sp>
            <p:nvSpPr>
              <p:cNvPr id="156683" name="Text Box 10">
                <a:extLst>
                  <a:ext uri="{FF2B5EF4-FFF2-40B4-BE49-F238E27FC236}">
                    <a16:creationId xmlns:a16="http://schemas.microsoft.com/office/drawing/2014/main" id="{9FC510F1-FFE0-2AE4-5491-1AB0B07F05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78" y="2976"/>
                <a:ext cx="338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fr-FR" altLang="fr-FR" sz="2400" b="1">
                    <a:solidFill>
                      <a:srgbClr val="000000"/>
                    </a:solidFill>
                  </a:rPr>
                  <a:t>12h</a:t>
                </a:r>
              </a:p>
            </p:txBody>
          </p:sp>
          <p:sp>
            <p:nvSpPr>
              <p:cNvPr id="156684" name="Text Box 11">
                <a:extLst>
                  <a:ext uri="{FF2B5EF4-FFF2-40B4-BE49-F238E27FC236}">
                    <a16:creationId xmlns:a16="http://schemas.microsoft.com/office/drawing/2014/main" id="{4132C38B-14B1-2A9F-3DCC-F6CE5116C4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59" y="2976"/>
                <a:ext cx="338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fr-FR" altLang="fr-FR" sz="2400" b="1">
                    <a:solidFill>
                      <a:srgbClr val="000000"/>
                    </a:solidFill>
                  </a:rPr>
                  <a:t>20h</a:t>
                </a:r>
              </a:p>
            </p:txBody>
          </p:sp>
          <p:sp>
            <p:nvSpPr>
              <p:cNvPr id="156685" name="Line 12">
                <a:extLst>
                  <a:ext uri="{FF2B5EF4-FFF2-40B4-BE49-F238E27FC236}">
                    <a16:creationId xmlns:a16="http://schemas.microsoft.com/office/drawing/2014/main" id="{FDADB141-2A09-DD0B-E485-F6F6959FE5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" y="3294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stealth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 sz="2533"/>
              </a:p>
            </p:txBody>
          </p:sp>
          <p:sp>
            <p:nvSpPr>
              <p:cNvPr id="156686" name="Text Box 13">
                <a:extLst>
                  <a:ext uri="{FF2B5EF4-FFF2-40B4-BE49-F238E27FC236}">
                    <a16:creationId xmlns:a16="http://schemas.microsoft.com/office/drawing/2014/main" id="{F66F692D-AF3F-0AC8-9FEE-13A8C43C1F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9" y="3879"/>
                <a:ext cx="782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fr-FR" altLang="fr-FR" sz="2400" b="1">
                    <a:solidFill>
                      <a:srgbClr val="000000"/>
                    </a:solidFill>
                  </a:rPr>
                  <a:t>corticoïde</a:t>
                </a:r>
              </a:p>
            </p:txBody>
          </p:sp>
          <p:sp>
            <p:nvSpPr>
              <p:cNvPr id="156687" name="Freeform 14">
                <a:extLst>
                  <a:ext uri="{FF2B5EF4-FFF2-40B4-BE49-F238E27FC236}">
                    <a16:creationId xmlns:a16="http://schemas.microsoft.com/office/drawing/2014/main" id="{CA11488D-8CCE-F91B-B669-0A22A950F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6" y="1955"/>
                <a:ext cx="3764" cy="749"/>
              </a:xfrm>
              <a:custGeom>
                <a:avLst/>
                <a:gdLst>
                  <a:gd name="T0" fmla="*/ 0 w 3764"/>
                  <a:gd name="T1" fmla="*/ 749 h 749"/>
                  <a:gd name="T2" fmla="*/ 136 w 3764"/>
                  <a:gd name="T3" fmla="*/ 205 h 749"/>
                  <a:gd name="T4" fmla="*/ 589 w 3764"/>
                  <a:gd name="T5" fmla="*/ 23 h 749"/>
                  <a:gd name="T6" fmla="*/ 1088 w 3764"/>
                  <a:gd name="T7" fmla="*/ 69 h 749"/>
                  <a:gd name="T8" fmla="*/ 1633 w 3764"/>
                  <a:gd name="T9" fmla="*/ 205 h 749"/>
                  <a:gd name="T10" fmla="*/ 2222 w 3764"/>
                  <a:gd name="T11" fmla="*/ 386 h 749"/>
                  <a:gd name="T12" fmla="*/ 2721 w 3764"/>
                  <a:gd name="T13" fmla="*/ 522 h 749"/>
                  <a:gd name="T14" fmla="*/ 3220 w 3764"/>
                  <a:gd name="T15" fmla="*/ 658 h 749"/>
                  <a:gd name="T16" fmla="*/ 3764 w 3764"/>
                  <a:gd name="T17" fmla="*/ 704 h 74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64" h="749">
                    <a:moveTo>
                      <a:pt x="0" y="749"/>
                    </a:moveTo>
                    <a:cubicBezTo>
                      <a:pt x="19" y="537"/>
                      <a:pt x="38" y="326"/>
                      <a:pt x="136" y="205"/>
                    </a:cubicBezTo>
                    <a:cubicBezTo>
                      <a:pt x="234" y="84"/>
                      <a:pt x="430" y="46"/>
                      <a:pt x="589" y="23"/>
                    </a:cubicBezTo>
                    <a:cubicBezTo>
                      <a:pt x="748" y="0"/>
                      <a:pt x="914" y="39"/>
                      <a:pt x="1088" y="69"/>
                    </a:cubicBezTo>
                    <a:cubicBezTo>
                      <a:pt x="1262" y="99"/>
                      <a:pt x="1444" y="152"/>
                      <a:pt x="1633" y="205"/>
                    </a:cubicBezTo>
                    <a:cubicBezTo>
                      <a:pt x="1822" y="258"/>
                      <a:pt x="2041" y="333"/>
                      <a:pt x="2222" y="386"/>
                    </a:cubicBezTo>
                    <a:cubicBezTo>
                      <a:pt x="2403" y="439"/>
                      <a:pt x="2555" y="477"/>
                      <a:pt x="2721" y="522"/>
                    </a:cubicBezTo>
                    <a:cubicBezTo>
                      <a:pt x="2887" y="567"/>
                      <a:pt x="3046" y="628"/>
                      <a:pt x="3220" y="658"/>
                    </a:cubicBezTo>
                    <a:cubicBezTo>
                      <a:pt x="3394" y="688"/>
                      <a:pt x="3673" y="696"/>
                      <a:pt x="3764" y="70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 sz="2533"/>
              </a:p>
            </p:txBody>
          </p:sp>
          <p:sp>
            <p:nvSpPr>
              <p:cNvPr id="156688" name="Text Box 15">
                <a:extLst>
                  <a:ext uri="{FF2B5EF4-FFF2-40B4-BE49-F238E27FC236}">
                    <a16:creationId xmlns:a16="http://schemas.microsoft.com/office/drawing/2014/main" id="{8CDC0D68-AFDE-03F2-5DA5-C6DCDB4A67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2" y="2081"/>
                <a:ext cx="71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fr-FR" altLang="fr-FR" sz="2400" b="1">
                    <a:solidFill>
                      <a:srgbClr val="000000"/>
                    </a:solidFill>
                  </a:rPr>
                  <a:t>glycémie</a:t>
                </a:r>
              </a:p>
            </p:txBody>
          </p:sp>
        </p:grpSp>
        <p:sp>
          <p:nvSpPr>
            <p:cNvPr id="156676" name="Text Box 16">
              <a:extLst>
                <a:ext uri="{FF2B5EF4-FFF2-40B4-BE49-F238E27FC236}">
                  <a16:creationId xmlns:a16="http://schemas.microsoft.com/office/drawing/2014/main" id="{4410A8D9-4321-C536-EB87-C5E96A4E5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4" y="3669"/>
              <a:ext cx="3167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2400" b="1">
                  <a:solidFill>
                    <a:srgbClr val="000000"/>
                  </a:solidFill>
                </a:rPr>
                <a:t>Diabète cortico-induit: rapide + NPH le matin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2400" b="1">
                  <a:solidFill>
                    <a:srgbClr val="000000"/>
                  </a:solidFill>
                </a:rPr>
                <a:t>et rapide à midi</a:t>
              </a:r>
            </a:p>
          </p:txBody>
        </p:sp>
        <p:sp>
          <p:nvSpPr>
            <p:cNvPr id="156677" name="Line 17">
              <a:extLst>
                <a:ext uri="{FF2B5EF4-FFF2-40B4-BE49-F238E27FC236}">
                  <a16:creationId xmlns:a16="http://schemas.microsoft.com/office/drawing/2014/main" id="{3D5636B7-EAFD-7798-4837-81BFDB31C5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" y="2614"/>
              <a:ext cx="5034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sz="2533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D83B52A-B9E0-8686-24B8-E1B315B7BA7A}"/>
              </a:ext>
            </a:extLst>
          </p:cNvPr>
          <p:cNvSpPr txBox="1"/>
          <p:nvPr/>
        </p:nvSpPr>
        <p:spPr>
          <a:xfrm>
            <a:off x="5821293" y="1392743"/>
            <a:ext cx="61345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Glycémies normalisées en soirée, la nuit</a:t>
            </a:r>
          </a:p>
          <a:p>
            <a:pPr algn="ctr"/>
            <a:r>
              <a:rPr lang="fr-FR" sz="2000" b="1" dirty="0">
                <a:solidFill>
                  <a:srgbClr val="FF0000"/>
                </a:solidFill>
              </a:rPr>
              <a:t>jusqu’au matin avant la prochaine prise de cortisone=</a:t>
            </a:r>
          </a:p>
          <a:p>
            <a:pPr algn="ctr"/>
            <a:r>
              <a:rPr lang="fr-FR" sz="2000" b="1" dirty="0">
                <a:solidFill>
                  <a:srgbClr val="FF0000"/>
                </a:solidFill>
              </a:rPr>
              <a:t>Pas de lente qui dure 24h sinon hypo la nuit ou au réveil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26EDDA45-28B1-9F53-300F-DB3F2124F1A6}"/>
              </a:ext>
            </a:extLst>
          </p:cNvPr>
          <p:cNvCxnSpPr>
            <a:cxnSpLocks/>
          </p:cNvCxnSpPr>
          <p:nvPr/>
        </p:nvCxnSpPr>
        <p:spPr>
          <a:xfrm>
            <a:off x="8888543" y="2612029"/>
            <a:ext cx="0" cy="130804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96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98" name="Group 2">
            <a:extLst>
              <a:ext uri="{FF2B5EF4-FFF2-40B4-BE49-F238E27FC236}">
                <a16:creationId xmlns:a16="http://schemas.microsoft.com/office/drawing/2014/main" id="{85E44C86-A021-C1E8-AE4C-F808D0D4EB60}"/>
              </a:ext>
            </a:extLst>
          </p:cNvPr>
          <p:cNvGrpSpPr>
            <a:grpSpLocks/>
          </p:cNvGrpSpPr>
          <p:nvPr/>
        </p:nvGrpSpPr>
        <p:grpSpPr bwMode="auto">
          <a:xfrm>
            <a:off x="596901" y="3103033"/>
            <a:ext cx="11015134" cy="3517362"/>
            <a:chOff x="282" y="1955"/>
            <a:chExt cx="5204" cy="2215"/>
          </a:xfrm>
        </p:grpSpPr>
        <p:sp>
          <p:nvSpPr>
            <p:cNvPr id="157699" name="Line 3">
              <a:extLst>
                <a:ext uri="{FF2B5EF4-FFF2-40B4-BE49-F238E27FC236}">
                  <a16:creationId xmlns:a16="http://schemas.microsoft.com/office/drawing/2014/main" id="{291161D3-7EEE-A278-1F55-ACF4A6D896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" y="2840"/>
              <a:ext cx="46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sz="2533"/>
            </a:p>
          </p:txBody>
        </p:sp>
        <p:sp>
          <p:nvSpPr>
            <p:cNvPr id="157700" name="Line 4">
              <a:extLst>
                <a:ext uri="{FF2B5EF4-FFF2-40B4-BE49-F238E27FC236}">
                  <a16:creationId xmlns:a16="http://schemas.microsoft.com/office/drawing/2014/main" id="{8417E59B-EF27-A364-229E-917B4B98D1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2795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sz="2533"/>
            </a:p>
          </p:txBody>
        </p:sp>
        <p:sp>
          <p:nvSpPr>
            <p:cNvPr id="157701" name="Line 5">
              <a:extLst>
                <a:ext uri="{FF2B5EF4-FFF2-40B4-BE49-F238E27FC236}">
                  <a16:creationId xmlns:a16="http://schemas.microsoft.com/office/drawing/2014/main" id="{CF440A53-DFA8-4A9D-6FFE-27C4D10F4D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6" y="2795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sz="2533"/>
            </a:p>
          </p:txBody>
        </p:sp>
        <p:sp>
          <p:nvSpPr>
            <p:cNvPr id="157702" name="Line 6">
              <a:extLst>
                <a:ext uri="{FF2B5EF4-FFF2-40B4-BE49-F238E27FC236}">
                  <a16:creationId xmlns:a16="http://schemas.microsoft.com/office/drawing/2014/main" id="{DF763841-083B-F096-4CEE-5376D4B3D7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" y="2795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sz="2533"/>
            </a:p>
          </p:txBody>
        </p:sp>
        <p:sp>
          <p:nvSpPr>
            <p:cNvPr id="157703" name="Text Box 7">
              <a:extLst>
                <a:ext uri="{FF2B5EF4-FFF2-40B4-BE49-F238E27FC236}">
                  <a16:creationId xmlns:a16="http://schemas.microsoft.com/office/drawing/2014/main" id="{B3311EA3-A687-C67B-42ED-A91942B974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" y="2989"/>
              <a:ext cx="25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2400" b="1">
                  <a:solidFill>
                    <a:srgbClr val="000000"/>
                  </a:solidFill>
                </a:rPr>
                <a:t>8h</a:t>
              </a:r>
            </a:p>
          </p:txBody>
        </p:sp>
        <p:sp>
          <p:nvSpPr>
            <p:cNvPr id="157704" name="Text Box 8">
              <a:extLst>
                <a:ext uri="{FF2B5EF4-FFF2-40B4-BE49-F238E27FC236}">
                  <a16:creationId xmlns:a16="http://schemas.microsoft.com/office/drawing/2014/main" id="{4B3883CB-A7ED-F398-B430-DE692A496F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8" y="2976"/>
              <a:ext cx="33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2400" b="1">
                  <a:solidFill>
                    <a:srgbClr val="000000"/>
                  </a:solidFill>
                </a:rPr>
                <a:t>12h</a:t>
              </a:r>
            </a:p>
          </p:txBody>
        </p:sp>
        <p:sp>
          <p:nvSpPr>
            <p:cNvPr id="157705" name="Text Box 9">
              <a:extLst>
                <a:ext uri="{FF2B5EF4-FFF2-40B4-BE49-F238E27FC236}">
                  <a16:creationId xmlns:a16="http://schemas.microsoft.com/office/drawing/2014/main" id="{87AFD2BD-50ED-BD6C-A923-E4F5FA0114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9" y="2976"/>
              <a:ext cx="33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2400" b="1">
                  <a:solidFill>
                    <a:srgbClr val="000000"/>
                  </a:solidFill>
                </a:rPr>
                <a:t>20h</a:t>
              </a:r>
            </a:p>
          </p:txBody>
        </p:sp>
        <p:sp>
          <p:nvSpPr>
            <p:cNvPr id="157706" name="Line 10">
              <a:extLst>
                <a:ext uri="{FF2B5EF4-FFF2-40B4-BE49-F238E27FC236}">
                  <a16:creationId xmlns:a16="http://schemas.microsoft.com/office/drawing/2014/main" id="{A715876E-2639-A3D1-6A04-BBF28AE0CA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294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sz="2533"/>
            </a:p>
          </p:txBody>
        </p:sp>
        <p:sp>
          <p:nvSpPr>
            <p:cNvPr id="157707" name="Text Box 11">
              <a:extLst>
                <a:ext uri="{FF2B5EF4-FFF2-40B4-BE49-F238E27FC236}">
                  <a16:creationId xmlns:a16="http://schemas.microsoft.com/office/drawing/2014/main" id="{7806DD3B-09BA-F87F-9E5D-28EAD358AF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9" y="3879"/>
              <a:ext cx="78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2400" b="1">
                  <a:solidFill>
                    <a:srgbClr val="000000"/>
                  </a:solidFill>
                </a:rPr>
                <a:t>corticoïde</a:t>
              </a:r>
            </a:p>
          </p:txBody>
        </p:sp>
        <p:sp>
          <p:nvSpPr>
            <p:cNvPr id="157708" name="Freeform 12">
              <a:extLst>
                <a:ext uri="{FF2B5EF4-FFF2-40B4-BE49-F238E27FC236}">
                  <a16:creationId xmlns:a16="http://schemas.microsoft.com/office/drawing/2014/main" id="{39B28CB3-EAA6-1F4F-FC06-E970C123C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6" y="1955"/>
              <a:ext cx="3901" cy="523"/>
            </a:xfrm>
            <a:custGeom>
              <a:avLst/>
              <a:gdLst>
                <a:gd name="T0" fmla="*/ 0 w 3764"/>
                <a:gd name="T1" fmla="*/ 43 h 749"/>
                <a:gd name="T2" fmla="*/ 180 w 3764"/>
                <a:gd name="T3" fmla="*/ 12 h 749"/>
                <a:gd name="T4" fmla="*/ 785 w 3764"/>
                <a:gd name="T5" fmla="*/ 1 h 749"/>
                <a:gd name="T6" fmla="*/ 1449 w 3764"/>
                <a:gd name="T7" fmla="*/ 4 h 749"/>
                <a:gd name="T8" fmla="*/ 2174 w 3764"/>
                <a:gd name="T9" fmla="*/ 12 h 749"/>
                <a:gd name="T10" fmla="*/ 2958 w 3764"/>
                <a:gd name="T11" fmla="*/ 22 h 749"/>
                <a:gd name="T12" fmla="*/ 3621 w 3764"/>
                <a:gd name="T13" fmla="*/ 30 h 749"/>
                <a:gd name="T14" fmla="*/ 4284 w 3764"/>
                <a:gd name="T15" fmla="*/ 37 h 749"/>
                <a:gd name="T16" fmla="*/ 5011 w 3764"/>
                <a:gd name="T17" fmla="*/ 40 h 7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764" h="749">
                  <a:moveTo>
                    <a:pt x="0" y="749"/>
                  </a:moveTo>
                  <a:cubicBezTo>
                    <a:pt x="19" y="537"/>
                    <a:pt x="38" y="326"/>
                    <a:pt x="136" y="205"/>
                  </a:cubicBezTo>
                  <a:cubicBezTo>
                    <a:pt x="234" y="84"/>
                    <a:pt x="430" y="46"/>
                    <a:pt x="589" y="23"/>
                  </a:cubicBezTo>
                  <a:cubicBezTo>
                    <a:pt x="748" y="0"/>
                    <a:pt x="914" y="39"/>
                    <a:pt x="1088" y="69"/>
                  </a:cubicBezTo>
                  <a:cubicBezTo>
                    <a:pt x="1262" y="99"/>
                    <a:pt x="1444" y="152"/>
                    <a:pt x="1633" y="205"/>
                  </a:cubicBezTo>
                  <a:cubicBezTo>
                    <a:pt x="1822" y="258"/>
                    <a:pt x="2041" y="333"/>
                    <a:pt x="2222" y="386"/>
                  </a:cubicBezTo>
                  <a:cubicBezTo>
                    <a:pt x="2403" y="439"/>
                    <a:pt x="2555" y="477"/>
                    <a:pt x="2721" y="522"/>
                  </a:cubicBezTo>
                  <a:cubicBezTo>
                    <a:pt x="2887" y="567"/>
                    <a:pt x="3046" y="628"/>
                    <a:pt x="3220" y="658"/>
                  </a:cubicBezTo>
                  <a:cubicBezTo>
                    <a:pt x="3394" y="688"/>
                    <a:pt x="3673" y="696"/>
                    <a:pt x="3764" y="70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sz="2533"/>
            </a:p>
          </p:txBody>
        </p:sp>
        <p:sp>
          <p:nvSpPr>
            <p:cNvPr id="157709" name="Text Box 13">
              <a:extLst>
                <a:ext uri="{FF2B5EF4-FFF2-40B4-BE49-F238E27FC236}">
                  <a16:creationId xmlns:a16="http://schemas.microsoft.com/office/drawing/2014/main" id="{B90F4208-155A-69C8-B53C-B4EADCB31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" y="2081"/>
              <a:ext cx="71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2400" b="1">
                  <a:solidFill>
                    <a:srgbClr val="000000"/>
                  </a:solidFill>
                </a:rPr>
                <a:t>glycémie</a:t>
              </a:r>
            </a:p>
          </p:txBody>
        </p:sp>
        <p:sp>
          <p:nvSpPr>
            <p:cNvPr id="157710" name="Text Box 14">
              <a:extLst>
                <a:ext uri="{FF2B5EF4-FFF2-40B4-BE49-F238E27FC236}">
                  <a16:creationId xmlns:a16="http://schemas.microsoft.com/office/drawing/2014/main" id="{927BF35F-06EF-CB8C-F6D9-7423E16CC8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" y="3648"/>
              <a:ext cx="369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2400" b="1" dirty="0">
                  <a:solidFill>
                    <a:srgbClr val="FF0000"/>
                  </a:solidFill>
                </a:rPr>
                <a:t>Diabète cortico-aggravé: basal bolus avec </a:t>
              </a:r>
              <a:r>
                <a:rPr lang="fr-FR" altLang="fr-FR" sz="2400" b="1" dirty="0" err="1">
                  <a:solidFill>
                    <a:srgbClr val="FF0000"/>
                  </a:solidFill>
                </a:rPr>
                <a:t>ultralente</a:t>
              </a:r>
              <a:endParaRPr lang="fr-FR" alt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57711" name="Line 15">
              <a:extLst>
                <a:ext uri="{FF2B5EF4-FFF2-40B4-BE49-F238E27FC236}">
                  <a16:creationId xmlns:a16="http://schemas.microsoft.com/office/drawing/2014/main" id="{55E996AB-2545-B2CE-4385-DDD0C860B3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" y="2478"/>
              <a:ext cx="68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sz="2533"/>
            </a:p>
          </p:txBody>
        </p:sp>
        <p:sp>
          <p:nvSpPr>
            <p:cNvPr id="157712" name="Line 16">
              <a:extLst>
                <a:ext uri="{FF2B5EF4-FFF2-40B4-BE49-F238E27FC236}">
                  <a16:creationId xmlns:a16="http://schemas.microsoft.com/office/drawing/2014/main" id="{498C308F-4587-E411-851D-428B7FF90A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" y="2659"/>
              <a:ext cx="5034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sz="2533"/>
            </a:p>
          </p:txBody>
        </p:sp>
      </p:grpSp>
    </p:spTree>
    <p:extLst>
      <p:ext uri="{BB962C8B-B14F-4D97-AF65-F5344CB8AC3E}">
        <p14:creationId xmlns:p14="http://schemas.microsoft.com/office/powerpoint/2010/main" val="1855506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FBCA2B-7DD4-448A-BCEA-20F01A41B0A2}"/>
              </a:ext>
            </a:extLst>
          </p:cNvPr>
          <p:cNvSpPr txBox="1"/>
          <p:nvPr/>
        </p:nvSpPr>
        <p:spPr>
          <a:xfrm>
            <a:off x="4091553" y="480447"/>
            <a:ext cx="3444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</a:rPr>
              <a:t>Diabète cortico-induit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9A862E-DE38-40E0-B577-97EB56D335D9}"/>
              </a:ext>
            </a:extLst>
          </p:cNvPr>
          <p:cNvSpPr txBox="1"/>
          <p:nvPr/>
        </p:nvSpPr>
        <p:spPr>
          <a:xfrm>
            <a:off x="294583" y="1406544"/>
            <a:ext cx="1103847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-tout le monde ne fait pas de diabète cortico-induit</a:t>
            </a:r>
          </a:p>
          <a:p>
            <a:endParaRPr lang="fr-FR" sz="2400" dirty="0"/>
          </a:p>
          <a:p>
            <a:r>
              <a:rPr lang="fr-FR" sz="2400" dirty="0"/>
              <a:t>-vérifier avant la glycémie (DT2 méconnu qui va s’aggraver ?)</a:t>
            </a:r>
          </a:p>
          <a:p>
            <a:endParaRPr lang="fr-FR" sz="2400" dirty="0"/>
          </a:p>
          <a:p>
            <a:r>
              <a:rPr lang="fr-FR" sz="2400" dirty="0"/>
              <a:t>-attention au profil DT2 (surpoids, ATCDS familiaux de DT2, TG élevés et HDL bas, ATCD </a:t>
            </a:r>
          </a:p>
          <a:p>
            <a:r>
              <a:rPr lang="fr-FR" sz="2400" dirty="0"/>
              <a:t>personnel de DG…)</a:t>
            </a:r>
          </a:p>
          <a:p>
            <a:endParaRPr lang="fr-FR" sz="2400" dirty="0"/>
          </a:p>
          <a:p>
            <a:r>
              <a:rPr lang="fr-FR" sz="2400" dirty="0"/>
              <a:t>-pas de lecteur de glycémie à tout le monde. </a:t>
            </a:r>
          </a:p>
          <a:p>
            <a:endParaRPr lang="fr-FR" sz="2400" dirty="0"/>
          </a:p>
          <a:p>
            <a:r>
              <a:rPr lang="fr-FR" sz="2400" dirty="0"/>
              <a:t>-vérifier la glycémie veineuse labo à 16 ou 17h et si &gt; 2g/l diabète cortico-induit certain</a:t>
            </a:r>
          </a:p>
        </p:txBody>
      </p:sp>
    </p:spTree>
    <p:extLst>
      <p:ext uri="{BB962C8B-B14F-4D97-AF65-F5344CB8AC3E}">
        <p14:creationId xmlns:p14="http://schemas.microsoft.com/office/powerpoint/2010/main" val="3411466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FBCA2B-7DD4-448A-BCEA-20F01A41B0A2}"/>
              </a:ext>
            </a:extLst>
          </p:cNvPr>
          <p:cNvSpPr txBox="1"/>
          <p:nvPr/>
        </p:nvSpPr>
        <p:spPr>
          <a:xfrm>
            <a:off x="4091553" y="480447"/>
            <a:ext cx="3727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</a:rPr>
              <a:t>Diabète cortico-aggravé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9A862E-DE38-40E0-B577-97EB56D335D9}"/>
              </a:ext>
            </a:extLst>
          </p:cNvPr>
          <p:cNvSpPr txBox="1"/>
          <p:nvPr/>
        </p:nvSpPr>
        <p:spPr>
          <a:xfrm>
            <a:off x="518748" y="1630831"/>
            <a:ext cx="1087336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-DT1 ou DT2  connu mis sous corticoïdes</a:t>
            </a:r>
          </a:p>
          <a:p>
            <a:endParaRPr lang="fr-FR" sz="2000" dirty="0"/>
          </a:p>
          <a:p>
            <a:r>
              <a:rPr lang="fr-FR" sz="2000" dirty="0">
                <a:solidFill>
                  <a:srgbClr val="FF0000"/>
                </a:solidFill>
              </a:rPr>
              <a:t>-attention aux infiltrations +++ très hyperglycémiantes </a:t>
            </a:r>
          </a:p>
          <a:p>
            <a:endParaRPr lang="fr-FR" sz="2000" dirty="0"/>
          </a:p>
          <a:p>
            <a:r>
              <a:rPr lang="fr-FR" sz="2000" dirty="0"/>
              <a:t>-le DT1 va avoir une hyperglycémie très rapidement et il doit augmenter à la fois ses rapides et sa lente</a:t>
            </a:r>
          </a:p>
          <a:p>
            <a:endParaRPr lang="fr-FR" sz="2000" dirty="0"/>
          </a:p>
          <a:p>
            <a:r>
              <a:rPr lang="fr-FR" sz="2000" dirty="0"/>
              <a:t>-pb du DT2 sous ADO, certains montent à 4g: donner un lecteur de glycémie car risque d’insuline </a:t>
            </a:r>
          </a:p>
        </p:txBody>
      </p:sp>
    </p:spTree>
    <p:extLst>
      <p:ext uri="{BB962C8B-B14F-4D97-AF65-F5344CB8AC3E}">
        <p14:creationId xmlns:p14="http://schemas.microsoft.com/office/powerpoint/2010/main" val="1741540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25058" y="1988848"/>
            <a:ext cx="5341912" cy="1815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733" b="1" dirty="0">
                <a:solidFill>
                  <a:srgbClr val="C00000"/>
                </a:solidFill>
              </a:rPr>
              <a:t>Quel bilan initial ?</a:t>
            </a:r>
          </a:p>
          <a:p>
            <a:pPr algn="ctr"/>
            <a:endParaRPr lang="fr-FR" sz="3733" b="1" dirty="0">
              <a:solidFill>
                <a:srgbClr val="C00000"/>
              </a:solidFill>
            </a:endParaRPr>
          </a:p>
          <a:p>
            <a:pPr algn="ctr"/>
            <a:r>
              <a:rPr lang="fr-FR" sz="3733" b="1" dirty="0">
                <a:solidFill>
                  <a:srgbClr val="C00000"/>
                </a:solidFill>
              </a:rPr>
              <a:t>En plusieurs consultations</a:t>
            </a:r>
          </a:p>
        </p:txBody>
      </p:sp>
    </p:spTree>
    <p:extLst>
      <p:ext uri="{BB962C8B-B14F-4D97-AF65-F5344CB8AC3E}">
        <p14:creationId xmlns:p14="http://schemas.microsoft.com/office/powerpoint/2010/main" val="2000685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A0AF81A-0632-4F58-9AFD-128B07FCDA44}"/>
              </a:ext>
            </a:extLst>
          </p:cNvPr>
          <p:cNvSpPr txBox="1"/>
          <p:nvPr/>
        </p:nvSpPr>
        <p:spPr>
          <a:xfrm>
            <a:off x="623408" y="1796830"/>
            <a:ext cx="5023876" cy="5159554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fr-FR" sz="2533" b="1" dirty="0">
                <a:solidFill>
                  <a:srgbClr val="FF0000"/>
                </a:solidFill>
              </a:rPr>
              <a:t>-Annonce du diagnostic</a:t>
            </a:r>
          </a:p>
          <a:p>
            <a:endParaRPr lang="fr-FR" sz="2533" b="1" dirty="0">
              <a:solidFill>
                <a:srgbClr val="FF0000"/>
              </a:solidFill>
            </a:endParaRPr>
          </a:p>
          <a:p>
            <a:r>
              <a:rPr lang="fr-FR" sz="2533" b="1" dirty="0">
                <a:solidFill>
                  <a:srgbClr val="FF0000"/>
                </a:solidFill>
              </a:rPr>
              <a:t>-Fragilité</a:t>
            </a:r>
          </a:p>
          <a:p>
            <a:endParaRPr lang="fr-FR" sz="2533" b="1" dirty="0">
              <a:solidFill>
                <a:srgbClr val="FF0000"/>
              </a:solidFill>
            </a:endParaRPr>
          </a:p>
          <a:p>
            <a:r>
              <a:rPr lang="fr-FR" sz="2533" b="1" dirty="0">
                <a:solidFill>
                  <a:srgbClr val="FF0000"/>
                </a:solidFill>
              </a:rPr>
              <a:t>-Précarité</a:t>
            </a:r>
          </a:p>
          <a:p>
            <a:endParaRPr lang="fr-FR" sz="2533" b="1" dirty="0">
              <a:solidFill>
                <a:srgbClr val="FF0000"/>
              </a:solidFill>
            </a:endParaRPr>
          </a:p>
          <a:p>
            <a:r>
              <a:rPr lang="fr-FR" sz="2533" b="1" dirty="0">
                <a:solidFill>
                  <a:srgbClr val="FF0000"/>
                </a:solidFill>
              </a:rPr>
              <a:t>-Ressources financières / profession</a:t>
            </a:r>
          </a:p>
          <a:p>
            <a:endParaRPr lang="fr-FR" sz="2533" b="1" dirty="0">
              <a:solidFill>
                <a:srgbClr val="FF0000"/>
              </a:solidFill>
            </a:endParaRPr>
          </a:p>
          <a:p>
            <a:r>
              <a:rPr lang="fr-FR" sz="2533" b="1" dirty="0">
                <a:solidFill>
                  <a:srgbClr val="FF0000"/>
                </a:solidFill>
              </a:rPr>
              <a:t>-activité physique / diététique</a:t>
            </a:r>
          </a:p>
          <a:p>
            <a:endParaRPr lang="fr-FR" sz="2533" b="1" dirty="0">
              <a:solidFill>
                <a:srgbClr val="FF0000"/>
              </a:solidFill>
            </a:endParaRPr>
          </a:p>
          <a:p>
            <a:r>
              <a:rPr lang="fr-FR" sz="2533" b="1" dirty="0">
                <a:solidFill>
                  <a:srgbClr val="FF0000"/>
                </a:solidFill>
              </a:rPr>
              <a:t>-Autres pathologies chroniques ?</a:t>
            </a:r>
          </a:p>
          <a:p>
            <a:endParaRPr lang="fr-FR" sz="2533" b="1" dirty="0">
              <a:solidFill>
                <a:srgbClr val="FF0000"/>
              </a:solidFill>
            </a:endParaRPr>
          </a:p>
          <a:p>
            <a:endParaRPr lang="fr-FR" sz="2533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295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9C30A7-2E7F-47C2-B29B-34842F5225FB}"/>
              </a:ext>
            </a:extLst>
          </p:cNvPr>
          <p:cNvSpPr txBox="1"/>
          <p:nvPr/>
        </p:nvSpPr>
        <p:spPr>
          <a:xfrm>
            <a:off x="335361" y="597463"/>
            <a:ext cx="5573385" cy="593912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fr-FR" sz="2533" b="1" dirty="0">
                <a:solidFill>
                  <a:srgbClr val="002060"/>
                </a:solidFill>
              </a:rPr>
              <a:t>-poids, taille, IMC, poids maximum</a:t>
            </a:r>
          </a:p>
          <a:p>
            <a:endParaRPr lang="fr-FR" sz="2533" b="1" dirty="0">
              <a:solidFill>
                <a:srgbClr val="002060"/>
              </a:solidFill>
            </a:endParaRPr>
          </a:p>
          <a:p>
            <a:r>
              <a:rPr lang="fr-FR" sz="2533" b="1" dirty="0">
                <a:solidFill>
                  <a:srgbClr val="002060"/>
                </a:solidFill>
              </a:rPr>
              <a:t>-HTA ?</a:t>
            </a:r>
          </a:p>
          <a:p>
            <a:endParaRPr lang="fr-FR" sz="2533" b="1" dirty="0">
              <a:solidFill>
                <a:srgbClr val="002060"/>
              </a:solidFill>
            </a:endParaRPr>
          </a:p>
          <a:p>
            <a:r>
              <a:rPr lang="fr-FR" sz="2533" b="1" dirty="0">
                <a:solidFill>
                  <a:srgbClr val="002060"/>
                </a:solidFill>
              </a:rPr>
              <a:t>-pouls périphériques ? </a:t>
            </a:r>
          </a:p>
          <a:p>
            <a:r>
              <a:rPr lang="fr-FR" sz="2533" b="1" dirty="0">
                <a:solidFill>
                  <a:srgbClr val="002060"/>
                </a:solidFill>
              </a:rPr>
              <a:t>-neuropathie ? ROT ?</a:t>
            </a:r>
          </a:p>
          <a:p>
            <a:endParaRPr lang="fr-FR" sz="2533" b="1" dirty="0">
              <a:solidFill>
                <a:srgbClr val="002060"/>
              </a:solidFill>
            </a:endParaRPr>
          </a:p>
          <a:p>
            <a:r>
              <a:rPr lang="fr-FR" sz="2533" b="1" dirty="0">
                <a:solidFill>
                  <a:srgbClr val="002060"/>
                </a:solidFill>
              </a:rPr>
              <a:t>-pieds: quel grade podologique ?</a:t>
            </a:r>
          </a:p>
          <a:p>
            <a:endParaRPr lang="fr-FR" sz="2533" b="1" dirty="0">
              <a:solidFill>
                <a:srgbClr val="002060"/>
              </a:solidFill>
            </a:endParaRPr>
          </a:p>
          <a:p>
            <a:r>
              <a:rPr lang="fr-FR" sz="2533" b="1" dirty="0">
                <a:solidFill>
                  <a:srgbClr val="002060"/>
                </a:solidFill>
              </a:rPr>
              <a:t>-souffle carotidien, fémoral, cardiaque ?</a:t>
            </a:r>
          </a:p>
          <a:p>
            <a:endParaRPr lang="fr-FR" sz="2533" b="1" dirty="0">
              <a:solidFill>
                <a:srgbClr val="002060"/>
              </a:solidFill>
            </a:endParaRPr>
          </a:p>
          <a:p>
            <a:r>
              <a:rPr lang="fr-FR" sz="2533" b="1" dirty="0">
                <a:solidFill>
                  <a:srgbClr val="002060"/>
                </a:solidFill>
              </a:rPr>
              <a:t>-hépatomégalie (stéatose ? Cirrhose ?)</a:t>
            </a:r>
          </a:p>
          <a:p>
            <a:endParaRPr lang="fr-FR" sz="2533" b="1" dirty="0">
              <a:solidFill>
                <a:srgbClr val="002060"/>
              </a:solidFill>
            </a:endParaRPr>
          </a:p>
          <a:p>
            <a:r>
              <a:rPr lang="fr-FR" sz="2533" b="1" dirty="0">
                <a:solidFill>
                  <a:srgbClr val="002060"/>
                </a:solidFill>
              </a:rPr>
              <a:t>-signes cliniques d’un diabète</a:t>
            </a:r>
          </a:p>
          <a:p>
            <a:r>
              <a:rPr lang="fr-FR" sz="2533" b="1" dirty="0">
                <a:solidFill>
                  <a:srgbClr val="002060"/>
                </a:solidFill>
              </a:rPr>
              <a:t>secondaire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BF1886-F400-4DF3-8409-3E54E8CB8BDC}"/>
              </a:ext>
            </a:extLst>
          </p:cNvPr>
          <p:cNvSpPr txBox="1"/>
          <p:nvPr/>
        </p:nvSpPr>
        <p:spPr>
          <a:xfrm>
            <a:off x="6096002" y="597455"/>
            <a:ext cx="4402103" cy="399019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fr-FR" sz="2533" b="1" dirty="0">
                <a:solidFill>
                  <a:srgbClr val="7030A0"/>
                </a:solidFill>
              </a:rPr>
              <a:t>-HbA1c</a:t>
            </a:r>
          </a:p>
          <a:p>
            <a:endParaRPr lang="fr-FR" sz="2533" b="1" dirty="0">
              <a:solidFill>
                <a:srgbClr val="7030A0"/>
              </a:solidFill>
            </a:endParaRPr>
          </a:p>
          <a:p>
            <a:r>
              <a:rPr lang="fr-FR" sz="2533" b="1" dirty="0">
                <a:solidFill>
                  <a:srgbClr val="7030A0"/>
                </a:solidFill>
              </a:rPr>
              <a:t>-EAL</a:t>
            </a:r>
          </a:p>
          <a:p>
            <a:endParaRPr lang="fr-FR" sz="2533" b="1" dirty="0">
              <a:solidFill>
                <a:srgbClr val="7030A0"/>
              </a:solidFill>
            </a:endParaRPr>
          </a:p>
          <a:p>
            <a:r>
              <a:rPr lang="fr-FR" sz="2533" b="1" dirty="0">
                <a:solidFill>
                  <a:srgbClr val="7030A0"/>
                </a:solidFill>
              </a:rPr>
              <a:t>-Bilan hépatique </a:t>
            </a:r>
          </a:p>
          <a:p>
            <a:endParaRPr lang="fr-FR" sz="2533" b="1" dirty="0">
              <a:solidFill>
                <a:srgbClr val="7030A0"/>
              </a:solidFill>
            </a:endParaRPr>
          </a:p>
          <a:p>
            <a:r>
              <a:rPr lang="fr-FR" sz="2533" b="1" dirty="0">
                <a:solidFill>
                  <a:srgbClr val="7030A0"/>
                </a:solidFill>
              </a:rPr>
              <a:t>-DFG</a:t>
            </a:r>
          </a:p>
          <a:p>
            <a:r>
              <a:rPr lang="fr-FR" sz="2533" b="1" dirty="0">
                <a:solidFill>
                  <a:srgbClr val="7030A0"/>
                </a:solidFill>
              </a:rPr>
              <a:t>-rapport </a:t>
            </a:r>
            <a:r>
              <a:rPr lang="fr-FR" sz="2533" b="1" dirty="0" err="1">
                <a:solidFill>
                  <a:srgbClr val="7030A0"/>
                </a:solidFill>
              </a:rPr>
              <a:t>microaal</a:t>
            </a:r>
            <a:r>
              <a:rPr lang="fr-FR" sz="2533" b="1" dirty="0">
                <a:solidFill>
                  <a:srgbClr val="7030A0"/>
                </a:solidFill>
              </a:rPr>
              <a:t>/</a:t>
            </a:r>
            <a:r>
              <a:rPr lang="fr-FR" sz="2533" b="1" dirty="0" err="1">
                <a:solidFill>
                  <a:srgbClr val="7030A0"/>
                </a:solidFill>
              </a:rPr>
              <a:t>creatininurie</a:t>
            </a:r>
            <a:endParaRPr lang="fr-FR" sz="2533" b="1" dirty="0">
              <a:solidFill>
                <a:srgbClr val="7030A0"/>
              </a:solidFill>
            </a:endParaRPr>
          </a:p>
          <a:p>
            <a:endParaRPr lang="fr-FR" sz="2533" b="1" dirty="0">
              <a:solidFill>
                <a:srgbClr val="7030A0"/>
              </a:solidFill>
            </a:endParaRPr>
          </a:p>
          <a:p>
            <a:r>
              <a:rPr lang="fr-FR" sz="2533" b="1" dirty="0">
                <a:solidFill>
                  <a:srgbClr val="7030A0"/>
                </a:solidFill>
              </a:rPr>
              <a:t>-calcémie, TSH (si doute)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28FBEA7-CBBE-4877-A8BE-6B0A2F317BFC}"/>
              </a:ext>
            </a:extLst>
          </p:cNvPr>
          <p:cNvSpPr txBox="1"/>
          <p:nvPr/>
        </p:nvSpPr>
        <p:spPr>
          <a:xfrm>
            <a:off x="6196263" y="5157192"/>
            <a:ext cx="2054217" cy="12616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2533" b="1" dirty="0">
                <a:solidFill>
                  <a:srgbClr val="FF0000"/>
                </a:solidFill>
              </a:rPr>
              <a:t>-FO</a:t>
            </a:r>
          </a:p>
          <a:p>
            <a:endParaRPr lang="fr-FR" sz="2533" b="1" dirty="0">
              <a:solidFill>
                <a:srgbClr val="FF0000"/>
              </a:solidFill>
            </a:endParaRPr>
          </a:p>
          <a:p>
            <a:r>
              <a:rPr lang="fr-FR" sz="2533" b="1" dirty="0">
                <a:solidFill>
                  <a:srgbClr val="FF0000"/>
                </a:solidFill>
              </a:rPr>
              <a:t>-ECG de repos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2CA34B-8B92-4347-969A-EDB79A78B35C}"/>
              </a:ext>
            </a:extLst>
          </p:cNvPr>
          <p:cNvSpPr txBox="1"/>
          <p:nvPr/>
        </p:nvSpPr>
        <p:spPr>
          <a:xfrm>
            <a:off x="8400770" y="4972533"/>
            <a:ext cx="3924729" cy="1651478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fr-FR" sz="2533" b="1" dirty="0">
                <a:solidFill>
                  <a:srgbClr val="0070C0"/>
                </a:solidFill>
              </a:rPr>
              <a:t>-apnée du sommeil</a:t>
            </a:r>
          </a:p>
          <a:p>
            <a:endParaRPr lang="fr-FR" sz="2533" b="1" dirty="0">
              <a:solidFill>
                <a:srgbClr val="0070C0"/>
              </a:solidFill>
            </a:endParaRPr>
          </a:p>
          <a:p>
            <a:r>
              <a:rPr lang="fr-FR" sz="2533" b="1" dirty="0">
                <a:solidFill>
                  <a:srgbClr val="0070C0"/>
                </a:solidFill>
              </a:rPr>
              <a:t>-troubles du comportement</a:t>
            </a:r>
          </a:p>
          <a:p>
            <a:r>
              <a:rPr lang="fr-FR" sz="2533" b="1" dirty="0">
                <a:solidFill>
                  <a:srgbClr val="0070C0"/>
                </a:solidFill>
              </a:rPr>
              <a:t>alimentaire</a:t>
            </a:r>
          </a:p>
        </p:txBody>
      </p:sp>
    </p:spTree>
    <p:extLst>
      <p:ext uri="{BB962C8B-B14F-4D97-AF65-F5344CB8AC3E}">
        <p14:creationId xmlns:p14="http://schemas.microsoft.com/office/powerpoint/2010/main" val="1118934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3853D41-C553-4A6F-A7F2-0C1DF1F6F68F}"/>
              </a:ext>
            </a:extLst>
          </p:cNvPr>
          <p:cNvSpPr txBox="1"/>
          <p:nvPr/>
        </p:nvSpPr>
        <p:spPr>
          <a:xfrm>
            <a:off x="2981812" y="422031"/>
            <a:ext cx="7975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212121"/>
                </a:solidFill>
                <a:latin typeface="Arial" panose="020B0604020202020204" pitchFamily="34" charset="0"/>
              </a:rPr>
              <a:t>quand faut-il passer la main à l'endocrinologue ?.</a:t>
            </a:r>
            <a:endParaRPr lang="fr-FR" sz="18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B261A7-D5C0-4A72-BF0B-EC20C695DAA9}"/>
              </a:ext>
            </a:extLst>
          </p:cNvPr>
          <p:cNvSpPr txBox="1"/>
          <p:nvPr/>
        </p:nvSpPr>
        <p:spPr>
          <a:xfrm>
            <a:off x="1775260" y="889845"/>
            <a:ext cx="7635808" cy="563231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fr-FR" sz="1800" b="1" dirty="0">
                <a:solidFill>
                  <a:srgbClr val="002060"/>
                </a:solidFill>
              </a:rPr>
              <a:t>-diabète avec syndrome cardinal ou AEG</a:t>
            </a:r>
          </a:p>
          <a:p>
            <a:endParaRPr lang="fr-FR" sz="1800" b="1" dirty="0">
              <a:solidFill>
                <a:srgbClr val="002060"/>
              </a:solidFill>
            </a:endParaRPr>
          </a:p>
          <a:p>
            <a:endParaRPr lang="fr-FR" sz="1800" b="1" dirty="0">
              <a:solidFill>
                <a:srgbClr val="002060"/>
              </a:solidFill>
            </a:endParaRPr>
          </a:p>
          <a:p>
            <a:endParaRPr lang="fr-FR" sz="1800" b="1" dirty="0">
              <a:solidFill>
                <a:srgbClr val="002060"/>
              </a:solidFill>
            </a:endParaRPr>
          </a:p>
          <a:p>
            <a:r>
              <a:rPr lang="fr-FR" sz="1800" b="1" dirty="0">
                <a:solidFill>
                  <a:srgbClr val="002060"/>
                </a:solidFill>
              </a:rPr>
              <a:t>-DT2 commun pour 1</a:t>
            </a:r>
            <a:r>
              <a:rPr lang="fr-FR" sz="1800" b="1" baseline="30000" dirty="0">
                <a:solidFill>
                  <a:srgbClr val="002060"/>
                </a:solidFill>
              </a:rPr>
              <a:t>ère</a:t>
            </a:r>
            <a:r>
              <a:rPr lang="fr-FR" sz="1800" b="1" dirty="0">
                <a:solidFill>
                  <a:srgbClr val="002060"/>
                </a:solidFill>
              </a:rPr>
              <a:t> évaluation et éducation thérapeutique</a:t>
            </a:r>
          </a:p>
          <a:p>
            <a:endParaRPr lang="fr-FR" sz="1800" b="1" dirty="0">
              <a:solidFill>
                <a:srgbClr val="002060"/>
              </a:solidFill>
            </a:endParaRPr>
          </a:p>
          <a:p>
            <a:r>
              <a:rPr lang="fr-FR" sz="1800" b="1" dirty="0">
                <a:solidFill>
                  <a:srgbClr val="002060"/>
                </a:solidFill>
              </a:rPr>
              <a:t>-écart &gt; 1% de l’HbA1c cible durant 6 mois malgré escalade thérapeutique</a:t>
            </a:r>
          </a:p>
          <a:p>
            <a:endParaRPr lang="fr-FR" sz="1800" b="1" dirty="0">
              <a:solidFill>
                <a:srgbClr val="002060"/>
              </a:solidFill>
            </a:endParaRPr>
          </a:p>
          <a:p>
            <a:r>
              <a:rPr lang="fr-FR" sz="1800" b="1" dirty="0">
                <a:solidFill>
                  <a:srgbClr val="002060"/>
                </a:solidFill>
              </a:rPr>
              <a:t>-diabète sur terrain particulier: </a:t>
            </a:r>
          </a:p>
          <a:p>
            <a:endParaRPr lang="fr-FR" sz="1800" b="1" dirty="0">
              <a:solidFill>
                <a:srgbClr val="002060"/>
              </a:solidFill>
            </a:endParaRPr>
          </a:p>
          <a:p>
            <a:r>
              <a:rPr lang="fr-FR" sz="1800" b="1" dirty="0">
                <a:solidFill>
                  <a:srgbClr val="002060"/>
                </a:solidFill>
              </a:rPr>
              <a:t>	greffé, insuffisance hépatique, insuffisance rénale sévère (DFG &lt; 30),</a:t>
            </a:r>
          </a:p>
          <a:p>
            <a:r>
              <a:rPr lang="fr-FR" sz="1800" b="1" dirty="0">
                <a:solidFill>
                  <a:srgbClr val="002060"/>
                </a:solidFill>
              </a:rPr>
              <a:t>	neuropathie douloureuse, corticothérapie</a:t>
            </a:r>
          </a:p>
          <a:p>
            <a:r>
              <a:rPr lang="fr-FR" sz="1800" b="1" dirty="0">
                <a:solidFill>
                  <a:srgbClr val="002060"/>
                </a:solidFill>
              </a:rPr>
              <a:t>	</a:t>
            </a:r>
          </a:p>
          <a:p>
            <a:r>
              <a:rPr lang="fr-FR" sz="1800" b="1" dirty="0">
                <a:solidFill>
                  <a:srgbClr val="002060"/>
                </a:solidFill>
              </a:rPr>
              <a:t>-complication  </a:t>
            </a:r>
          </a:p>
          <a:p>
            <a:endParaRPr lang="fr-FR" sz="1800" b="1" dirty="0">
              <a:solidFill>
                <a:srgbClr val="002060"/>
              </a:solidFill>
            </a:endParaRPr>
          </a:p>
          <a:p>
            <a:r>
              <a:rPr lang="fr-FR" sz="1800" b="1" dirty="0">
                <a:solidFill>
                  <a:srgbClr val="002060"/>
                </a:solidFill>
              </a:rPr>
              <a:t>	BA visuelle</a:t>
            </a:r>
          </a:p>
          <a:p>
            <a:r>
              <a:rPr lang="fr-FR" sz="1800" b="1" dirty="0">
                <a:solidFill>
                  <a:srgbClr val="002060"/>
                </a:solidFill>
              </a:rPr>
              <a:t>	neuropathie</a:t>
            </a:r>
          </a:p>
          <a:p>
            <a:r>
              <a:rPr lang="fr-FR" sz="1800" b="1" dirty="0">
                <a:solidFill>
                  <a:srgbClr val="002060"/>
                </a:solidFill>
              </a:rPr>
              <a:t>	plaie de pied</a:t>
            </a:r>
          </a:p>
          <a:p>
            <a:endParaRPr lang="fr-FR" sz="1800" b="1" dirty="0">
              <a:solidFill>
                <a:srgbClr val="002060"/>
              </a:solidFill>
            </a:endParaRPr>
          </a:p>
          <a:p>
            <a:r>
              <a:rPr lang="fr-FR" sz="1800" b="1" dirty="0">
                <a:solidFill>
                  <a:srgbClr val="002060"/>
                </a:solidFill>
              </a:rPr>
              <a:t>-préparation grossesse</a:t>
            </a:r>
            <a:endParaRPr lang="fr-FR" sz="18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116" y="1254850"/>
            <a:ext cx="6924675" cy="74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520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537" y="2"/>
            <a:ext cx="6233488" cy="7025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73225" y="653143"/>
            <a:ext cx="5206169" cy="482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33" b="1" dirty="0">
                <a:solidFill>
                  <a:srgbClr val="0070C0"/>
                </a:solidFill>
              </a:rPr>
              <a:t>Suivi des diabètes hors complications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051" y="3771347"/>
            <a:ext cx="6130051" cy="2534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950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E915A3-3677-4BF5-B9FB-38F986628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777" y="4197086"/>
            <a:ext cx="9964587" cy="2554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667" dirty="0">
                <a:solidFill>
                  <a:srgbClr val="FF0000"/>
                </a:solidFill>
              </a:rPr>
              <a:t>Rapport albuminurie/créatininurie: évite les urines des 24 heures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667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667" dirty="0">
                <a:solidFill>
                  <a:srgbClr val="000000"/>
                </a:solidFill>
              </a:rPr>
              <a:t>Diabétique: 	microalbuminurie &gt; 3 mg/</a:t>
            </a:r>
            <a:r>
              <a:rPr lang="fr-FR" altLang="fr-FR" sz="2667" dirty="0" err="1">
                <a:solidFill>
                  <a:srgbClr val="000000"/>
                </a:solidFill>
              </a:rPr>
              <a:t>mmol</a:t>
            </a:r>
            <a:r>
              <a:rPr lang="fr-FR" altLang="fr-FR" sz="2667" dirty="0">
                <a:solidFill>
                  <a:srgbClr val="000000"/>
                </a:solidFill>
              </a:rPr>
              <a:t> ou &gt; 30 mg/g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667" dirty="0">
                <a:solidFill>
                  <a:srgbClr val="000000"/>
                </a:solidFill>
              </a:rPr>
              <a:t>		protéinurie &gt; 30 mg/</a:t>
            </a:r>
            <a:r>
              <a:rPr lang="fr-FR" altLang="fr-FR" sz="2667" dirty="0" err="1">
                <a:solidFill>
                  <a:srgbClr val="000000"/>
                </a:solidFill>
              </a:rPr>
              <a:t>mmol</a:t>
            </a:r>
            <a:r>
              <a:rPr lang="fr-FR" altLang="fr-FR" sz="2667" dirty="0">
                <a:solidFill>
                  <a:srgbClr val="000000"/>
                </a:solidFill>
              </a:rPr>
              <a:t> ou &gt; 300 mg/g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667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667" dirty="0">
              <a:solidFill>
                <a:srgbClr val="000000"/>
              </a:solidFill>
            </a:endParaRPr>
          </a:p>
        </p:txBody>
      </p:sp>
      <p:sp>
        <p:nvSpPr>
          <p:cNvPr id="313347" name="Rectangle 2">
            <a:extLst>
              <a:ext uri="{FF2B5EF4-FFF2-40B4-BE49-F238E27FC236}">
                <a16:creationId xmlns:a16="http://schemas.microsoft.com/office/drawing/2014/main" id="{11106697-9009-4EC2-A259-1529849AD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105" y="981075"/>
            <a:ext cx="7993063" cy="304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133" dirty="0">
                <a:solidFill>
                  <a:srgbClr val="FF0000"/>
                </a:solidFill>
              </a:rPr>
              <a:t>Microalbuminurie chez le diabétique: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133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133" dirty="0">
                <a:solidFill>
                  <a:srgbClr val="000000"/>
                </a:solidFill>
              </a:rPr>
              <a:t>Normale		&lt; 20 mg/l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133" dirty="0">
                <a:solidFill>
                  <a:srgbClr val="000000"/>
                </a:solidFill>
              </a:rPr>
              <a:t>Positive		&gt; 30 mg/24h: à répéter 2 fois sur 6 mois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133" dirty="0">
                <a:solidFill>
                  <a:srgbClr val="000000"/>
                </a:solidFill>
              </a:rPr>
              <a:t>Faux positif: déséquilibre aigu du diabète, infection urinaire, activité physique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133" dirty="0">
                <a:solidFill>
                  <a:srgbClr val="000000"/>
                </a:solidFill>
              </a:rPr>
              <a:t>Intense, poussée d’insuffisance cardiaque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133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133" dirty="0">
                <a:solidFill>
                  <a:srgbClr val="000000"/>
                </a:solidFill>
              </a:rPr>
              <a:t>Protéinurie si 	&gt; 300 mg/24h</a:t>
            </a:r>
          </a:p>
        </p:txBody>
      </p:sp>
      <p:sp>
        <p:nvSpPr>
          <p:cNvPr id="313348" name="ZoneTexte 3">
            <a:extLst>
              <a:ext uri="{FF2B5EF4-FFF2-40B4-BE49-F238E27FC236}">
                <a16:creationId xmlns:a16="http://schemas.microsoft.com/office/drawing/2014/main" id="{74B3290A-C6C2-4968-9B62-1F8F7EE74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8" y="377825"/>
            <a:ext cx="43268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0070C0"/>
                </a:solidFill>
              </a:rPr>
              <a:t>Dépistage de la néphropathie diabétique</a:t>
            </a:r>
          </a:p>
        </p:txBody>
      </p:sp>
    </p:spTree>
    <p:extLst>
      <p:ext uri="{BB962C8B-B14F-4D97-AF65-F5344CB8AC3E}">
        <p14:creationId xmlns:p14="http://schemas.microsoft.com/office/powerpoint/2010/main" val="364346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ZoneTexte 1">
            <a:extLst>
              <a:ext uri="{FF2B5EF4-FFF2-40B4-BE49-F238E27FC236}">
                <a16:creationId xmlns:a16="http://schemas.microsoft.com/office/drawing/2014/main" id="{EC9BF182-3340-4F1B-BE20-7E7EB2F9D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155" y="404813"/>
            <a:ext cx="21467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000000"/>
                </a:solidFill>
              </a:rPr>
              <a:t>Grade podologique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A01E3C6-96E5-4AE7-834F-3D95B74B8572}"/>
              </a:ext>
            </a:extLst>
          </p:cNvPr>
          <p:cNvGrpSpPr/>
          <p:nvPr/>
        </p:nvGrpSpPr>
        <p:grpSpPr>
          <a:xfrm>
            <a:off x="623392" y="1508787"/>
            <a:ext cx="9889099" cy="4695103"/>
            <a:chOff x="467544" y="1131590"/>
            <a:chExt cx="7416824" cy="3521327"/>
          </a:xfrm>
        </p:grpSpPr>
        <p:pic>
          <p:nvPicPr>
            <p:cNvPr id="314371" name="Picture 2">
              <a:extLst>
                <a:ext uri="{FF2B5EF4-FFF2-40B4-BE49-F238E27FC236}">
                  <a16:creationId xmlns:a16="http://schemas.microsoft.com/office/drawing/2014/main" id="{13573F70-31F1-4EF6-907C-9887498C4C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31590"/>
              <a:ext cx="7416824" cy="3521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C4E2E925-3B04-4999-9C9D-5BE52E8F443F}"/>
                </a:ext>
              </a:extLst>
            </p:cNvPr>
            <p:cNvSpPr txBox="1"/>
            <p:nvPr/>
          </p:nvSpPr>
          <p:spPr>
            <a:xfrm>
              <a:off x="539552" y="2931790"/>
              <a:ext cx="262332" cy="36159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2533" b="1" dirty="0">
                  <a:solidFill>
                    <a:srgbClr val="002060"/>
                  </a:solidFill>
                </a:rPr>
                <a:t>5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144E5B0-1BF4-425B-8761-CC756B00A614}"/>
                </a:ext>
              </a:extLst>
            </p:cNvPr>
            <p:cNvSpPr txBox="1"/>
            <p:nvPr/>
          </p:nvSpPr>
          <p:spPr>
            <a:xfrm>
              <a:off x="551791" y="3703811"/>
              <a:ext cx="262332" cy="36159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2533" b="1" dirty="0">
                  <a:solidFill>
                    <a:srgbClr val="002060"/>
                  </a:solidFill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2269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monof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50" y="404813"/>
            <a:ext cx="4108449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624417" y="5516564"/>
            <a:ext cx="6800772" cy="1261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2533" b="1"/>
              <a:t>monofilament de Semmes-Weinstein (10 g)</a:t>
            </a:r>
          </a:p>
          <a:p>
            <a:pPr eaLnBrk="1" hangingPunct="1"/>
            <a:endParaRPr lang="fr-FR" altLang="fr-FR" sz="2533" b="1"/>
          </a:p>
          <a:p>
            <a:pPr eaLnBrk="1" hangingPunct="1"/>
            <a:r>
              <a:rPr lang="fr-FR" altLang="fr-FR" sz="2533" b="1"/>
              <a:t>Tester le chaud-froid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4559830" y="2074446"/>
            <a:ext cx="777663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600" b="1" dirty="0"/>
              <a:t>la face plantaire de la tête du premier métatarsien, </a:t>
            </a:r>
          </a:p>
          <a:p>
            <a:pPr eaLnBrk="1" hangingPunct="1"/>
            <a:r>
              <a:rPr lang="fr-FR" altLang="fr-FR" sz="1600" b="1" dirty="0"/>
              <a:t>de la tête du cinquième métatarsien </a:t>
            </a:r>
          </a:p>
          <a:p>
            <a:pPr eaLnBrk="1" hangingPunct="1"/>
            <a:r>
              <a:rPr lang="fr-FR" altLang="fr-FR" sz="1600" b="1" dirty="0"/>
              <a:t>et la pulpe de l’hallux.</a:t>
            </a:r>
          </a:p>
          <a:p>
            <a:pPr eaLnBrk="1" hangingPunct="1"/>
            <a:endParaRPr lang="fr-FR" altLang="fr-FR" sz="1600" b="1" dirty="0"/>
          </a:p>
          <a:p>
            <a:pPr eaLnBrk="1" hangingPunct="1"/>
            <a:r>
              <a:rPr lang="fr-FR" altLang="fr-FR" sz="1600" b="1" dirty="0"/>
              <a:t>3 applications par site</a:t>
            </a:r>
          </a:p>
          <a:p>
            <a:pPr eaLnBrk="1" hangingPunct="1"/>
            <a:endParaRPr lang="fr-FR" altLang="fr-FR" sz="1600" b="1" dirty="0"/>
          </a:p>
          <a:p>
            <a:pPr eaLnBrk="1" hangingPunct="1"/>
            <a:r>
              <a:rPr lang="fr-FR" altLang="fr-FR" sz="1600" b="1" dirty="0"/>
              <a:t>Neuropathie si 2 réponses / 3 fausses=</a:t>
            </a:r>
          </a:p>
          <a:p>
            <a:pPr eaLnBrk="1" hangingPunct="1"/>
            <a:r>
              <a:rPr lang="fr-FR" altLang="fr-FR" sz="1600" b="1" dirty="0">
                <a:solidFill>
                  <a:srgbClr val="FF0000"/>
                </a:solidFill>
              </a:rPr>
              <a:t>Risque d’ulcération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299" y="149810"/>
            <a:ext cx="3187700" cy="641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8745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5" name="Rectangle 1">
            <a:extLst>
              <a:ext uri="{FF2B5EF4-FFF2-40B4-BE49-F238E27FC236}">
                <a16:creationId xmlns:a16="http://schemas.microsoft.com/office/drawing/2014/main" id="{BA9B4C52-D94C-1349-2928-AA0AB167A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1" y="2377018"/>
            <a:ext cx="14209183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002060"/>
                </a:solidFill>
              </a:rPr>
              <a:t>On grade de la manière suivante le risque podologique 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002060"/>
                </a:solidFill>
              </a:rPr>
              <a:t>Grade 2 : (5 consultations gratuites par an en Pédicurie / podologie)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002060"/>
                </a:solidFill>
              </a:rPr>
              <a:t>Grade 3 : (8 consultations gratuites par an en pédicurie / podologie)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 b="1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b="1">
                <a:solidFill>
                  <a:srgbClr val="002060"/>
                </a:solidFill>
              </a:rPr>
              <a:t>NB: artériopathie définie par IPS &lt; 0.90 ou absence d’un (ou de)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b="1">
                <a:solidFill>
                  <a:srgbClr val="002060"/>
                </a:solidFill>
              </a:rPr>
              <a:t>pouls au(x) pied(s)</a:t>
            </a:r>
          </a:p>
        </p:txBody>
      </p:sp>
      <p:pic>
        <p:nvPicPr>
          <p:cNvPr id="202756" name="Picture 4">
            <a:extLst>
              <a:ext uri="{FF2B5EF4-FFF2-40B4-BE49-F238E27FC236}">
                <a16:creationId xmlns:a16="http://schemas.microsoft.com/office/drawing/2014/main" id="{DF3D01DD-8364-074D-7597-823B586CA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1" y="3003551"/>
            <a:ext cx="8161867" cy="164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7212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5" descr="tableau-ips">
            <a:extLst>
              <a:ext uri="{FF2B5EF4-FFF2-40B4-BE49-F238E27FC236}">
                <a16:creationId xmlns:a16="http://schemas.microsoft.com/office/drawing/2014/main" id="{607ED615-FDA6-EAF6-AF42-00E8639CB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784" y="2997200"/>
            <a:ext cx="9666816" cy="2827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5663" name="Group 15">
            <a:extLst>
              <a:ext uri="{FF2B5EF4-FFF2-40B4-BE49-F238E27FC236}">
                <a16:creationId xmlns:a16="http://schemas.microsoft.com/office/drawing/2014/main" id="{1622664F-D058-AF33-FE3C-909B5EC84B92}"/>
              </a:ext>
            </a:extLst>
          </p:cNvPr>
          <p:cNvGraphicFramePr>
            <a:graphicFrameLocks noGrp="1"/>
          </p:cNvGraphicFramePr>
          <p:nvPr>
            <p:ph/>
          </p:nvPr>
        </p:nvGraphicFramePr>
        <p:xfrm>
          <a:off x="609600" y="275167"/>
          <a:ext cx="10972800" cy="1570567"/>
        </p:xfrm>
        <a:graphic>
          <a:graphicData uri="http://schemas.openxmlformats.org/drawingml/2006/table">
            <a:tbl>
              <a:tblPr/>
              <a:tblGrid>
                <a:gridCol w="1097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70567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IPS = PAS cheville / PAS humérale : 120 / 150 = 0,80</a:t>
                      </a:r>
                      <a:b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Valeurs normales : 1 à 1,3</a:t>
                      </a:r>
                      <a:endParaRPr kumimoji="0" lang="fr-FR" sz="1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36" marB="45736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913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Picture 2" descr="photo 1">
            <a:extLst>
              <a:ext uri="{FF2B5EF4-FFF2-40B4-BE49-F238E27FC236}">
                <a16:creationId xmlns:a16="http://schemas.microsoft.com/office/drawing/2014/main" id="{F2DC0C13-4EA0-307C-B488-8AEBB7557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1" y="260351"/>
            <a:ext cx="5568951" cy="3158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03" name="Text Box 3">
            <a:extLst>
              <a:ext uri="{FF2B5EF4-FFF2-40B4-BE49-F238E27FC236}">
                <a16:creationId xmlns:a16="http://schemas.microsoft.com/office/drawing/2014/main" id="{87E68216-AE20-1943-4EDE-495EF1C00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534" y="3572933"/>
            <a:ext cx="9120717" cy="2965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867"/>
              <a:t>La plaie typique de la neuropathie : le mal perforant plantaire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867"/>
              <a:t>Traitement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867"/>
              <a:t>-meulage prudent des zones d’hyperkératose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867"/>
              <a:t>-Mettre en décharge ++++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867"/>
              <a:t>-prélèvement bactériologique local de tout écoulement ou infection des parties molles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867"/>
              <a:t>-radio de pied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867"/>
              <a:t>-doppler artériel (état des vaisseaux)</a:t>
            </a:r>
          </a:p>
        </p:txBody>
      </p:sp>
      <p:pic>
        <p:nvPicPr>
          <p:cNvPr id="204804" name="Picture 4" descr="barouk mayzaud">
            <a:extLst>
              <a:ext uri="{FF2B5EF4-FFF2-40B4-BE49-F238E27FC236}">
                <a16:creationId xmlns:a16="http://schemas.microsoft.com/office/drawing/2014/main" id="{BC1455F4-8F83-5CB6-7587-8E6F8B854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217" y="387351"/>
            <a:ext cx="4368800" cy="290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9914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E434A2B-FF15-4491-9F54-82AB92E9F36D}"/>
              </a:ext>
            </a:extLst>
          </p:cNvPr>
          <p:cNvSpPr txBox="1"/>
          <p:nvPr/>
        </p:nvSpPr>
        <p:spPr>
          <a:xfrm>
            <a:off x="664008" y="511320"/>
            <a:ext cx="888557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Ce qui est urgent c’est l’infection des parties molles</a:t>
            </a:r>
          </a:p>
          <a:p>
            <a:endParaRPr lang="fr-FR" sz="3200" b="1" dirty="0">
              <a:solidFill>
                <a:srgbClr val="0070C0"/>
              </a:solidFill>
            </a:endParaRPr>
          </a:p>
          <a:p>
            <a:r>
              <a:rPr lang="fr-FR" sz="3200" b="1" dirty="0">
                <a:solidFill>
                  <a:srgbClr val="0070C0"/>
                </a:solidFill>
              </a:rPr>
              <a:t>-peau rouge</a:t>
            </a:r>
          </a:p>
          <a:p>
            <a:endParaRPr lang="fr-FR" sz="3200" b="1" dirty="0">
              <a:solidFill>
                <a:srgbClr val="0070C0"/>
              </a:solidFill>
            </a:endParaRPr>
          </a:p>
          <a:p>
            <a:r>
              <a:rPr lang="fr-FR" sz="3200" b="1" dirty="0">
                <a:solidFill>
                  <a:srgbClr val="0070C0"/>
                </a:solidFill>
              </a:rPr>
              <a:t>-peau dévitalisée ou nécrotique</a:t>
            </a:r>
          </a:p>
          <a:p>
            <a:endParaRPr lang="fr-FR" sz="3200" b="1" dirty="0">
              <a:solidFill>
                <a:srgbClr val="0070C0"/>
              </a:solidFill>
            </a:endParaRPr>
          </a:p>
          <a:p>
            <a:r>
              <a:rPr lang="fr-FR" sz="3200" b="1" dirty="0">
                <a:solidFill>
                  <a:srgbClr val="0070C0"/>
                </a:solidFill>
              </a:rPr>
              <a:t>-forte fièvre</a:t>
            </a:r>
          </a:p>
          <a:p>
            <a:endParaRPr lang="fr-FR" sz="3200" b="1" dirty="0">
              <a:solidFill>
                <a:srgbClr val="0070C0"/>
              </a:solidFill>
            </a:endParaRPr>
          </a:p>
          <a:p>
            <a:r>
              <a:rPr lang="fr-FR" sz="3200" b="1" dirty="0">
                <a:solidFill>
                  <a:srgbClr val="0070C0"/>
                </a:solidFill>
              </a:rPr>
              <a:t>-AEG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2FCDA2-A41F-4EB2-AC59-2B83BD598C2F}"/>
              </a:ext>
            </a:extLst>
          </p:cNvPr>
          <p:cNvSpPr txBox="1"/>
          <p:nvPr/>
        </p:nvSpPr>
        <p:spPr>
          <a:xfrm>
            <a:off x="6896746" y="2241342"/>
            <a:ext cx="3963457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Risque de choc septique ++++</a:t>
            </a:r>
          </a:p>
          <a:p>
            <a:endParaRPr lang="fr-FR" sz="2400" b="1" dirty="0">
              <a:solidFill>
                <a:srgbClr val="0070C0"/>
              </a:solidFill>
            </a:endParaRPr>
          </a:p>
          <a:p>
            <a:r>
              <a:rPr lang="fr-FR" sz="2400" b="1" dirty="0">
                <a:solidFill>
                  <a:srgbClr val="0070C0"/>
                </a:solidFill>
              </a:rPr>
              <a:t>Urgences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98C0A3F-BB89-41F1-8FFB-E805D22B1D41}"/>
              </a:ext>
            </a:extLst>
          </p:cNvPr>
          <p:cNvSpPr txBox="1"/>
          <p:nvPr/>
        </p:nvSpPr>
        <p:spPr>
          <a:xfrm>
            <a:off x="836908" y="5601784"/>
            <a:ext cx="94917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Si refus d’hospitalisation ou système saturé: </a:t>
            </a:r>
            <a:r>
              <a:rPr lang="fr-FR" sz="2000" b="1" dirty="0" err="1">
                <a:solidFill>
                  <a:srgbClr val="FF0000"/>
                </a:solidFill>
              </a:rPr>
              <a:t>augmentin</a:t>
            </a:r>
            <a:r>
              <a:rPr lang="fr-FR" sz="2000" b="1" dirty="0">
                <a:solidFill>
                  <a:srgbClr val="FF0000"/>
                </a:solidFill>
              </a:rPr>
              <a:t>  ou </a:t>
            </a:r>
            <a:r>
              <a:rPr lang="fr-FR" sz="2000" b="1" dirty="0" err="1">
                <a:solidFill>
                  <a:srgbClr val="FF0000"/>
                </a:solidFill>
              </a:rPr>
              <a:t>pyostacine</a:t>
            </a:r>
            <a:r>
              <a:rPr lang="fr-FR" sz="2000" b="1" dirty="0">
                <a:solidFill>
                  <a:srgbClr val="FF0000"/>
                </a:solidFill>
              </a:rPr>
              <a:t> en 1</a:t>
            </a:r>
            <a:r>
              <a:rPr lang="fr-FR" sz="2000" b="1" baseline="30000" dirty="0">
                <a:solidFill>
                  <a:srgbClr val="FF0000"/>
                </a:solidFill>
              </a:rPr>
              <a:t>ère</a:t>
            </a:r>
            <a:r>
              <a:rPr lang="fr-FR" sz="2000" b="1" dirty="0">
                <a:solidFill>
                  <a:srgbClr val="FF0000"/>
                </a:solidFill>
              </a:rPr>
              <a:t> intention </a:t>
            </a:r>
          </a:p>
        </p:txBody>
      </p:sp>
    </p:spTree>
    <p:extLst>
      <p:ext uri="{BB962C8B-B14F-4D97-AF65-F5344CB8AC3E}">
        <p14:creationId xmlns:p14="http://schemas.microsoft.com/office/powerpoint/2010/main" val="1865082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ZoneTexte 1">
            <a:extLst>
              <a:ext uri="{FF2B5EF4-FFF2-40B4-BE49-F238E27FC236}">
                <a16:creationId xmlns:a16="http://schemas.microsoft.com/office/drawing/2014/main" id="{F3E15C88-BE35-4853-B42D-965B0C06A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311" y="1892839"/>
            <a:ext cx="7921388" cy="100026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1885" tIns="60942" rIns="121885" bIns="6094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91410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900" b="1" dirty="0">
                <a:solidFill>
                  <a:srgbClr val="7030A0"/>
                </a:solidFill>
                <a:latin typeface="Arial" panose="020B0604020202020204" pitchFamily="34" charset="0"/>
              </a:rPr>
              <a:t>Diminuer le tour de taille reste un objectif thérapeutique important</a:t>
            </a:r>
          </a:p>
          <a:p>
            <a:pPr algn="ctr" defTabSz="914105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900" b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algn="ctr" defTabSz="91410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900" b="1" dirty="0">
                <a:solidFill>
                  <a:srgbClr val="7030A0"/>
                </a:solidFill>
                <a:latin typeface="Arial" panose="020B0604020202020204" pitchFamily="34" charset="0"/>
              </a:rPr>
              <a:t>plus que perdre du poids</a:t>
            </a:r>
          </a:p>
        </p:txBody>
      </p:sp>
      <p:sp>
        <p:nvSpPr>
          <p:cNvPr id="3" name="ZoneTexte 1">
            <a:extLst>
              <a:ext uri="{FF2B5EF4-FFF2-40B4-BE49-F238E27FC236}">
                <a16:creationId xmlns:a16="http://schemas.microsoft.com/office/drawing/2014/main" id="{8E4D5AEB-EFC8-4728-823D-4C6289CAF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7786" y="740703"/>
            <a:ext cx="4301807" cy="41549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1885" tIns="60942" rIns="121885" bIns="6094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10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900" b="1" dirty="0">
                <a:solidFill>
                  <a:srgbClr val="FF0000"/>
                </a:solidFill>
                <a:latin typeface="Arial" panose="020B0604020202020204" pitchFamily="34" charset="0"/>
              </a:rPr>
              <a:t>Modifications du mode de vie ++++</a:t>
            </a:r>
          </a:p>
        </p:txBody>
      </p:sp>
      <p:sp>
        <p:nvSpPr>
          <p:cNvPr id="4" name="ZoneTexte 1">
            <a:extLst>
              <a:ext uri="{FF2B5EF4-FFF2-40B4-BE49-F238E27FC236}">
                <a16:creationId xmlns:a16="http://schemas.microsoft.com/office/drawing/2014/main" id="{E3962C4B-F6F9-4E2B-BF47-F0136E2E1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1837" y="3793979"/>
            <a:ext cx="6404947" cy="41549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1885" tIns="60942" rIns="121885" bIns="6094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10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900" b="1" dirty="0">
                <a:solidFill>
                  <a:srgbClr val="00B050"/>
                </a:solidFill>
                <a:latin typeface="Arial" panose="020B0604020202020204" pitchFamily="34" charset="0"/>
              </a:rPr>
              <a:t>Si échec ou insuffisant: traitement pharmacologique </a:t>
            </a:r>
          </a:p>
        </p:txBody>
      </p:sp>
      <p:sp>
        <p:nvSpPr>
          <p:cNvPr id="5" name="ZoneTexte 1">
            <a:extLst>
              <a:ext uri="{FF2B5EF4-FFF2-40B4-BE49-F238E27FC236}">
                <a16:creationId xmlns:a16="http://schemas.microsoft.com/office/drawing/2014/main" id="{8483E742-15BA-4B03-9C7C-910FCC966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574" y="4903399"/>
            <a:ext cx="9043489" cy="129265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1885" tIns="60942" rIns="121885" bIns="60942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10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900" b="1" dirty="0">
                <a:solidFill>
                  <a:srgbClr val="002060"/>
                </a:solidFill>
                <a:latin typeface="Arial" panose="020B0604020202020204" pitchFamily="34" charset="0"/>
              </a:rPr>
              <a:t>Lecteur de glycémie </a:t>
            </a:r>
          </a:p>
          <a:p>
            <a:pPr defTabSz="91410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900" b="1" dirty="0">
                <a:solidFill>
                  <a:srgbClr val="002060"/>
                </a:solidFill>
                <a:latin typeface="Arial" panose="020B0604020202020204" pitchFamily="34" charset="0"/>
              </a:rPr>
              <a:t>	</a:t>
            </a:r>
          </a:p>
          <a:p>
            <a:pPr defTabSz="91410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900" b="1" dirty="0">
                <a:solidFill>
                  <a:srgbClr val="002060"/>
                </a:solidFill>
                <a:latin typeface="Arial" panose="020B0604020202020204" pitchFamily="34" charset="0"/>
              </a:rPr>
              <a:t>	si médicament fortement hypoglycémiant: sulfamide ou insuline</a:t>
            </a:r>
          </a:p>
          <a:p>
            <a:pPr defTabSz="91410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900" b="1" dirty="0">
                <a:solidFill>
                  <a:srgbClr val="002060"/>
                </a:solidFill>
                <a:latin typeface="Arial" panose="020B0604020202020204" pitchFamily="34" charset="0"/>
              </a:rPr>
              <a:t>	si déséquilibre du diabète &gt; 1% de l’objectif et discussion injectable</a:t>
            </a:r>
          </a:p>
        </p:txBody>
      </p:sp>
    </p:spTree>
    <p:extLst>
      <p:ext uri="{BB962C8B-B14F-4D97-AF65-F5344CB8AC3E}">
        <p14:creationId xmlns:p14="http://schemas.microsoft.com/office/powerpoint/2010/main" val="254880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4" grpId="0" animBg="1"/>
      <p:bldP spid="4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0320" y="274911"/>
            <a:ext cx="3353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Modifications du mode de vie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30320" y="950778"/>
            <a:ext cx="11422294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Diététique</a:t>
            </a:r>
          </a:p>
          <a:p>
            <a:endParaRPr lang="fr-FR" sz="2400" dirty="0"/>
          </a:p>
          <a:p>
            <a:r>
              <a:rPr lang="fr-FR" sz="2400" dirty="0"/>
              <a:t>-</a:t>
            </a:r>
            <a:r>
              <a:rPr lang="fr-FR" sz="2400" dirty="0" err="1"/>
              <a:t>receuil</a:t>
            </a:r>
            <a:r>
              <a:rPr lang="fr-FR" sz="2400" dirty="0"/>
              <a:t> alimentaire sur 7 jours ou moins</a:t>
            </a:r>
          </a:p>
          <a:p>
            <a:endParaRPr lang="fr-FR" sz="2400" dirty="0"/>
          </a:p>
          <a:p>
            <a:r>
              <a:rPr lang="fr-FR" sz="2400" dirty="0"/>
              <a:t>-cibler les principales erreurs: </a:t>
            </a:r>
          </a:p>
          <a:p>
            <a:r>
              <a:rPr lang="fr-FR" sz="2400" dirty="0"/>
              <a:t>	*réduire les sucres futiles (sodas+++, jus de fruits, sauces industrielles, confiserie..)</a:t>
            </a:r>
          </a:p>
          <a:p>
            <a:r>
              <a:rPr lang="fr-FR" sz="2400" dirty="0"/>
              <a:t>	* mieux contrôler les graisses (charcuteries, fritures, viandes grasses)</a:t>
            </a:r>
          </a:p>
          <a:p>
            <a:r>
              <a:rPr lang="fr-FR" sz="2400" dirty="0"/>
              <a:t>	*attention au cumul! Pâtes + pain, plat en sauce + fromage…</a:t>
            </a:r>
          </a:p>
          <a:p>
            <a:endParaRPr lang="fr-FR" sz="2400" dirty="0"/>
          </a:p>
          <a:p>
            <a:r>
              <a:rPr lang="fr-FR" sz="2400" dirty="0"/>
              <a:t>-modifier petit à petit l’alimentation</a:t>
            </a:r>
          </a:p>
          <a:p>
            <a:r>
              <a:rPr lang="fr-FR" sz="2400" dirty="0"/>
              <a:t>	*avoir un petit déjeuner</a:t>
            </a:r>
          </a:p>
          <a:p>
            <a:r>
              <a:rPr lang="fr-FR" sz="2400" dirty="0"/>
              <a:t>	*mieux répartir les calories</a:t>
            </a:r>
          </a:p>
          <a:p>
            <a:r>
              <a:rPr lang="fr-FR" sz="2400" dirty="0"/>
              <a:t>	*prévoir si besoin collation à 17h </a:t>
            </a:r>
          </a:p>
          <a:p>
            <a:r>
              <a:rPr lang="fr-FR" sz="2400" dirty="0"/>
              <a:t>	*augmenter la ration de crudités, salades, légumes, légumes secs, </a:t>
            </a:r>
          </a:p>
          <a:p>
            <a:r>
              <a:rPr lang="fr-FR" sz="2400" dirty="0"/>
              <a:t>	*poisson 2 fois / semaine, viandes blanches</a:t>
            </a:r>
          </a:p>
        </p:txBody>
      </p:sp>
    </p:spTree>
    <p:extLst>
      <p:ext uri="{BB962C8B-B14F-4D97-AF65-F5344CB8AC3E}">
        <p14:creationId xmlns:p14="http://schemas.microsoft.com/office/powerpoint/2010/main" val="505935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501651" y="352425"/>
            <a:ext cx="37657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800">
                <a:solidFill>
                  <a:srgbClr val="000000"/>
                </a:solidFill>
              </a:rPr>
              <a:t>Exemple d’enquête alimentaire n°2</a:t>
            </a:r>
          </a:p>
        </p:txBody>
      </p:sp>
      <p:sp>
        <p:nvSpPr>
          <p:cNvPr id="131075" name="Text Box 3"/>
          <p:cNvSpPr txBox="1">
            <a:spLocks noChangeArrowheads="1"/>
          </p:cNvSpPr>
          <p:nvPr/>
        </p:nvSpPr>
        <p:spPr bwMode="auto">
          <a:xfrm>
            <a:off x="709991" y="1465266"/>
            <a:ext cx="949490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800" dirty="0">
                <a:solidFill>
                  <a:srgbClr val="000000"/>
                </a:solidFill>
              </a:rPr>
              <a:t>8h		Coca 		Jus de fruit	Rien			coca light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800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800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800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800" dirty="0">
                <a:solidFill>
                  <a:srgbClr val="000000"/>
                </a:solidFill>
              </a:rPr>
              <a:t>12h		Sandwich	Sandwich 	 Sandwich 	 	Sandwich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800" dirty="0">
                <a:solidFill>
                  <a:srgbClr val="000000"/>
                </a:solidFill>
              </a:rPr>
              <a:t>		café		 café		 café			 café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800" dirty="0">
                <a:solidFill>
                  <a:srgbClr val="000000"/>
                </a:solidFill>
              </a:rPr>
              <a:t>	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800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800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800" dirty="0">
                <a:solidFill>
                  <a:srgbClr val="000000"/>
                </a:solidFill>
              </a:rPr>
              <a:t>20h		Pizza		fromage blanc	jambon			fromages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800" dirty="0">
                <a:solidFill>
                  <a:srgbClr val="000000"/>
                </a:solidFill>
              </a:rPr>
              <a:t>		yaourt		yaourt		yaourt			yaourt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800" dirty="0">
                <a:solidFill>
                  <a:srgbClr val="000000"/>
                </a:solidFill>
              </a:rPr>
              <a:t>			</a:t>
            </a:r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2734734" y="836613"/>
            <a:ext cx="59683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800">
                <a:solidFill>
                  <a:srgbClr val="000000"/>
                </a:solidFill>
              </a:rPr>
              <a:t>J1		J2		J3		J4</a:t>
            </a:r>
          </a:p>
        </p:txBody>
      </p:sp>
      <p:sp>
        <p:nvSpPr>
          <p:cNvPr id="131077" name="Line 5"/>
          <p:cNvSpPr>
            <a:spLocks noChangeShapeType="1"/>
          </p:cNvSpPr>
          <p:nvPr/>
        </p:nvSpPr>
        <p:spPr bwMode="auto">
          <a:xfrm>
            <a:off x="2639485" y="1268413"/>
            <a:ext cx="9218083" cy="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80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94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Structurer les repas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727568" y="1632441"/>
            <a:ext cx="6869725" cy="2080847"/>
          </a:xfrm>
        </p:spPr>
        <p:txBody>
          <a:bodyPr>
            <a:normAutofit/>
          </a:bodyPr>
          <a:lstStyle/>
          <a:p>
            <a:pPr lvl="1" indent="-685783">
              <a:buFont typeface="Wingdings" panose="05000000000000000000" pitchFamily="2" charset="2"/>
              <a:buChar char="Ø"/>
            </a:pPr>
            <a:r>
              <a:rPr lang="fr-FR" dirty="0"/>
              <a:t>3 repas et une collation si nécessaire</a:t>
            </a:r>
          </a:p>
          <a:p>
            <a:pPr lvl="1" indent="-685783">
              <a:buFont typeface="Wingdings" panose="05000000000000000000" pitchFamily="2" charset="2"/>
              <a:buChar char="Ø"/>
            </a:pPr>
            <a:r>
              <a:rPr lang="fr-FR" dirty="0"/>
              <a:t>Réduire les apports caloriques de 15 à 30% si surpoids (ADA 2013)</a:t>
            </a:r>
          </a:p>
          <a:p>
            <a:pPr lvl="1" indent="-685783">
              <a:buFont typeface="Wingdings" panose="05000000000000000000" pitchFamily="2" charset="2"/>
              <a:buChar char="Ø"/>
            </a:pPr>
            <a:r>
              <a:rPr lang="fr-FR" dirty="0"/>
              <a:t>Taille des portions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2400" dirty="0"/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268" y="3987069"/>
            <a:ext cx="4449381" cy="266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13" y="3987069"/>
            <a:ext cx="4745640" cy="266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609602" y="1600202"/>
            <a:ext cx="5207012" cy="10726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52342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Repas équilibré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720969"/>
          </a:xfrm>
        </p:spPr>
        <p:txBody>
          <a:bodyPr>
            <a:normAutofit/>
          </a:bodyPr>
          <a:lstStyle/>
          <a:p>
            <a:r>
              <a:rPr lang="fr-FR" sz="2400" dirty="0"/>
              <a:t>Contrôler en glucides</a:t>
            </a:r>
          </a:p>
          <a:p>
            <a:endParaRPr lang="fr-FR" sz="24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568569"/>
          </a:xfrm>
        </p:spPr>
        <p:txBody>
          <a:bodyPr>
            <a:normAutofit/>
          </a:bodyPr>
          <a:lstStyle/>
          <a:p>
            <a:r>
              <a:rPr lang="fr-FR" sz="2400" dirty="0"/>
              <a:t>Contrôlé en lipides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99288" y="5972963"/>
            <a:ext cx="9481201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33" dirty="0"/>
              <a:t>Contrôlé en sel (6 à 8g/24h) et en alcool (20g par jour)</a:t>
            </a:r>
          </a:p>
        </p:txBody>
      </p:sp>
      <p:pic>
        <p:nvPicPr>
          <p:cNvPr id="6" name="Image 5" descr="viennoiseri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007" y="2168771"/>
            <a:ext cx="1589076" cy="1191807"/>
          </a:xfrm>
          <a:prstGeom prst="rect">
            <a:avLst/>
          </a:prstGeom>
        </p:spPr>
      </p:pic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7558" y="3413374"/>
            <a:ext cx="413527" cy="126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567" y="3603822"/>
            <a:ext cx="1087116" cy="103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6" descr="Résultat de recherche d'images pour &quot;beurre&quot;"/>
          <p:cNvSpPr>
            <a:spLocks noChangeAspect="1" noChangeArrowheads="1"/>
          </p:cNvSpPr>
          <p:nvPr/>
        </p:nvSpPr>
        <p:spPr bwMode="auto">
          <a:xfrm>
            <a:off x="207433" y="-144462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pic>
        <p:nvPicPr>
          <p:cNvPr id="2056" name="Picture 8" descr="Afficher l'image d'orig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051" y="2335539"/>
            <a:ext cx="1885943" cy="94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entrecote-grille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739" y="2335537"/>
            <a:ext cx="2129632" cy="1064203"/>
          </a:xfrm>
          <a:prstGeom prst="rect">
            <a:avLst/>
          </a:prstGeom>
        </p:spPr>
      </p:pic>
      <p:pic>
        <p:nvPicPr>
          <p:cNvPr id="12" name="Image 11" descr="Coca-Cola-33cl-CAN-v.3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68" y="2187935"/>
            <a:ext cx="1422400" cy="1359408"/>
          </a:xfrm>
          <a:prstGeom prst="rect">
            <a:avLst/>
          </a:prstGeom>
        </p:spPr>
      </p:pic>
      <p:pic>
        <p:nvPicPr>
          <p:cNvPr id="13" name="Image 12" descr="pomme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2" r="11148"/>
          <a:stretch/>
        </p:blipFill>
        <p:spPr>
          <a:xfrm>
            <a:off x="1735018" y="2296377"/>
            <a:ext cx="1546863" cy="1055687"/>
          </a:xfrm>
          <a:prstGeom prst="rect">
            <a:avLst/>
          </a:prstGeom>
        </p:spPr>
      </p:pic>
      <p:pic>
        <p:nvPicPr>
          <p:cNvPr id="14" name="Image 13" descr="PAIN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29" y="3937574"/>
            <a:ext cx="827719" cy="460585"/>
          </a:xfrm>
          <a:prstGeom prst="rect">
            <a:avLst/>
          </a:prstGeom>
        </p:spPr>
      </p:pic>
      <p:pic>
        <p:nvPicPr>
          <p:cNvPr id="2058" name="Picture 10" descr="Afficher l'image d'origin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037" y="3616411"/>
            <a:ext cx="1927451" cy="8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Afficher l'image d'origin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533" y="3505940"/>
            <a:ext cx="1983184" cy="99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Afficher l'image d'origin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031" y="2375025"/>
            <a:ext cx="1815087" cy="94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Afficher l'image d'origin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277" y="3616411"/>
            <a:ext cx="2837019" cy="111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Afficher l'image d'origine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56" b="34814"/>
          <a:stretch/>
        </p:blipFill>
        <p:spPr bwMode="auto">
          <a:xfrm>
            <a:off x="1551682" y="4466494"/>
            <a:ext cx="1356001" cy="73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Afficher l'image d'origin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956" y="4646041"/>
            <a:ext cx="1727235" cy="64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Afficher l'image d'origine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802" r="14188" b="10230"/>
          <a:stretch/>
        </p:blipFill>
        <p:spPr bwMode="auto">
          <a:xfrm>
            <a:off x="1551681" y="3674854"/>
            <a:ext cx="1237547" cy="8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upe 32"/>
          <p:cNvGrpSpPr/>
          <p:nvPr/>
        </p:nvGrpSpPr>
        <p:grpSpPr>
          <a:xfrm>
            <a:off x="191044" y="3974436"/>
            <a:ext cx="422789" cy="257907"/>
            <a:chOff x="1181689" y="726831"/>
            <a:chExt cx="317092" cy="257907"/>
          </a:xfrm>
        </p:grpSpPr>
        <p:cxnSp>
          <p:nvCxnSpPr>
            <p:cNvPr id="34" name="Connecteur droit 33"/>
            <p:cNvCxnSpPr/>
            <p:nvPr/>
          </p:nvCxnSpPr>
          <p:spPr>
            <a:xfrm>
              <a:off x="1181689" y="726831"/>
              <a:ext cx="119573" cy="257907"/>
            </a:xfrm>
            <a:prstGeom prst="line">
              <a:avLst/>
            </a:prstGeom>
            <a:ln w="50800">
              <a:solidFill>
                <a:srgbClr val="00B05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 flipV="1">
              <a:off x="1301262" y="855784"/>
              <a:ext cx="197519" cy="128954"/>
            </a:xfrm>
            <a:prstGeom prst="line">
              <a:avLst/>
            </a:prstGeom>
            <a:ln w="50800">
              <a:solidFill>
                <a:srgbClr val="00B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e 44"/>
          <p:cNvGrpSpPr/>
          <p:nvPr/>
        </p:nvGrpSpPr>
        <p:grpSpPr>
          <a:xfrm>
            <a:off x="6118344" y="3992963"/>
            <a:ext cx="422789" cy="257907"/>
            <a:chOff x="1181689" y="726831"/>
            <a:chExt cx="317092" cy="257907"/>
          </a:xfrm>
        </p:grpSpPr>
        <p:cxnSp>
          <p:nvCxnSpPr>
            <p:cNvPr id="46" name="Connecteur droit 45"/>
            <p:cNvCxnSpPr/>
            <p:nvPr/>
          </p:nvCxnSpPr>
          <p:spPr>
            <a:xfrm>
              <a:off x="1181689" y="726831"/>
              <a:ext cx="119573" cy="257907"/>
            </a:xfrm>
            <a:prstGeom prst="line">
              <a:avLst/>
            </a:prstGeom>
            <a:ln w="50800">
              <a:solidFill>
                <a:srgbClr val="00B05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46"/>
            <p:cNvCxnSpPr/>
            <p:nvPr/>
          </p:nvCxnSpPr>
          <p:spPr>
            <a:xfrm flipV="1">
              <a:off x="1301262" y="855784"/>
              <a:ext cx="197519" cy="128954"/>
            </a:xfrm>
            <a:prstGeom prst="line">
              <a:avLst/>
            </a:prstGeom>
            <a:ln w="50800">
              <a:solidFill>
                <a:srgbClr val="00B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Multiplier 57"/>
          <p:cNvSpPr/>
          <p:nvPr/>
        </p:nvSpPr>
        <p:spPr>
          <a:xfrm>
            <a:off x="67499" y="2494086"/>
            <a:ext cx="439303" cy="650631"/>
          </a:xfrm>
          <a:prstGeom prst="mathMultiply">
            <a:avLst>
              <a:gd name="adj1" fmla="val 1423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0" name="Multiplier 59"/>
          <p:cNvSpPr/>
          <p:nvPr/>
        </p:nvSpPr>
        <p:spPr>
          <a:xfrm>
            <a:off x="5836770" y="2542326"/>
            <a:ext cx="439303" cy="650631"/>
          </a:xfrm>
          <a:prstGeom prst="mathMultiply">
            <a:avLst>
              <a:gd name="adj1" fmla="val 1423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44548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58" grpId="0" animBg="1"/>
      <p:bldP spid="6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Un repas équilibré?</a:t>
            </a:r>
          </a:p>
        </p:txBody>
      </p:sp>
      <p:pic>
        <p:nvPicPr>
          <p:cNvPr id="11" name="Espace réservé du contenu 10" descr="plat équilibré 2.jpg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" r="-586" b="22069"/>
          <a:stretch/>
        </p:blipFill>
        <p:spPr>
          <a:xfrm>
            <a:off x="3591428" y="3450431"/>
            <a:ext cx="5271680" cy="3056732"/>
          </a:xfrm>
        </p:spPr>
      </p:pic>
      <p:pic>
        <p:nvPicPr>
          <p:cNvPr id="12" name="Espace réservé du contenu 11" descr="yogurt.jpg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6" r="29653" b="4747"/>
          <a:stretch/>
        </p:blipFill>
        <p:spPr>
          <a:xfrm>
            <a:off x="9552927" y="1606263"/>
            <a:ext cx="2179197" cy="1998919"/>
          </a:xfrm>
        </p:spPr>
      </p:pic>
      <p:pic>
        <p:nvPicPr>
          <p:cNvPr id="13" name="Image 12" descr="salad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25" y="1096847"/>
            <a:ext cx="4060128" cy="3045096"/>
          </a:xfrm>
          <a:prstGeom prst="rect">
            <a:avLst/>
          </a:prstGeom>
        </p:spPr>
      </p:pic>
      <p:pic>
        <p:nvPicPr>
          <p:cNvPr id="14" name="Image 13" descr="pomm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931" y="3828948"/>
            <a:ext cx="2967071" cy="1451285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9552925" y="5550690"/>
            <a:ext cx="26390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/>
              <a:t>Max 2 à 3 par jour</a:t>
            </a:r>
          </a:p>
          <a:p>
            <a:r>
              <a:rPr lang="fr-FR" sz="1800" dirty="0"/>
              <a:t>Réserver en collation si nécessaire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552927" y="980730"/>
            <a:ext cx="2341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/>
              <a:t>Écrémé ou demi écrémé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86628" y="4406055"/>
            <a:ext cx="2953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/>
              <a:t>Contenant de petite taille</a:t>
            </a:r>
          </a:p>
          <a:p>
            <a:r>
              <a:rPr lang="fr-FR" sz="1800" dirty="0"/>
              <a:t>Ne pas se resservir</a:t>
            </a:r>
          </a:p>
        </p:txBody>
      </p:sp>
    </p:spTree>
    <p:extLst>
      <p:ext uri="{BB962C8B-B14F-4D97-AF65-F5344CB8AC3E}">
        <p14:creationId xmlns:p14="http://schemas.microsoft.com/office/powerpoint/2010/main" val="22990907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495" y="700090"/>
            <a:ext cx="4095620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139" y="657226"/>
            <a:ext cx="4743061" cy="5543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1556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624" y="1738315"/>
            <a:ext cx="3766976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061" y="1203325"/>
            <a:ext cx="6255139" cy="4325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24234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saucis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1" y="476250"/>
            <a:ext cx="4993216" cy="2281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3" name="Text Box 3"/>
          <p:cNvSpPr txBox="1">
            <a:spLocks noChangeArrowheads="1"/>
          </p:cNvSpPr>
          <p:nvPr/>
        </p:nvSpPr>
        <p:spPr bwMode="auto">
          <a:xfrm>
            <a:off x="5039785" y="3213101"/>
            <a:ext cx="10823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800" b="1">
                <a:solidFill>
                  <a:srgbClr val="000000"/>
                </a:solidFill>
              </a:rPr>
              <a:t>140 kcal</a:t>
            </a:r>
          </a:p>
        </p:txBody>
      </p:sp>
      <p:pic>
        <p:nvPicPr>
          <p:cNvPr id="128004" name="Picture 4" descr="huil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086" y="260349"/>
            <a:ext cx="3168649" cy="154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5" name="Picture 5" descr="oliv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69" y="3789366"/>
            <a:ext cx="3839633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6" name="Picture 6" descr="radi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102" y="4868863"/>
            <a:ext cx="3754967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7" name="Text Box 7"/>
          <p:cNvSpPr txBox="1">
            <a:spLocks noChangeArrowheads="1"/>
          </p:cNvSpPr>
          <p:nvPr/>
        </p:nvSpPr>
        <p:spPr bwMode="auto">
          <a:xfrm>
            <a:off x="10703985" y="5734051"/>
            <a:ext cx="6591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800">
                <a:solidFill>
                  <a:srgbClr val="000000"/>
                </a:solidFill>
              </a:rPr>
              <a:t>X 10</a:t>
            </a:r>
          </a:p>
        </p:txBody>
      </p:sp>
      <p:pic>
        <p:nvPicPr>
          <p:cNvPr id="128008" name="Picture 8" descr="pâtes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702" y="2636841"/>
            <a:ext cx="3492500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086882" y="3213102"/>
            <a:ext cx="1536700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60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098" name="Picture 2" descr="activ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83" y="0"/>
            <a:ext cx="628447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8659" name="Text Box 3"/>
          <p:cNvSpPr txBox="1">
            <a:spLocks noChangeArrowheads="1"/>
          </p:cNvSpPr>
          <p:nvPr/>
        </p:nvSpPr>
        <p:spPr bwMode="auto">
          <a:xfrm>
            <a:off x="7893054" y="1720854"/>
            <a:ext cx="30251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400" b="1" dirty="0">
                <a:solidFill>
                  <a:srgbClr val="000000"/>
                </a:solidFill>
                <a:latin typeface="Times" pitchFamily="18" charset="0"/>
              </a:rPr>
              <a:t>Rappel: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400" b="1" dirty="0">
                <a:solidFill>
                  <a:srgbClr val="000000"/>
                </a:solidFill>
                <a:latin typeface="Times" pitchFamily="18" charset="0"/>
              </a:rPr>
              <a:t>1 c à café d’huile = 5g</a:t>
            </a:r>
          </a:p>
        </p:txBody>
      </p:sp>
    </p:spTree>
    <p:extLst>
      <p:ext uri="{BB962C8B-B14F-4D97-AF65-F5344CB8AC3E}">
        <p14:creationId xmlns:p14="http://schemas.microsoft.com/office/powerpoint/2010/main" val="198168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8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122" name="Picture 2" descr="fromage blanc bio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976" y="1057275"/>
            <a:ext cx="4752608" cy="474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88497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146" name="Picture 2" descr="fromage blanc b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477" y="1268413"/>
            <a:ext cx="5585929" cy="3676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2147" name="Picture 3" descr="activ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931" y="633417"/>
            <a:ext cx="4820904" cy="55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3947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170" name="Picture 2" descr="visu_encas_abric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4" y="620713"/>
            <a:ext cx="5685367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731" name="Text Box 3"/>
          <p:cNvSpPr txBox="1">
            <a:spLocks noChangeArrowheads="1"/>
          </p:cNvSpPr>
          <p:nvPr/>
        </p:nvSpPr>
        <p:spPr bwMode="auto">
          <a:xfrm>
            <a:off x="3178763" y="3854452"/>
            <a:ext cx="5258747" cy="1569660"/>
          </a:xfrm>
          <a:prstGeom prst="rect">
            <a:avLst/>
          </a:prstGeom>
          <a:noFill/>
          <a:ln w="50800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3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 morceaux de sucre !!!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32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3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cuillère à café ½  d’huile !!!</a:t>
            </a:r>
          </a:p>
        </p:txBody>
      </p:sp>
      <p:sp>
        <p:nvSpPr>
          <p:cNvPr id="263172" name="Text Box 4"/>
          <p:cNvSpPr txBox="1">
            <a:spLocks noChangeArrowheads="1"/>
          </p:cNvSpPr>
          <p:nvPr/>
        </p:nvSpPr>
        <p:spPr bwMode="auto">
          <a:xfrm>
            <a:off x="7509936" y="712788"/>
            <a:ext cx="261321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400" b="1">
                <a:solidFill>
                  <a:srgbClr val="000000"/>
                </a:solidFill>
                <a:latin typeface="Times" pitchFamily="18" charset="0"/>
              </a:rPr>
              <a:t>Attention !!!! 180g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400" b="1">
                <a:solidFill>
                  <a:srgbClr val="000000"/>
                </a:solidFill>
                <a:latin typeface="Times" pitchFamily="18" charset="0"/>
              </a:rPr>
              <a:t>221 kcal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400" b="1">
                <a:solidFill>
                  <a:srgbClr val="000000"/>
                </a:solidFill>
                <a:latin typeface="Times" pitchFamily="18" charset="0"/>
              </a:rPr>
              <a:t>Prot= 9,2g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400" b="1">
                <a:solidFill>
                  <a:srgbClr val="000066"/>
                </a:solidFill>
                <a:latin typeface="Times" pitchFamily="18" charset="0"/>
              </a:rPr>
              <a:t>Glucides= 29g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400" b="1">
                <a:solidFill>
                  <a:srgbClr val="000066"/>
                </a:solidFill>
                <a:latin typeface="Times" pitchFamily="18" charset="0"/>
              </a:rPr>
              <a:t>Lipides= 7,6g </a:t>
            </a:r>
          </a:p>
        </p:txBody>
      </p:sp>
    </p:spTree>
    <p:extLst>
      <p:ext uri="{BB962C8B-B14F-4D97-AF65-F5344CB8AC3E}">
        <p14:creationId xmlns:p14="http://schemas.microsoft.com/office/powerpoint/2010/main" val="1790440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194" name="Group 2"/>
          <p:cNvGrpSpPr>
            <a:grpSpLocks/>
          </p:cNvGrpSpPr>
          <p:nvPr/>
        </p:nvGrpSpPr>
        <p:grpSpPr bwMode="auto">
          <a:xfrm>
            <a:off x="2834217" y="2749550"/>
            <a:ext cx="6525683" cy="1341439"/>
            <a:chOff x="0" y="1243"/>
            <a:chExt cx="3083" cy="845"/>
          </a:xfrm>
        </p:grpSpPr>
        <p:sp>
          <p:nvSpPr>
            <p:cNvPr id="264207" name="Rectangle 3"/>
            <p:cNvSpPr>
              <a:spLocks noChangeArrowheads="1"/>
            </p:cNvSpPr>
            <p:nvPr/>
          </p:nvSpPr>
          <p:spPr bwMode="auto">
            <a:xfrm>
              <a:off x="0" y="1243"/>
              <a:ext cx="308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fr-FR" altLang="fr-FR" sz="18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grpSp>
          <p:nvGrpSpPr>
            <p:cNvPr id="264208" name="Group 4"/>
            <p:cNvGrpSpPr>
              <a:grpSpLocks/>
            </p:cNvGrpSpPr>
            <p:nvPr/>
          </p:nvGrpSpPr>
          <p:grpSpPr bwMode="auto">
            <a:xfrm>
              <a:off x="0" y="1243"/>
              <a:ext cx="3000" cy="845"/>
              <a:chOff x="0" y="9883"/>
              <a:chExt cx="3000" cy="845"/>
            </a:xfrm>
          </p:grpSpPr>
          <p:sp>
            <p:nvSpPr>
              <p:cNvPr id="264209" name="Rectangle 5"/>
              <p:cNvSpPr>
                <a:spLocks noChangeArrowheads="1"/>
              </p:cNvSpPr>
              <p:nvPr/>
            </p:nvSpPr>
            <p:spPr bwMode="auto">
              <a:xfrm>
                <a:off x="0" y="9883"/>
                <a:ext cx="299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fr-FR" altLang="fr-FR" sz="18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264210" name="Rectangle 6"/>
              <p:cNvSpPr>
                <a:spLocks noChangeArrowheads="1"/>
              </p:cNvSpPr>
              <p:nvPr/>
            </p:nvSpPr>
            <p:spPr bwMode="auto">
              <a:xfrm>
                <a:off x="0" y="9883"/>
                <a:ext cx="3000" cy="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fr-FR" altLang="fr-FR" sz="2400">
                    <a:solidFill>
                      <a:srgbClr val="000000"/>
                    </a:solidFill>
                  </a:rPr>
                  <a:t>  </a:t>
                </a:r>
                <a:r>
                  <a:rPr lang="fr-FR" altLang="fr-FR" sz="8200">
                    <a:solidFill>
                      <a:srgbClr val="000000"/>
                    </a:solidFill>
                  </a:rPr>
                  <a:t> </a:t>
                </a:r>
                <a:r>
                  <a:rPr lang="fr-FR" altLang="fr-FR" sz="2400">
                    <a:solidFill>
                      <a:srgbClr val="000000"/>
                    </a:solidFill>
                  </a:rPr>
                  <a:t>            </a:t>
                </a:r>
              </a:p>
            </p:txBody>
          </p:sp>
        </p:grpSp>
      </p:grpSp>
      <p:pic>
        <p:nvPicPr>
          <p:cNvPr id="264195" name="Picture 7" descr="Fromage blanc gervita na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990600"/>
            <a:ext cx="1981200" cy="131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4196" name="Group 8"/>
          <p:cNvGrpSpPr>
            <a:grpSpLocks/>
          </p:cNvGrpSpPr>
          <p:nvPr/>
        </p:nvGrpSpPr>
        <p:grpSpPr bwMode="auto">
          <a:xfrm>
            <a:off x="7315203" y="2438401"/>
            <a:ext cx="6525684" cy="1917700"/>
            <a:chOff x="0" y="1243"/>
            <a:chExt cx="3083" cy="1208"/>
          </a:xfrm>
        </p:grpSpPr>
        <p:sp>
          <p:nvSpPr>
            <p:cNvPr id="264203" name="Rectangle 9"/>
            <p:cNvSpPr>
              <a:spLocks noChangeArrowheads="1"/>
            </p:cNvSpPr>
            <p:nvPr/>
          </p:nvSpPr>
          <p:spPr bwMode="auto">
            <a:xfrm>
              <a:off x="0" y="1243"/>
              <a:ext cx="308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fr-FR" altLang="fr-FR" sz="18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grpSp>
          <p:nvGrpSpPr>
            <p:cNvPr id="264204" name="Group 10"/>
            <p:cNvGrpSpPr>
              <a:grpSpLocks/>
            </p:cNvGrpSpPr>
            <p:nvPr/>
          </p:nvGrpSpPr>
          <p:grpSpPr bwMode="auto">
            <a:xfrm>
              <a:off x="0" y="1243"/>
              <a:ext cx="2998" cy="1208"/>
              <a:chOff x="0" y="9883"/>
              <a:chExt cx="2998" cy="1208"/>
            </a:xfrm>
          </p:grpSpPr>
          <p:sp>
            <p:nvSpPr>
              <p:cNvPr id="264205" name="Rectangle 11"/>
              <p:cNvSpPr>
                <a:spLocks noChangeArrowheads="1"/>
              </p:cNvSpPr>
              <p:nvPr/>
            </p:nvSpPr>
            <p:spPr bwMode="auto">
              <a:xfrm>
                <a:off x="0" y="9883"/>
                <a:ext cx="299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fr-FR" altLang="fr-FR" sz="18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264206" name="Rectangle 12"/>
              <p:cNvSpPr>
                <a:spLocks noChangeArrowheads="1"/>
              </p:cNvSpPr>
              <p:nvPr/>
            </p:nvSpPr>
            <p:spPr bwMode="auto">
              <a:xfrm>
                <a:off x="0" y="9883"/>
                <a:ext cx="2717" cy="1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fr-FR" altLang="fr-FR" sz="2400">
                    <a:solidFill>
                      <a:srgbClr val="000000"/>
                    </a:solidFill>
                  </a:rPr>
                  <a:t>Calories : 137 kcal</a:t>
                </a:r>
                <a:br>
                  <a:rPr lang="fr-FR" altLang="fr-FR" sz="2400">
                    <a:solidFill>
                      <a:srgbClr val="000000"/>
                    </a:solidFill>
                  </a:rPr>
                </a:br>
                <a:r>
                  <a:rPr lang="fr-FR" altLang="fr-FR" sz="2400">
                    <a:solidFill>
                      <a:srgbClr val="000000"/>
                    </a:solidFill>
                  </a:rPr>
                  <a:t>Proteines : 7.4 g</a:t>
                </a:r>
                <a:br>
                  <a:rPr lang="fr-FR" altLang="fr-FR" sz="2400">
                    <a:solidFill>
                      <a:srgbClr val="000000"/>
                    </a:solidFill>
                  </a:rPr>
                </a:br>
                <a:r>
                  <a:rPr lang="fr-FR" altLang="fr-FR" sz="2400">
                    <a:solidFill>
                      <a:srgbClr val="000000"/>
                    </a:solidFill>
                  </a:rPr>
                  <a:t>Glucides : 3.8 g</a:t>
                </a:r>
                <a:br>
                  <a:rPr lang="fr-FR" altLang="fr-FR" sz="2400">
                    <a:solidFill>
                      <a:srgbClr val="000000"/>
                    </a:solidFill>
                  </a:rPr>
                </a:br>
                <a:r>
                  <a:rPr lang="fr-FR" altLang="fr-FR" sz="2400">
                    <a:solidFill>
                      <a:srgbClr val="000000"/>
                    </a:solidFill>
                  </a:rPr>
                  <a:t>Lipides : 10.2g</a:t>
                </a:r>
                <a:br>
                  <a:rPr lang="fr-FR" altLang="fr-FR" sz="2400">
                    <a:solidFill>
                      <a:srgbClr val="000000"/>
                    </a:solidFill>
                  </a:rPr>
                </a:br>
                <a:endParaRPr lang="fr-FR" altLang="fr-FR" sz="24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64197" name="Group 13"/>
          <p:cNvGrpSpPr>
            <a:grpSpLocks/>
          </p:cNvGrpSpPr>
          <p:nvPr/>
        </p:nvGrpSpPr>
        <p:grpSpPr bwMode="auto">
          <a:xfrm>
            <a:off x="812803" y="2470151"/>
            <a:ext cx="6525684" cy="1917700"/>
            <a:chOff x="0" y="1243"/>
            <a:chExt cx="3083" cy="1208"/>
          </a:xfrm>
        </p:grpSpPr>
        <p:sp>
          <p:nvSpPr>
            <p:cNvPr id="264199" name="Rectangle 14"/>
            <p:cNvSpPr>
              <a:spLocks noChangeArrowheads="1"/>
            </p:cNvSpPr>
            <p:nvPr/>
          </p:nvSpPr>
          <p:spPr bwMode="auto">
            <a:xfrm>
              <a:off x="0" y="1243"/>
              <a:ext cx="308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fr-FR" altLang="fr-FR" sz="18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grpSp>
          <p:nvGrpSpPr>
            <p:cNvPr id="264200" name="Group 15"/>
            <p:cNvGrpSpPr>
              <a:grpSpLocks/>
            </p:cNvGrpSpPr>
            <p:nvPr/>
          </p:nvGrpSpPr>
          <p:grpSpPr bwMode="auto">
            <a:xfrm>
              <a:off x="0" y="1243"/>
              <a:ext cx="2998" cy="1208"/>
              <a:chOff x="0" y="9883"/>
              <a:chExt cx="2998" cy="1208"/>
            </a:xfrm>
          </p:grpSpPr>
          <p:sp>
            <p:nvSpPr>
              <p:cNvPr id="264201" name="Rectangle 16"/>
              <p:cNvSpPr>
                <a:spLocks noChangeArrowheads="1"/>
              </p:cNvSpPr>
              <p:nvPr/>
            </p:nvSpPr>
            <p:spPr bwMode="auto">
              <a:xfrm>
                <a:off x="0" y="9883"/>
                <a:ext cx="299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fr-FR" altLang="fr-FR" sz="18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264202" name="Rectangle 17"/>
              <p:cNvSpPr>
                <a:spLocks noChangeArrowheads="1"/>
              </p:cNvSpPr>
              <p:nvPr/>
            </p:nvSpPr>
            <p:spPr bwMode="auto">
              <a:xfrm>
                <a:off x="0" y="9883"/>
                <a:ext cx="2717" cy="1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fr-FR" altLang="fr-FR" sz="2400">
                    <a:solidFill>
                      <a:srgbClr val="000000"/>
                    </a:solidFill>
                  </a:rPr>
                  <a:t>Calories : 82 kcal</a:t>
                </a:r>
                <a:br>
                  <a:rPr lang="fr-FR" altLang="fr-FR" sz="2400">
                    <a:solidFill>
                      <a:srgbClr val="000000"/>
                    </a:solidFill>
                  </a:rPr>
                </a:br>
                <a:r>
                  <a:rPr lang="fr-FR" altLang="fr-FR" sz="2400">
                    <a:solidFill>
                      <a:srgbClr val="000000"/>
                    </a:solidFill>
                  </a:rPr>
                  <a:t>Proteines : 7.1 g</a:t>
                </a:r>
                <a:br>
                  <a:rPr lang="fr-FR" altLang="fr-FR" sz="2400">
                    <a:solidFill>
                      <a:srgbClr val="000000"/>
                    </a:solidFill>
                  </a:rPr>
                </a:br>
                <a:r>
                  <a:rPr lang="fr-FR" altLang="fr-FR" sz="2400">
                    <a:solidFill>
                      <a:srgbClr val="000000"/>
                    </a:solidFill>
                  </a:rPr>
                  <a:t>Glucides : 4.5 g</a:t>
                </a:r>
                <a:br>
                  <a:rPr lang="fr-FR" altLang="fr-FR" sz="2400">
                    <a:solidFill>
                      <a:srgbClr val="000000"/>
                    </a:solidFill>
                  </a:rPr>
                </a:br>
                <a:r>
                  <a:rPr lang="fr-FR" altLang="fr-FR" sz="2400">
                    <a:solidFill>
                      <a:srgbClr val="000000"/>
                    </a:solidFill>
                  </a:rPr>
                  <a:t>Lipides : 3.9g</a:t>
                </a:r>
                <a:br>
                  <a:rPr lang="fr-FR" altLang="fr-FR" sz="2400">
                    <a:solidFill>
                      <a:srgbClr val="000000"/>
                    </a:solidFill>
                  </a:rPr>
                </a:br>
                <a:endParaRPr lang="fr-FR" altLang="fr-FR" sz="2400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64198" name="Picture 18" descr="00056979-t0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4" y="914404"/>
            <a:ext cx="1767417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7852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34" y="304801"/>
            <a:ext cx="11853333" cy="6252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07556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445" y="112890"/>
            <a:ext cx="10535179" cy="6748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92966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2"/>
          <p:cNvSpPr txBox="1">
            <a:spLocks noChangeArrowheads="1"/>
          </p:cNvSpPr>
          <p:nvPr/>
        </p:nvSpPr>
        <p:spPr bwMode="auto">
          <a:xfrm>
            <a:off x="690035" y="381002"/>
            <a:ext cx="7957563" cy="6678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Petit déjeuner   absent	l’introduire progressivement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			présent mais succint	le compléter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			présent et complet discuter introduction d’une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						protéine maigre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600" b="1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600" b="1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Déjeuner et dîner		augmenter ration crudités et légumes et de fibres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			apprendre à acheter les légumes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			2 c à soupe d’huile / repas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			réduire le sel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			vrai féculent (index glycémique &lt; 50)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			1 protéine dont poisson 3 fois / semaine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			1 fruit entier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			1 produit laitier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600" b="1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3 à 5 repas / jour 		mais respecter total calories /j et &lt; 30% de lipides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600" b="1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Si collation		1 boisson non sucrée + 1 fruit entier +/-  produit laitier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			+/- 1 protéine maigre ou 1 barres de céréales avec fibres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600" b="1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Activité physique		30 min x 3 par semaine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600" b="1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Objectifs			 </a:t>
            </a:r>
            <a:r>
              <a:rPr lang="fr-FR" altLang="fr-FR" sz="1400" b="1">
                <a:solidFill>
                  <a:srgbClr val="000000"/>
                </a:solidFill>
                <a:latin typeface="Times New Roman" pitchFamily="18" charset="0"/>
              </a:rPr>
              <a:t>Lipides, fibres, sel, allégés, soja, omégas 3, diète méditéranéenne,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000000"/>
                </a:solidFill>
                <a:latin typeface="Times New Roman" pitchFamily="18" charset="0"/>
              </a:rPr>
              <a:t>			Index glycémique</a:t>
            </a:r>
            <a:r>
              <a:rPr lang="fr-FR" altLang="fr-FR" sz="140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fr-FR" altLang="fr-FR" sz="1400" b="1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400" b="1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Infos produits et enquête alimentaire	www.les-calories.com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  <a:latin typeface="Times New Roman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1220169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0328" y="939252"/>
            <a:ext cx="1196167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Activité physique</a:t>
            </a:r>
          </a:p>
          <a:p>
            <a:endParaRPr lang="fr-FR" sz="2000" dirty="0"/>
          </a:p>
          <a:p>
            <a:r>
              <a:rPr lang="fr-FR" sz="2000" b="1" dirty="0">
                <a:solidFill>
                  <a:srgbClr val="0070C0"/>
                </a:solidFill>
              </a:rPr>
              <a:t>-après évaluation cardiologique ++++</a:t>
            </a:r>
          </a:p>
          <a:p>
            <a:endParaRPr lang="fr-FR" sz="2000" b="1" dirty="0">
              <a:solidFill>
                <a:srgbClr val="0070C0"/>
              </a:solidFill>
            </a:endParaRPr>
          </a:p>
          <a:p>
            <a:r>
              <a:rPr lang="fr-FR" sz="2000" b="1" dirty="0">
                <a:solidFill>
                  <a:srgbClr val="0070C0"/>
                </a:solidFill>
              </a:rPr>
              <a:t>-marche rapide ou vélo d’appartement </a:t>
            </a:r>
          </a:p>
          <a:p>
            <a:endParaRPr lang="fr-FR" sz="2000" b="1" dirty="0">
              <a:solidFill>
                <a:srgbClr val="0070C0"/>
              </a:solidFill>
            </a:endParaRPr>
          </a:p>
          <a:p>
            <a:r>
              <a:rPr lang="fr-FR" sz="2000" b="1" dirty="0">
                <a:solidFill>
                  <a:srgbClr val="0070C0"/>
                </a:solidFill>
              </a:rPr>
              <a:t>-sport sur ordonnance </a:t>
            </a:r>
          </a:p>
          <a:p>
            <a:endParaRPr lang="fr-FR" sz="2000" dirty="0"/>
          </a:p>
          <a:p>
            <a:endParaRPr lang="fr-FR" sz="2000" dirty="0"/>
          </a:p>
          <a:p>
            <a:r>
              <a:rPr lang="fr-FR" sz="2000" b="1" dirty="0">
                <a:solidFill>
                  <a:srgbClr val="FF0000"/>
                </a:solidFill>
              </a:rPr>
              <a:t>qui peut le prescrire ? Le sport sur ordonnance peut être prescrit par les médecins généralistes à leurs patients </a:t>
            </a:r>
          </a:p>
          <a:p>
            <a:r>
              <a:rPr lang="fr-FR" sz="2000" b="1" dirty="0">
                <a:solidFill>
                  <a:srgbClr val="FF0000"/>
                </a:solidFill>
              </a:rPr>
              <a:t>depuis le 1</a:t>
            </a:r>
            <a:r>
              <a:rPr lang="fr-FR" sz="2000" b="1" baseline="30000" dirty="0">
                <a:solidFill>
                  <a:srgbClr val="FF0000"/>
                </a:solidFill>
              </a:rPr>
              <a:t>er</a:t>
            </a:r>
            <a:r>
              <a:rPr lang="fr-FR" sz="2000" b="1" dirty="0">
                <a:solidFill>
                  <a:srgbClr val="FF0000"/>
                </a:solidFill>
              </a:rPr>
              <a:t> mars 2017. La prescription est effectuée après réalisation d'un examen clinique. Ce dernier peut </a:t>
            </a:r>
          </a:p>
          <a:p>
            <a:r>
              <a:rPr lang="fr-FR" sz="2000" b="1" dirty="0">
                <a:solidFill>
                  <a:srgbClr val="FF0000"/>
                </a:solidFill>
              </a:rPr>
              <a:t>être couplé avec des examens paracliniques.</a:t>
            </a:r>
          </a:p>
        </p:txBody>
      </p:sp>
    </p:spTree>
    <p:extLst>
      <p:ext uri="{BB962C8B-B14F-4D97-AF65-F5344CB8AC3E}">
        <p14:creationId xmlns:p14="http://schemas.microsoft.com/office/powerpoint/2010/main" val="19889383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791" y="-1"/>
            <a:ext cx="5921594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78079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C5F0326-8752-47E3-9790-1C178C4CA928}"/>
              </a:ext>
            </a:extLst>
          </p:cNvPr>
          <p:cNvSpPr txBox="1"/>
          <p:nvPr/>
        </p:nvSpPr>
        <p:spPr>
          <a:xfrm>
            <a:off x="5237645" y="548681"/>
            <a:ext cx="1819301" cy="492443"/>
          </a:xfrm>
          <a:prstGeom prst="rect">
            <a:avLst/>
          </a:prstGeom>
          <a:noFill/>
        </p:spPr>
        <p:txBody>
          <a:bodyPr wrap="none" lIns="121885" tIns="60942" rIns="121885" bIns="60942" rtlCol="0">
            <a:spAutoFit/>
          </a:bodyPr>
          <a:lstStyle/>
          <a:p>
            <a:pPr defTabSz="1218810"/>
            <a:r>
              <a:rPr lang="fr-FR" sz="2400" b="1" dirty="0">
                <a:solidFill>
                  <a:srgbClr val="002060"/>
                </a:solidFill>
              </a:rPr>
              <a:t>J’ai un DT2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2BC3A2-6355-4940-8108-CAF66150696C}"/>
              </a:ext>
            </a:extLst>
          </p:cNvPr>
          <p:cNvSpPr txBox="1"/>
          <p:nvPr/>
        </p:nvSpPr>
        <p:spPr>
          <a:xfrm>
            <a:off x="4908495" y="2084853"/>
            <a:ext cx="2545996" cy="492443"/>
          </a:xfrm>
          <a:prstGeom prst="rect">
            <a:avLst/>
          </a:prstGeom>
          <a:noFill/>
        </p:spPr>
        <p:txBody>
          <a:bodyPr wrap="none" lIns="121885" tIns="60942" rIns="121885" bIns="60942" rtlCol="0">
            <a:spAutoFit/>
          </a:bodyPr>
          <a:lstStyle/>
          <a:p>
            <a:pPr defTabSz="1218810"/>
            <a:r>
              <a:rPr lang="fr-FR" sz="2400" b="1" dirty="0">
                <a:solidFill>
                  <a:srgbClr val="FF0000"/>
                </a:solidFill>
              </a:rPr>
              <a:t>Je perds du poids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6FFE76-428F-40DC-9FC4-74D5A79BC679}"/>
              </a:ext>
            </a:extLst>
          </p:cNvPr>
          <p:cNvSpPr txBox="1"/>
          <p:nvPr/>
        </p:nvSpPr>
        <p:spPr>
          <a:xfrm>
            <a:off x="815430" y="2958101"/>
            <a:ext cx="2691335" cy="492443"/>
          </a:xfrm>
          <a:prstGeom prst="rect">
            <a:avLst/>
          </a:prstGeom>
          <a:noFill/>
        </p:spPr>
        <p:txBody>
          <a:bodyPr wrap="none" lIns="121885" tIns="60942" rIns="121885" bIns="60942" rtlCol="0">
            <a:spAutoFit/>
          </a:bodyPr>
          <a:lstStyle/>
          <a:p>
            <a:pPr defTabSz="1218810"/>
            <a:r>
              <a:rPr lang="fr-FR" sz="2400" dirty="0">
                <a:solidFill>
                  <a:srgbClr val="000000"/>
                </a:solidFill>
              </a:rPr>
              <a:t>Ma glycémie baisse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1E18D0-C9A5-4986-9D16-F29F627D7702}"/>
              </a:ext>
            </a:extLst>
          </p:cNvPr>
          <p:cNvSpPr txBox="1"/>
          <p:nvPr/>
        </p:nvSpPr>
        <p:spPr>
          <a:xfrm>
            <a:off x="1103462" y="4869161"/>
            <a:ext cx="1857689" cy="492443"/>
          </a:xfrm>
          <a:prstGeom prst="rect">
            <a:avLst/>
          </a:prstGeom>
          <a:noFill/>
        </p:spPr>
        <p:txBody>
          <a:bodyPr wrap="none" lIns="121885" tIns="60942" rIns="121885" bIns="60942" rtlCol="0">
            <a:spAutoFit/>
          </a:bodyPr>
          <a:lstStyle/>
          <a:p>
            <a:pPr defTabSz="1218810"/>
            <a:r>
              <a:rPr lang="fr-FR" sz="2400" dirty="0">
                <a:solidFill>
                  <a:srgbClr val="000000"/>
                </a:solidFill>
              </a:rPr>
              <a:t>Tout va bien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DE9F51-C79E-4785-9E4C-46D4345B4814}"/>
              </a:ext>
            </a:extLst>
          </p:cNvPr>
          <p:cNvSpPr txBox="1"/>
          <p:nvPr/>
        </p:nvSpPr>
        <p:spPr>
          <a:xfrm>
            <a:off x="7440166" y="2958115"/>
            <a:ext cx="4178921" cy="861775"/>
          </a:xfrm>
          <a:prstGeom prst="rect">
            <a:avLst/>
          </a:prstGeom>
          <a:noFill/>
        </p:spPr>
        <p:txBody>
          <a:bodyPr wrap="none" lIns="121885" tIns="60942" rIns="121885" bIns="60942" rtlCol="0">
            <a:spAutoFit/>
          </a:bodyPr>
          <a:lstStyle/>
          <a:p>
            <a:pPr algn="ctr" defTabSz="1218810"/>
            <a:r>
              <a:rPr lang="fr-FR" sz="2400" dirty="0">
                <a:solidFill>
                  <a:srgbClr val="000000"/>
                </a:solidFill>
              </a:rPr>
              <a:t>Ma glycémie augmente ou reste</a:t>
            </a:r>
          </a:p>
          <a:p>
            <a:pPr algn="ctr" defTabSz="1218810"/>
            <a:r>
              <a:rPr lang="fr-FR" sz="2400" dirty="0">
                <a:solidFill>
                  <a:srgbClr val="000000"/>
                </a:solidFill>
              </a:rPr>
              <a:t>élevée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C84FEE-68F2-4FF2-BEA7-6A3452C3F1D7}"/>
              </a:ext>
            </a:extLst>
          </p:cNvPr>
          <p:cNvSpPr txBox="1"/>
          <p:nvPr/>
        </p:nvSpPr>
        <p:spPr>
          <a:xfrm>
            <a:off x="8107459" y="4869161"/>
            <a:ext cx="2751180" cy="492443"/>
          </a:xfrm>
          <a:prstGeom prst="rect">
            <a:avLst/>
          </a:prstGeom>
          <a:noFill/>
        </p:spPr>
        <p:txBody>
          <a:bodyPr wrap="none" lIns="121885" tIns="60942" rIns="121885" bIns="60942" rtlCol="0">
            <a:spAutoFit/>
          </a:bodyPr>
          <a:lstStyle/>
          <a:p>
            <a:pPr defTabSz="1218810"/>
            <a:r>
              <a:rPr lang="fr-FR" sz="2400" dirty="0">
                <a:solidFill>
                  <a:srgbClr val="000000"/>
                </a:solidFill>
              </a:rPr>
              <a:t>Carence en insuline 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F755705-42B5-4EE5-92AE-065BCC34D809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147296" y="1041125"/>
            <a:ext cx="0" cy="85170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6F9E627-0325-4A2C-89EC-CB9718E747A1}"/>
              </a:ext>
            </a:extLst>
          </p:cNvPr>
          <p:cNvCxnSpPr>
            <a:cxnSpLocks/>
          </p:cNvCxnSpPr>
          <p:nvPr/>
        </p:nvCxnSpPr>
        <p:spPr>
          <a:xfrm flipH="1">
            <a:off x="2351584" y="2532245"/>
            <a:ext cx="3744416" cy="32069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B497571-5818-4A4A-90DB-7E5DDB94CAC6}"/>
              </a:ext>
            </a:extLst>
          </p:cNvPr>
          <p:cNvCxnSpPr>
            <a:cxnSpLocks/>
          </p:cNvCxnSpPr>
          <p:nvPr/>
        </p:nvCxnSpPr>
        <p:spPr>
          <a:xfrm>
            <a:off x="6312558" y="2562867"/>
            <a:ext cx="3527860" cy="39523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FEFC23B8-E5FC-472B-BFF2-2A093607B73B}"/>
              </a:ext>
            </a:extLst>
          </p:cNvPr>
          <p:cNvCxnSpPr>
            <a:cxnSpLocks/>
          </p:cNvCxnSpPr>
          <p:nvPr/>
        </p:nvCxnSpPr>
        <p:spPr>
          <a:xfrm>
            <a:off x="2016948" y="3819873"/>
            <a:ext cx="0" cy="85170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13233D5-0765-4CFC-8525-CCD176B91ED7}"/>
              </a:ext>
            </a:extLst>
          </p:cNvPr>
          <p:cNvCxnSpPr>
            <a:cxnSpLocks/>
          </p:cNvCxnSpPr>
          <p:nvPr/>
        </p:nvCxnSpPr>
        <p:spPr>
          <a:xfrm>
            <a:off x="9295792" y="3876553"/>
            <a:ext cx="0" cy="85170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70656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C5F0326-8752-47E3-9790-1C178C4CA928}"/>
              </a:ext>
            </a:extLst>
          </p:cNvPr>
          <p:cNvSpPr txBox="1"/>
          <p:nvPr/>
        </p:nvSpPr>
        <p:spPr>
          <a:xfrm>
            <a:off x="5237645" y="548681"/>
            <a:ext cx="1819301" cy="492443"/>
          </a:xfrm>
          <a:prstGeom prst="rect">
            <a:avLst/>
          </a:prstGeom>
          <a:noFill/>
        </p:spPr>
        <p:txBody>
          <a:bodyPr wrap="none" lIns="121885" tIns="60942" rIns="121885" bIns="60942" rtlCol="0">
            <a:spAutoFit/>
          </a:bodyPr>
          <a:lstStyle/>
          <a:p>
            <a:pPr defTabSz="1218810"/>
            <a:r>
              <a:rPr lang="fr-FR" sz="2400" b="1" dirty="0">
                <a:solidFill>
                  <a:srgbClr val="002060"/>
                </a:solidFill>
              </a:rPr>
              <a:t>J’ai un DT2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2BC3A2-6355-4940-8108-CAF66150696C}"/>
              </a:ext>
            </a:extLst>
          </p:cNvPr>
          <p:cNvSpPr txBox="1"/>
          <p:nvPr/>
        </p:nvSpPr>
        <p:spPr>
          <a:xfrm>
            <a:off x="3836879" y="1983125"/>
            <a:ext cx="4951356" cy="492443"/>
          </a:xfrm>
          <a:prstGeom prst="rect">
            <a:avLst/>
          </a:prstGeom>
          <a:noFill/>
        </p:spPr>
        <p:txBody>
          <a:bodyPr wrap="none" lIns="121885" tIns="60942" rIns="121885" bIns="60942" rtlCol="0">
            <a:spAutoFit/>
          </a:bodyPr>
          <a:lstStyle/>
          <a:p>
            <a:pPr defTabSz="1218810"/>
            <a:r>
              <a:rPr lang="fr-FR" sz="2400" b="1" dirty="0">
                <a:solidFill>
                  <a:srgbClr val="FF0000"/>
                </a:solidFill>
              </a:rPr>
              <a:t>Mon poids augmente ou reste stable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DE9F51-C79E-4785-9E4C-46D4345B4814}"/>
              </a:ext>
            </a:extLst>
          </p:cNvPr>
          <p:cNvSpPr txBox="1"/>
          <p:nvPr/>
        </p:nvSpPr>
        <p:spPr>
          <a:xfrm>
            <a:off x="4432555" y="3368597"/>
            <a:ext cx="3760004" cy="492443"/>
          </a:xfrm>
          <a:prstGeom prst="rect">
            <a:avLst/>
          </a:prstGeom>
          <a:noFill/>
        </p:spPr>
        <p:txBody>
          <a:bodyPr wrap="none" lIns="121885" tIns="60942" rIns="121885" bIns="60942" rtlCol="0">
            <a:spAutoFit/>
          </a:bodyPr>
          <a:lstStyle/>
          <a:p>
            <a:pPr algn="ctr" defTabSz="1218810"/>
            <a:r>
              <a:rPr lang="fr-FR" sz="2400" dirty="0">
                <a:solidFill>
                  <a:srgbClr val="000000"/>
                </a:solidFill>
              </a:rPr>
              <a:t>Comment est mon diabète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C84FEE-68F2-4FF2-BEA7-6A3452C3F1D7}"/>
              </a:ext>
            </a:extLst>
          </p:cNvPr>
          <p:cNvSpPr txBox="1"/>
          <p:nvPr/>
        </p:nvSpPr>
        <p:spPr>
          <a:xfrm>
            <a:off x="4583620" y="5327925"/>
            <a:ext cx="3127352" cy="492443"/>
          </a:xfrm>
          <a:prstGeom prst="rect">
            <a:avLst/>
          </a:prstGeom>
          <a:noFill/>
        </p:spPr>
        <p:txBody>
          <a:bodyPr wrap="none" lIns="121885" tIns="60942" rIns="121885" bIns="60942" rtlCol="0">
            <a:spAutoFit/>
          </a:bodyPr>
          <a:lstStyle/>
          <a:p>
            <a:pPr defTabSz="1218810"/>
            <a:r>
              <a:rPr lang="fr-FR" sz="2400" dirty="0">
                <a:solidFill>
                  <a:srgbClr val="000000"/>
                </a:solidFill>
              </a:rPr>
              <a:t>HbA1c tous les 3 mois 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F755705-42B5-4EE5-92AE-065BCC34D809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147296" y="1041125"/>
            <a:ext cx="0" cy="85170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13233D5-0765-4CFC-8525-CCD176B91ED7}"/>
              </a:ext>
            </a:extLst>
          </p:cNvPr>
          <p:cNvCxnSpPr>
            <a:cxnSpLocks/>
          </p:cNvCxnSpPr>
          <p:nvPr/>
        </p:nvCxnSpPr>
        <p:spPr>
          <a:xfrm>
            <a:off x="6147296" y="4017453"/>
            <a:ext cx="0" cy="85170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4D1D80E-34DF-41AC-A84F-CD6E787E39F4}"/>
              </a:ext>
            </a:extLst>
          </p:cNvPr>
          <p:cNvCxnSpPr>
            <a:cxnSpLocks/>
          </p:cNvCxnSpPr>
          <p:nvPr/>
        </p:nvCxnSpPr>
        <p:spPr>
          <a:xfrm>
            <a:off x="6147296" y="2475565"/>
            <a:ext cx="0" cy="85170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3983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8F09B79-0E53-254E-6B5A-FBE0CCFB1D66}"/>
              </a:ext>
            </a:extLst>
          </p:cNvPr>
          <p:cNvSpPr txBox="1"/>
          <p:nvPr/>
        </p:nvSpPr>
        <p:spPr>
          <a:xfrm>
            <a:off x="333828" y="626293"/>
            <a:ext cx="118581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Un patient atteint de diabète de type 1 traité par schéma basal-bolus doit prendre en compte pour le repas à venir des aliments ayant un taux significatif de glucides. Quel(s) est(sont) ces aliments parmi les suivants ? </a:t>
            </a:r>
          </a:p>
          <a:p>
            <a:endParaRPr lang="fr-FR" dirty="0"/>
          </a:p>
          <a:p>
            <a:r>
              <a:rPr lang="fr-FR" dirty="0" err="1"/>
              <a:t>A.Gruyère</a:t>
            </a:r>
            <a:endParaRPr lang="fr-FR" dirty="0"/>
          </a:p>
          <a:p>
            <a:r>
              <a:rPr lang="fr-FR" dirty="0" err="1"/>
              <a:t>B.Fromage</a:t>
            </a:r>
            <a:r>
              <a:rPr lang="fr-FR" dirty="0"/>
              <a:t> blanc à 20%</a:t>
            </a:r>
          </a:p>
          <a:p>
            <a:r>
              <a:rPr lang="fr-FR" dirty="0" err="1"/>
              <a:t>C.Saumon</a:t>
            </a:r>
            <a:endParaRPr lang="fr-FR" dirty="0"/>
          </a:p>
          <a:p>
            <a:r>
              <a:rPr lang="fr-FR" dirty="0" err="1"/>
              <a:t>D.Riz</a:t>
            </a:r>
            <a:endParaRPr lang="fr-FR" dirty="0"/>
          </a:p>
          <a:p>
            <a:r>
              <a:rPr lang="fr-FR" dirty="0" err="1"/>
              <a:t>E.Pomme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81291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8F09B79-0E53-254E-6B5A-FBE0CCFB1D66}"/>
              </a:ext>
            </a:extLst>
          </p:cNvPr>
          <p:cNvSpPr txBox="1"/>
          <p:nvPr/>
        </p:nvSpPr>
        <p:spPr>
          <a:xfrm>
            <a:off x="333828" y="626293"/>
            <a:ext cx="118581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Un patient atteint de diabète de type 1 traité par schéma basal-bolus doit prendre en compte pour le repas à venir des aliments ayant un taux significatif de glucides. Quel(s) est(sont) ces aliments parmi les suivants ? </a:t>
            </a:r>
          </a:p>
          <a:p>
            <a:endParaRPr lang="fr-FR" dirty="0"/>
          </a:p>
          <a:p>
            <a:r>
              <a:rPr lang="fr-FR" dirty="0" err="1"/>
              <a:t>A.Gruyère</a:t>
            </a:r>
            <a:endParaRPr lang="fr-FR" dirty="0"/>
          </a:p>
          <a:p>
            <a:r>
              <a:rPr lang="fr-FR" dirty="0" err="1">
                <a:solidFill>
                  <a:srgbClr val="FF0000"/>
                </a:solidFill>
              </a:rPr>
              <a:t>B.Fromage</a:t>
            </a:r>
            <a:r>
              <a:rPr lang="fr-FR" dirty="0">
                <a:solidFill>
                  <a:srgbClr val="FF0000"/>
                </a:solidFill>
              </a:rPr>
              <a:t> blanc à 20%</a:t>
            </a:r>
          </a:p>
          <a:p>
            <a:r>
              <a:rPr lang="fr-FR" dirty="0" err="1"/>
              <a:t>C.Saumon</a:t>
            </a:r>
            <a:endParaRPr lang="fr-FR" dirty="0"/>
          </a:p>
          <a:p>
            <a:r>
              <a:rPr lang="fr-FR" dirty="0" err="1">
                <a:solidFill>
                  <a:srgbClr val="FF0000"/>
                </a:solidFill>
              </a:rPr>
              <a:t>D.Riz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dirty="0" err="1">
                <a:solidFill>
                  <a:srgbClr val="FF0000"/>
                </a:solidFill>
              </a:rPr>
              <a:t>E.Pomme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68723" y="1202689"/>
            <a:ext cx="3790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Un peu de diabète de type 1</a:t>
            </a:r>
          </a:p>
        </p:txBody>
      </p:sp>
    </p:spTree>
    <p:extLst>
      <p:ext uri="{BB962C8B-B14F-4D97-AF65-F5344CB8AC3E}">
        <p14:creationId xmlns:p14="http://schemas.microsoft.com/office/powerpoint/2010/main" val="14881928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ZoneTexte 1"/>
          <p:cNvSpPr txBox="1">
            <a:spLocks noChangeArrowheads="1"/>
          </p:cNvSpPr>
          <p:nvPr/>
        </p:nvSpPr>
        <p:spPr bwMode="auto">
          <a:xfrm>
            <a:off x="4015319" y="333376"/>
            <a:ext cx="3844322" cy="4616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00B0F0"/>
                </a:solidFill>
                <a:latin typeface="Arial" charset="0"/>
              </a:rPr>
              <a:t>Comment traiter le DT1 ?</a:t>
            </a:r>
          </a:p>
        </p:txBody>
      </p:sp>
      <p:sp>
        <p:nvSpPr>
          <p:cNvPr id="320515" name="ZoneTexte 4"/>
          <p:cNvSpPr txBox="1">
            <a:spLocks noChangeArrowheads="1"/>
          </p:cNvSpPr>
          <p:nvPr/>
        </p:nvSpPr>
        <p:spPr bwMode="auto">
          <a:xfrm>
            <a:off x="618068" y="914401"/>
            <a:ext cx="102034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>
                <a:latin typeface="Arial" charset="0"/>
              </a:rPr>
              <a:t>Restaurer une imprégnation en insuline proche de ce que fait le pancréas</a:t>
            </a:r>
          </a:p>
        </p:txBody>
      </p:sp>
      <p:pic>
        <p:nvPicPr>
          <p:cNvPr id="3205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111" y="1700213"/>
            <a:ext cx="8607757" cy="376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007435" y="6021289"/>
            <a:ext cx="3070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Objectif HbA1c: 7-7,5%</a:t>
            </a:r>
          </a:p>
        </p:txBody>
      </p:sp>
    </p:spTree>
    <p:extLst>
      <p:ext uri="{BB962C8B-B14F-4D97-AF65-F5344CB8AC3E}">
        <p14:creationId xmlns:p14="http://schemas.microsoft.com/office/powerpoint/2010/main" val="32373187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394A0B3-2595-5575-5767-826993760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5800" y="0"/>
            <a:ext cx="7660399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26A59FA-F29E-9193-9035-0F863F8DFD09}"/>
              </a:ext>
            </a:extLst>
          </p:cNvPr>
          <p:cNvSpPr txBox="1"/>
          <p:nvPr/>
        </p:nvSpPr>
        <p:spPr>
          <a:xfrm>
            <a:off x="10348686" y="1161143"/>
            <a:ext cx="553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DT2</a:t>
            </a:r>
          </a:p>
        </p:txBody>
      </p:sp>
    </p:spTree>
    <p:extLst>
      <p:ext uri="{BB962C8B-B14F-4D97-AF65-F5344CB8AC3E}">
        <p14:creationId xmlns:p14="http://schemas.microsoft.com/office/powerpoint/2010/main" val="25458172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CE356C-4F26-CC3D-56F4-23483D7A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317" y="438524"/>
            <a:ext cx="7479365" cy="598095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D5C2CA-0814-4CF9-9FCC-5C4A81D26182}"/>
              </a:ext>
            </a:extLst>
          </p:cNvPr>
          <p:cNvSpPr txBox="1"/>
          <p:nvPr/>
        </p:nvSpPr>
        <p:spPr>
          <a:xfrm>
            <a:off x="10348686" y="1161143"/>
            <a:ext cx="553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DT1</a:t>
            </a:r>
          </a:p>
        </p:txBody>
      </p:sp>
    </p:spTree>
    <p:extLst>
      <p:ext uri="{BB962C8B-B14F-4D97-AF65-F5344CB8AC3E}">
        <p14:creationId xmlns:p14="http://schemas.microsoft.com/office/powerpoint/2010/main" val="35388114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E9319E4-42B8-08F9-8CAA-077993A76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825" y="413127"/>
            <a:ext cx="7606349" cy="603174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82CEF38-E676-51E3-48CC-2265EBB53359}"/>
              </a:ext>
            </a:extLst>
          </p:cNvPr>
          <p:cNvSpPr txBox="1"/>
          <p:nvPr/>
        </p:nvSpPr>
        <p:spPr>
          <a:xfrm>
            <a:off x="10348686" y="1161143"/>
            <a:ext cx="553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DT1</a:t>
            </a:r>
          </a:p>
        </p:txBody>
      </p:sp>
    </p:spTree>
    <p:extLst>
      <p:ext uri="{BB962C8B-B14F-4D97-AF65-F5344CB8AC3E}">
        <p14:creationId xmlns:p14="http://schemas.microsoft.com/office/powerpoint/2010/main" val="7570321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ZoneTexte 1"/>
          <p:cNvSpPr txBox="1">
            <a:spLocks noChangeArrowheads="1"/>
          </p:cNvSpPr>
          <p:nvPr/>
        </p:nvSpPr>
        <p:spPr bwMode="auto">
          <a:xfrm>
            <a:off x="4271798" y="164638"/>
            <a:ext cx="3897221" cy="5847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3200"/>
              <a:t>Insuline chez le DT1</a:t>
            </a:r>
          </a:p>
        </p:txBody>
      </p:sp>
      <p:sp>
        <p:nvSpPr>
          <p:cNvPr id="321539" name="ZoneTexte 2"/>
          <p:cNvSpPr txBox="1">
            <a:spLocks noChangeArrowheads="1"/>
          </p:cNvSpPr>
          <p:nvPr/>
        </p:nvSpPr>
        <p:spPr bwMode="auto">
          <a:xfrm>
            <a:off x="624419" y="821960"/>
            <a:ext cx="8989962" cy="567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2133" b="1" dirty="0">
                <a:solidFill>
                  <a:srgbClr val="00B0F0"/>
                </a:solidFill>
              </a:rPr>
              <a:t>-Schéma basal-bolus</a:t>
            </a:r>
          </a:p>
          <a:p>
            <a:pPr eaLnBrk="1" hangingPunct="1"/>
            <a:endParaRPr lang="fr-FR" altLang="fr-FR" sz="2133" b="1" dirty="0">
              <a:solidFill>
                <a:srgbClr val="00B0F0"/>
              </a:solidFill>
            </a:endParaRPr>
          </a:p>
          <a:p>
            <a:pPr eaLnBrk="1" hangingPunct="1"/>
            <a:r>
              <a:rPr lang="fr-FR" altLang="fr-FR" sz="2133" b="1" dirty="0">
                <a:solidFill>
                  <a:srgbClr val="00B0F0"/>
                </a:solidFill>
              </a:rPr>
              <a:t>	-</a:t>
            </a:r>
            <a:r>
              <a:rPr lang="fr-FR" altLang="fr-FR" sz="2133" b="1" dirty="0" err="1">
                <a:solidFill>
                  <a:srgbClr val="00B0F0"/>
                </a:solidFill>
              </a:rPr>
              <a:t>Ultralente</a:t>
            </a:r>
            <a:r>
              <a:rPr lang="fr-FR" altLang="fr-FR" sz="2133" b="1" dirty="0">
                <a:solidFill>
                  <a:srgbClr val="00B0F0"/>
                </a:solidFill>
              </a:rPr>
              <a:t> une fois par jour + une rapide avant chaque repas</a:t>
            </a:r>
          </a:p>
          <a:p>
            <a:pPr eaLnBrk="1" hangingPunct="1"/>
            <a:endParaRPr lang="fr-FR" altLang="fr-FR" sz="2133" dirty="0"/>
          </a:p>
          <a:p>
            <a:pPr eaLnBrk="1" hangingPunct="1"/>
            <a:endParaRPr lang="fr-FR" altLang="fr-FR" sz="2133" dirty="0"/>
          </a:p>
          <a:p>
            <a:pPr eaLnBrk="1" hangingPunct="1"/>
            <a:r>
              <a:rPr lang="fr-FR" altLang="fr-FR" sz="2133" b="1" dirty="0" err="1">
                <a:solidFill>
                  <a:srgbClr val="7030A0"/>
                </a:solidFill>
              </a:rPr>
              <a:t>Ultralente</a:t>
            </a:r>
            <a:endParaRPr lang="fr-FR" altLang="fr-FR" sz="2133" b="1" dirty="0">
              <a:solidFill>
                <a:srgbClr val="7030A0"/>
              </a:solidFill>
            </a:endParaRPr>
          </a:p>
          <a:p>
            <a:pPr eaLnBrk="1" hangingPunct="1"/>
            <a:endParaRPr lang="fr-FR" altLang="fr-FR" sz="2133" dirty="0"/>
          </a:p>
          <a:p>
            <a:pPr eaLnBrk="1" hangingPunct="1"/>
            <a:r>
              <a:rPr lang="fr-FR" altLang="fr-FR" sz="2133" dirty="0"/>
              <a:t>	</a:t>
            </a:r>
            <a:r>
              <a:rPr lang="fr-FR" altLang="fr-FR" sz="2133" dirty="0" err="1"/>
              <a:t>Glargine</a:t>
            </a:r>
            <a:r>
              <a:rPr lang="fr-FR" altLang="fr-FR" sz="2133" dirty="0"/>
              <a:t> (Lantus®): stylo </a:t>
            </a:r>
            <a:r>
              <a:rPr lang="fr-FR" altLang="fr-FR" sz="2133" dirty="0" err="1"/>
              <a:t>Solostar</a:t>
            </a:r>
            <a:r>
              <a:rPr lang="fr-FR" altLang="fr-FR" sz="2133" dirty="0"/>
              <a:t> (24h)</a:t>
            </a:r>
          </a:p>
          <a:p>
            <a:pPr eaLnBrk="1" hangingPunct="1"/>
            <a:endParaRPr lang="fr-FR" altLang="fr-FR" sz="2133" dirty="0"/>
          </a:p>
          <a:p>
            <a:pPr eaLnBrk="1" hangingPunct="1"/>
            <a:endParaRPr lang="fr-FR" altLang="fr-FR" sz="2133" dirty="0"/>
          </a:p>
          <a:p>
            <a:pPr eaLnBrk="1" hangingPunct="1"/>
            <a:endParaRPr lang="fr-FR" altLang="fr-FR" sz="2133" dirty="0"/>
          </a:p>
          <a:p>
            <a:pPr eaLnBrk="1" hangingPunct="1"/>
            <a:r>
              <a:rPr lang="fr-FR" altLang="fr-FR" sz="2133" dirty="0"/>
              <a:t>	</a:t>
            </a:r>
            <a:r>
              <a:rPr lang="fr-FR" altLang="fr-FR" sz="2133" dirty="0" err="1"/>
              <a:t>Detemir</a:t>
            </a:r>
            <a:r>
              <a:rPr lang="fr-FR" altLang="fr-FR" sz="2133" dirty="0"/>
              <a:t> (</a:t>
            </a:r>
            <a:r>
              <a:rPr lang="fr-FR" altLang="fr-FR" sz="2133" dirty="0" err="1"/>
              <a:t>Levemir</a:t>
            </a:r>
            <a:r>
              <a:rPr lang="fr-FR" altLang="fr-FR" sz="2133" dirty="0"/>
              <a:t> ®): stylo </a:t>
            </a:r>
            <a:r>
              <a:rPr lang="fr-FR" altLang="fr-FR" sz="2133" dirty="0" err="1"/>
              <a:t>Flextouch</a:t>
            </a:r>
            <a:r>
              <a:rPr lang="fr-FR" altLang="fr-FR" sz="2133" dirty="0"/>
              <a:t> (18h)</a:t>
            </a:r>
          </a:p>
          <a:p>
            <a:pPr eaLnBrk="1" hangingPunct="1"/>
            <a:endParaRPr lang="fr-FR" altLang="fr-FR" sz="2133" dirty="0"/>
          </a:p>
          <a:p>
            <a:pPr eaLnBrk="1" hangingPunct="1"/>
            <a:endParaRPr lang="fr-FR" altLang="fr-FR" sz="2133" dirty="0"/>
          </a:p>
          <a:p>
            <a:pPr eaLnBrk="1" hangingPunct="1"/>
            <a:endParaRPr lang="fr-FR" altLang="fr-FR" sz="2133" dirty="0"/>
          </a:p>
          <a:p>
            <a:pPr eaLnBrk="1" hangingPunct="1"/>
            <a:r>
              <a:rPr lang="fr-FR" altLang="fr-FR" sz="2133" dirty="0"/>
              <a:t>	</a:t>
            </a:r>
            <a:r>
              <a:rPr lang="fr-FR" altLang="fr-FR" sz="2133" dirty="0" err="1">
                <a:solidFill>
                  <a:srgbClr val="FF0000"/>
                </a:solidFill>
              </a:rPr>
              <a:t>Degludec</a:t>
            </a:r>
            <a:r>
              <a:rPr lang="fr-FR" altLang="fr-FR" sz="2133" dirty="0">
                <a:solidFill>
                  <a:srgbClr val="FF0000"/>
                </a:solidFill>
              </a:rPr>
              <a:t> (</a:t>
            </a:r>
            <a:r>
              <a:rPr lang="fr-FR" altLang="fr-FR" sz="2133" dirty="0" err="1">
                <a:solidFill>
                  <a:srgbClr val="FF0000"/>
                </a:solidFill>
              </a:rPr>
              <a:t>Tresiba</a:t>
            </a:r>
            <a:r>
              <a:rPr lang="fr-FR" altLang="fr-FR" sz="2133" dirty="0">
                <a:solidFill>
                  <a:srgbClr val="FF0000"/>
                </a:solidFill>
              </a:rPr>
              <a:t> ®): stylo </a:t>
            </a:r>
            <a:r>
              <a:rPr lang="fr-FR" altLang="fr-FR" sz="2133" dirty="0" err="1">
                <a:solidFill>
                  <a:srgbClr val="FF0000"/>
                </a:solidFill>
              </a:rPr>
              <a:t>Flextouch</a:t>
            </a:r>
            <a:r>
              <a:rPr lang="fr-FR" altLang="fr-FR" sz="2133" dirty="0">
                <a:solidFill>
                  <a:srgbClr val="FF0000"/>
                </a:solidFill>
              </a:rPr>
              <a:t> (48h)</a:t>
            </a:r>
          </a:p>
          <a:p>
            <a:pPr eaLnBrk="1" hangingPunct="1"/>
            <a:endParaRPr lang="fr-FR" altLang="fr-FR" sz="2133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AF2F5D4-1167-4CE9-8D21-CFED66E36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44" y="2196225"/>
            <a:ext cx="3895889" cy="1623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075" y="3909054"/>
            <a:ext cx="5065232" cy="111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149" y="5041275"/>
            <a:ext cx="3264363" cy="2172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31213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171" y="2552144"/>
            <a:ext cx="3888432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1538" name="ZoneTexte 1"/>
          <p:cNvSpPr txBox="1">
            <a:spLocks noChangeArrowheads="1"/>
          </p:cNvSpPr>
          <p:nvPr/>
        </p:nvSpPr>
        <p:spPr bwMode="auto">
          <a:xfrm>
            <a:off x="4271798" y="164638"/>
            <a:ext cx="3897221" cy="5847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3200"/>
              <a:t>Insuline chez le DT1</a:t>
            </a:r>
          </a:p>
        </p:txBody>
      </p:sp>
      <p:sp>
        <p:nvSpPr>
          <p:cNvPr id="321539" name="ZoneTexte 2"/>
          <p:cNvSpPr txBox="1">
            <a:spLocks noChangeArrowheads="1"/>
          </p:cNvSpPr>
          <p:nvPr/>
        </p:nvSpPr>
        <p:spPr bwMode="auto">
          <a:xfrm>
            <a:off x="624419" y="821960"/>
            <a:ext cx="8989962" cy="567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2133" b="1" dirty="0">
                <a:solidFill>
                  <a:srgbClr val="00B0F0"/>
                </a:solidFill>
              </a:rPr>
              <a:t>-Schéma basal-bolus</a:t>
            </a:r>
          </a:p>
          <a:p>
            <a:pPr eaLnBrk="1" hangingPunct="1"/>
            <a:endParaRPr lang="fr-FR" altLang="fr-FR" sz="2133" b="1" dirty="0">
              <a:solidFill>
                <a:srgbClr val="00B0F0"/>
              </a:solidFill>
            </a:endParaRPr>
          </a:p>
          <a:p>
            <a:pPr eaLnBrk="1" hangingPunct="1"/>
            <a:r>
              <a:rPr lang="fr-FR" altLang="fr-FR" sz="2133" b="1" dirty="0">
                <a:solidFill>
                  <a:srgbClr val="00B0F0"/>
                </a:solidFill>
              </a:rPr>
              <a:t>	-</a:t>
            </a:r>
            <a:r>
              <a:rPr lang="fr-FR" altLang="fr-FR" sz="2133" b="1" dirty="0" err="1">
                <a:solidFill>
                  <a:srgbClr val="00B0F0"/>
                </a:solidFill>
              </a:rPr>
              <a:t>Ultralente</a:t>
            </a:r>
            <a:r>
              <a:rPr lang="fr-FR" altLang="fr-FR" sz="2133" b="1" dirty="0">
                <a:solidFill>
                  <a:srgbClr val="00B0F0"/>
                </a:solidFill>
              </a:rPr>
              <a:t> une fois par jour + une rapide avant chaque repas</a:t>
            </a:r>
          </a:p>
          <a:p>
            <a:pPr eaLnBrk="1" hangingPunct="1"/>
            <a:endParaRPr lang="fr-FR" altLang="fr-FR" sz="2133" dirty="0"/>
          </a:p>
          <a:p>
            <a:pPr eaLnBrk="1" hangingPunct="1"/>
            <a:endParaRPr lang="fr-FR" altLang="fr-FR" sz="2133" dirty="0"/>
          </a:p>
          <a:p>
            <a:pPr eaLnBrk="1" hangingPunct="1"/>
            <a:endParaRPr lang="fr-FR" altLang="fr-FR" sz="2133" dirty="0"/>
          </a:p>
          <a:p>
            <a:pPr eaLnBrk="1" hangingPunct="1"/>
            <a:r>
              <a:rPr lang="fr-FR" altLang="fr-FR" sz="2133" b="1" dirty="0">
                <a:solidFill>
                  <a:srgbClr val="7030A0"/>
                </a:solidFill>
              </a:rPr>
              <a:t>Analogues de rapide (durée: 4h)</a:t>
            </a:r>
          </a:p>
          <a:p>
            <a:pPr eaLnBrk="1" hangingPunct="1"/>
            <a:endParaRPr lang="fr-FR" altLang="fr-FR" sz="2133" dirty="0"/>
          </a:p>
          <a:p>
            <a:pPr eaLnBrk="1" hangingPunct="1"/>
            <a:r>
              <a:rPr lang="fr-FR" altLang="fr-FR" sz="2133" dirty="0"/>
              <a:t>	</a:t>
            </a:r>
            <a:r>
              <a:rPr lang="fr-FR" altLang="fr-FR" sz="2133" dirty="0" err="1"/>
              <a:t>Novorapid</a:t>
            </a:r>
            <a:r>
              <a:rPr lang="fr-FR" altLang="fr-FR" sz="2133" dirty="0"/>
              <a:t>  ®: stylo </a:t>
            </a:r>
            <a:r>
              <a:rPr lang="fr-FR" altLang="fr-FR" sz="2133" dirty="0" err="1"/>
              <a:t>Flexpen</a:t>
            </a:r>
            <a:endParaRPr lang="fr-FR" altLang="fr-FR" sz="2133" dirty="0"/>
          </a:p>
          <a:p>
            <a:pPr eaLnBrk="1" hangingPunct="1"/>
            <a:endParaRPr lang="fr-FR" altLang="fr-FR" sz="2133" dirty="0"/>
          </a:p>
          <a:p>
            <a:pPr eaLnBrk="1" hangingPunct="1"/>
            <a:endParaRPr lang="fr-FR" altLang="fr-FR" sz="2133" dirty="0"/>
          </a:p>
          <a:p>
            <a:pPr eaLnBrk="1" hangingPunct="1"/>
            <a:endParaRPr lang="fr-FR" altLang="fr-FR" sz="2133" dirty="0"/>
          </a:p>
          <a:p>
            <a:pPr eaLnBrk="1" hangingPunct="1"/>
            <a:r>
              <a:rPr lang="fr-FR" altLang="fr-FR" sz="2133" dirty="0"/>
              <a:t>	</a:t>
            </a:r>
            <a:r>
              <a:rPr lang="fr-FR" altLang="fr-FR" sz="2133" dirty="0" err="1"/>
              <a:t>Apidra</a:t>
            </a:r>
            <a:r>
              <a:rPr lang="fr-FR" altLang="fr-FR" sz="2133" dirty="0"/>
              <a:t>  ®, : stylo </a:t>
            </a:r>
            <a:r>
              <a:rPr lang="fr-FR" altLang="fr-FR" sz="2133" dirty="0" err="1"/>
              <a:t>Solostar</a:t>
            </a:r>
            <a:endParaRPr lang="fr-FR" altLang="fr-FR" sz="2133" dirty="0"/>
          </a:p>
          <a:p>
            <a:pPr eaLnBrk="1" hangingPunct="1"/>
            <a:endParaRPr lang="fr-FR" altLang="fr-FR" sz="2133" dirty="0"/>
          </a:p>
          <a:p>
            <a:pPr eaLnBrk="1" hangingPunct="1"/>
            <a:endParaRPr lang="fr-FR" altLang="fr-FR" sz="2133" dirty="0"/>
          </a:p>
          <a:p>
            <a:pPr eaLnBrk="1" hangingPunct="1"/>
            <a:endParaRPr lang="fr-FR" altLang="fr-FR" sz="2133" dirty="0"/>
          </a:p>
          <a:p>
            <a:pPr eaLnBrk="1" hangingPunct="1"/>
            <a:r>
              <a:rPr lang="fr-FR" altLang="fr-FR" sz="2133" dirty="0"/>
              <a:t>	</a:t>
            </a:r>
            <a:r>
              <a:rPr lang="fr-FR" altLang="fr-FR" sz="2133" dirty="0" err="1"/>
              <a:t>Humalog</a:t>
            </a:r>
            <a:r>
              <a:rPr lang="fr-FR" altLang="fr-FR" sz="2133" dirty="0"/>
              <a:t>  ®: stylo </a:t>
            </a:r>
            <a:r>
              <a:rPr lang="fr-FR" altLang="fr-FR" sz="2133" dirty="0" err="1"/>
              <a:t>Kwickpen</a:t>
            </a:r>
            <a:endParaRPr lang="fr-FR" altLang="fr-FR" sz="2133" dirty="0"/>
          </a:p>
        </p:txBody>
      </p:sp>
      <p:pic>
        <p:nvPicPr>
          <p:cNvPr id="4" name="Picture 5" descr="FlexPen_NovoRapid">
            <a:extLst>
              <a:ext uri="{FF2B5EF4-FFF2-40B4-BE49-F238E27FC236}">
                <a16:creationId xmlns:a16="http://schemas.microsoft.com/office/drawing/2014/main" id="{7ADF3E24-7A9F-4742-96F1-441E78D24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053" y="2276872"/>
            <a:ext cx="5280587" cy="1712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478" y="5157193"/>
            <a:ext cx="519430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4070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mage_novofine_nadeln">
            <a:extLst>
              <a:ext uri="{FF2B5EF4-FFF2-40B4-BE49-F238E27FC236}">
                <a16:creationId xmlns:a16="http://schemas.microsoft.com/office/drawing/2014/main" id="{E5E63AC9-28E6-4AB8-8765-0EEED0915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836712"/>
            <a:ext cx="2914651" cy="428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697005" y="2660915"/>
            <a:ext cx="53463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>
                <a:solidFill>
                  <a:srgbClr val="0070C0"/>
                </a:solidFill>
              </a:rPr>
              <a:t>Aiguilles BD </a:t>
            </a:r>
            <a:r>
              <a:rPr lang="fr-FR" sz="2400" dirty="0" err="1">
                <a:solidFill>
                  <a:srgbClr val="0070C0"/>
                </a:solidFill>
              </a:rPr>
              <a:t>microfine</a:t>
            </a:r>
            <a:r>
              <a:rPr lang="fr-FR" sz="2400" dirty="0">
                <a:solidFill>
                  <a:srgbClr val="0070C0"/>
                </a:solidFill>
              </a:rPr>
              <a:t> ultra : 4, 5 ou 8mm</a:t>
            </a:r>
          </a:p>
          <a:p>
            <a:pPr algn="ctr"/>
            <a:endParaRPr lang="fr-FR" sz="2400" dirty="0">
              <a:solidFill>
                <a:srgbClr val="0070C0"/>
              </a:solidFill>
            </a:endParaRPr>
          </a:p>
          <a:p>
            <a:pPr algn="ctr"/>
            <a:r>
              <a:rPr lang="fr-FR" sz="2400" dirty="0">
                <a:solidFill>
                  <a:srgbClr val="0070C0"/>
                </a:solidFill>
              </a:rPr>
              <a:t>Plus on est mince plus la taille est petite </a:t>
            </a:r>
          </a:p>
        </p:txBody>
      </p:sp>
    </p:spTree>
    <p:extLst>
      <p:ext uri="{BB962C8B-B14F-4D97-AF65-F5344CB8AC3E}">
        <p14:creationId xmlns:p14="http://schemas.microsoft.com/office/powerpoint/2010/main" val="29988103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ZoneTexte 1"/>
          <p:cNvSpPr txBox="1">
            <a:spLocks noChangeArrowheads="1"/>
          </p:cNvSpPr>
          <p:nvPr/>
        </p:nvSpPr>
        <p:spPr bwMode="auto">
          <a:xfrm>
            <a:off x="3983569" y="404814"/>
            <a:ext cx="3897221" cy="5847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3200"/>
              <a:t>Insuline chez le DT1</a:t>
            </a:r>
          </a:p>
        </p:txBody>
      </p:sp>
      <p:sp>
        <p:nvSpPr>
          <p:cNvPr id="322563" name="ZoneTexte 2"/>
          <p:cNvSpPr txBox="1">
            <a:spLocks noChangeArrowheads="1"/>
          </p:cNvSpPr>
          <p:nvPr/>
        </p:nvSpPr>
        <p:spPr bwMode="auto">
          <a:xfrm>
            <a:off x="382879" y="1333052"/>
            <a:ext cx="8961107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rgbClr val="002060"/>
                </a:solidFill>
              </a:rPr>
              <a:t>Dose totale d’insuline = 0,7 UI/kg/j : </a:t>
            </a:r>
          </a:p>
          <a:p>
            <a:pPr eaLnBrk="1" hangingPunct="1"/>
            <a:endParaRPr lang="fr-FR" altLang="fr-FR" sz="2400" b="1" dirty="0">
              <a:solidFill>
                <a:srgbClr val="002060"/>
              </a:solidFill>
            </a:endParaRPr>
          </a:p>
          <a:p>
            <a:pPr eaLnBrk="1" hangingPunct="1"/>
            <a:r>
              <a:rPr lang="fr-FR" altLang="fr-FR" sz="2400" b="1" dirty="0">
                <a:solidFill>
                  <a:srgbClr val="002060"/>
                </a:solidFill>
              </a:rPr>
              <a:t>	</a:t>
            </a:r>
            <a:r>
              <a:rPr lang="fr-FR" altLang="fr-FR" sz="2400" b="1" dirty="0">
                <a:solidFill>
                  <a:srgbClr val="FF0000"/>
                </a:solidFill>
              </a:rPr>
              <a:t>Pour 70kg: environ 49 UI / jour d’insuline en théorie</a:t>
            </a:r>
          </a:p>
          <a:p>
            <a:pPr eaLnBrk="1" hangingPunct="1"/>
            <a:endParaRPr lang="fr-FR" altLang="fr-FR" sz="2400" b="1" dirty="0">
              <a:solidFill>
                <a:srgbClr val="FF0000"/>
              </a:solidFill>
            </a:endParaRPr>
          </a:p>
          <a:p>
            <a:pPr eaLnBrk="1" hangingPunct="1"/>
            <a:endParaRPr lang="fr-FR" altLang="fr-FR" sz="2400" b="1" dirty="0">
              <a:solidFill>
                <a:srgbClr val="002060"/>
              </a:solidFill>
            </a:endParaRPr>
          </a:p>
          <a:p>
            <a:pPr eaLnBrk="1" hangingPunct="1"/>
            <a:r>
              <a:rPr lang="fr-FR" altLang="fr-FR" sz="2400" b="1" dirty="0">
                <a:solidFill>
                  <a:srgbClr val="002060"/>
                </a:solidFill>
              </a:rPr>
              <a:t>	*lente = 0,25 UI/kg/j (Pour 70kg: environ 17UI de lente)</a:t>
            </a:r>
          </a:p>
          <a:p>
            <a:pPr eaLnBrk="1" hangingPunct="1"/>
            <a:endParaRPr lang="fr-FR" altLang="fr-FR" sz="2400" b="1" dirty="0">
              <a:solidFill>
                <a:srgbClr val="002060"/>
              </a:solidFill>
            </a:endParaRPr>
          </a:p>
          <a:p>
            <a:pPr eaLnBrk="1" hangingPunct="1"/>
            <a:r>
              <a:rPr lang="fr-FR" altLang="fr-FR" sz="2400" b="1" dirty="0">
                <a:solidFill>
                  <a:srgbClr val="002060"/>
                </a:solidFill>
              </a:rPr>
              <a:t>	*rapides= 0,45 UI/kg/j à répartir en 3 injections </a:t>
            </a:r>
          </a:p>
          <a:p>
            <a:pPr eaLnBrk="1" hangingPunct="1"/>
            <a:r>
              <a:rPr lang="fr-FR" altLang="fr-FR" sz="2400" b="1" dirty="0">
                <a:solidFill>
                  <a:srgbClr val="002060"/>
                </a:solidFill>
              </a:rPr>
              <a:t>	(Pour 70kg: environ 10UI/repas)</a:t>
            </a:r>
          </a:p>
          <a:p>
            <a:pPr eaLnBrk="1" hangingPunct="1"/>
            <a:endParaRPr lang="fr-FR" altLang="fr-FR" sz="2400" b="1" dirty="0">
              <a:solidFill>
                <a:srgbClr val="002060"/>
              </a:solidFill>
            </a:endParaRPr>
          </a:p>
          <a:p>
            <a:pPr eaLnBrk="1" hangingPunct="1"/>
            <a:endParaRPr lang="fr-FR" altLang="fr-F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8256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ZoneTexte 1"/>
          <p:cNvSpPr txBox="1">
            <a:spLocks noChangeArrowheads="1"/>
          </p:cNvSpPr>
          <p:nvPr/>
        </p:nvSpPr>
        <p:spPr bwMode="auto">
          <a:xfrm>
            <a:off x="771427" y="785337"/>
            <a:ext cx="1101295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/>
              <a:t>Patient stable à 2g, 80kg, sans acétone, DT2 déséquilibré par infection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FF0000"/>
                </a:solidFill>
              </a:rPr>
              <a:t>Injection de </a:t>
            </a:r>
            <a:r>
              <a:rPr lang="fr-FR" altLang="fr-FR" sz="2400" dirty="0" err="1">
                <a:solidFill>
                  <a:srgbClr val="FF0000"/>
                </a:solidFill>
              </a:rPr>
              <a:t>Lantus</a:t>
            </a:r>
            <a:r>
              <a:rPr lang="fr-FR" altLang="fr-FR" sz="2400" dirty="0">
                <a:solidFill>
                  <a:srgbClr val="FF0000"/>
                </a:solidFill>
              </a:rPr>
              <a:t>® ou </a:t>
            </a:r>
            <a:r>
              <a:rPr lang="fr-FR" altLang="fr-FR" sz="2400" dirty="0" err="1">
                <a:solidFill>
                  <a:srgbClr val="FF0000"/>
                </a:solidFill>
              </a:rPr>
              <a:t>Levemir</a:t>
            </a:r>
            <a:r>
              <a:rPr lang="fr-FR" altLang="fr-FR" sz="2400" dirty="0">
                <a:solidFill>
                  <a:srgbClr val="FF0000"/>
                </a:solidFill>
              </a:rPr>
              <a:t> ® (insuline lente) </a:t>
            </a:r>
            <a:r>
              <a:rPr lang="fr-FR" altLang="fr-FR" sz="2400" dirty="0"/>
              <a:t>12 à 16 </a:t>
            </a:r>
            <a:r>
              <a:rPr lang="fr-FR" altLang="fr-FR" sz="2400" dirty="0" err="1"/>
              <a:t>Ui</a:t>
            </a:r>
            <a:r>
              <a:rPr lang="fr-FR" altLang="fr-FR" sz="2400" dirty="0"/>
              <a:t> le soir au coucher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/>
              <a:t>ou avant le dîner ou le matin (0,2 UI/kg)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/>
              <a:t>	j’adapte la dose à la glycémie le matin au réveil (&lt; 1,30-1,4 g/l)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FF0000"/>
                </a:solidFill>
              </a:rPr>
              <a:t>Stop ADO, Injection d’analogue rapide </a:t>
            </a:r>
            <a:r>
              <a:rPr lang="fr-FR" altLang="fr-FR" sz="2400" dirty="0"/>
              <a:t>à chaque repas: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943678"/>
              </p:ext>
            </p:extLst>
          </p:nvPr>
        </p:nvGraphicFramePr>
        <p:xfrm>
          <a:off x="1295467" y="3491788"/>
          <a:ext cx="8921750" cy="2667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3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5965"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Matin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Midi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16h*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dîner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22h*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3h*</a:t>
                      </a:r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&lt; 0,7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0,7-1,3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1,3-2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2-2,5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10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10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10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</a:t>
                      </a:r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2,5-3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3</a:t>
                      </a:r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&gt; 3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295467" y="6159110"/>
            <a:ext cx="3315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*: que en hospitalisation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AA77E6-4B16-4072-8B33-D2B61BBBD868}"/>
              </a:ext>
            </a:extLst>
          </p:cNvPr>
          <p:cNvSpPr txBox="1"/>
          <p:nvPr/>
        </p:nvSpPr>
        <p:spPr>
          <a:xfrm>
            <a:off x="51759" y="216942"/>
            <a:ext cx="261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Rappel pour le DT2</a:t>
            </a:r>
          </a:p>
        </p:txBody>
      </p:sp>
    </p:spTree>
    <p:extLst>
      <p:ext uri="{BB962C8B-B14F-4D97-AF65-F5344CB8AC3E}">
        <p14:creationId xmlns:p14="http://schemas.microsoft.com/office/powerpoint/2010/main" val="88551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ZoneTexte 1"/>
          <p:cNvSpPr txBox="1">
            <a:spLocks noChangeArrowheads="1"/>
          </p:cNvSpPr>
          <p:nvPr/>
        </p:nvSpPr>
        <p:spPr bwMode="auto">
          <a:xfrm>
            <a:off x="476292" y="237225"/>
            <a:ext cx="1171570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FF0000"/>
                </a:solidFill>
              </a:rPr>
              <a:t>Injection de Lantus® ou </a:t>
            </a:r>
            <a:r>
              <a:rPr lang="fr-FR" altLang="fr-FR" sz="2400" dirty="0" err="1">
                <a:solidFill>
                  <a:srgbClr val="FF0000"/>
                </a:solidFill>
              </a:rPr>
              <a:t>Tresiba</a:t>
            </a:r>
            <a:r>
              <a:rPr lang="fr-FR" altLang="fr-FR" sz="2400" dirty="0">
                <a:solidFill>
                  <a:srgbClr val="FF0000"/>
                </a:solidFill>
              </a:rPr>
              <a:t>® (</a:t>
            </a:r>
            <a:r>
              <a:rPr lang="fr-FR" altLang="fr-FR" sz="2400" dirty="0" err="1">
                <a:solidFill>
                  <a:srgbClr val="FF0000"/>
                </a:solidFill>
              </a:rPr>
              <a:t>Degludec</a:t>
            </a:r>
            <a:r>
              <a:rPr lang="fr-FR" altLang="fr-FR" sz="2400" dirty="0">
                <a:solidFill>
                  <a:srgbClr val="FF0000"/>
                </a:solidFill>
              </a:rPr>
              <a:t> , insuline lente) </a:t>
            </a:r>
            <a:r>
              <a:rPr lang="fr-FR" altLang="fr-FR" sz="2400" dirty="0"/>
              <a:t>16 </a:t>
            </a:r>
            <a:r>
              <a:rPr lang="fr-FR" altLang="fr-FR" sz="2400" dirty="0" err="1"/>
              <a:t>Ui</a:t>
            </a:r>
            <a:r>
              <a:rPr lang="fr-FR" altLang="fr-FR" sz="2400" dirty="0"/>
              <a:t> le soir au coucher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FF0000"/>
                </a:solidFill>
              </a:rPr>
              <a:t>Injection d’analogue rapide avant </a:t>
            </a:r>
            <a:r>
              <a:rPr lang="fr-FR" altLang="fr-FR" sz="2400" dirty="0"/>
              <a:t>chaque repas: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755811"/>
              </p:ext>
            </p:extLst>
          </p:nvPr>
        </p:nvGraphicFramePr>
        <p:xfrm>
          <a:off x="1295467" y="2095339"/>
          <a:ext cx="8921750" cy="2667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3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5965"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Matin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Midi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16h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dîner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22h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3h</a:t>
                      </a:r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&lt; 0,7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0,7-1,3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1,3-2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7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7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7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2-2,5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2,5-3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10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10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10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&gt; 3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A59F6EEA-9509-49EE-9F49-A6ECC2ABABBF}"/>
              </a:ext>
            </a:extLst>
          </p:cNvPr>
          <p:cNvSpPr txBox="1"/>
          <p:nvPr/>
        </p:nvSpPr>
        <p:spPr>
          <a:xfrm>
            <a:off x="51759" y="216942"/>
            <a:ext cx="164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Pour le DT1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61D30A1-E070-4DC4-BF26-CEC12C734A30}"/>
              </a:ext>
            </a:extLst>
          </p:cNvPr>
          <p:cNvSpPr txBox="1"/>
          <p:nvPr/>
        </p:nvSpPr>
        <p:spPr>
          <a:xfrm>
            <a:off x="593340" y="5299676"/>
            <a:ext cx="110053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Ce tableau ne tient compte que de la glycémie avant le repas. Mais la glycémie post-prandiale dépend</a:t>
            </a:r>
          </a:p>
          <a:p>
            <a:r>
              <a:rPr lang="fr-FR" sz="2000" b="1" dirty="0">
                <a:solidFill>
                  <a:srgbClr val="FF0000"/>
                </a:solidFill>
              </a:rPr>
              <a:t>de ce que l’on va manger: pas du tout, un peu, beaucoup de glucides</a:t>
            </a:r>
          </a:p>
        </p:txBody>
      </p:sp>
    </p:spTree>
    <p:extLst>
      <p:ext uri="{BB962C8B-B14F-4D97-AF65-F5344CB8AC3E}">
        <p14:creationId xmlns:p14="http://schemas.microsoft.com/office/powerpoint/2010/main" val="319012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ZoneTexte 1"/>
          <p:cNvSpPr txBox="1">
            <a:spLocks noChangeArrowheads="1"/>
          </p:cNvSpPr>
          <p:nvPr/>
        </p:nvSpPr>
        <p:spPr bwMode="auto">
          <a:xfrm>
            <a:off x="1339016" y="263025"/>
            <a:ext cx="10429458" cy="107721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altLang="fr-FR" sz="3200" dirty="0"/>
              <a:t>Insuline rapide chez le DT1: apprendre à gérer les repas</a:t>
            </a:r>
          </a:p>
          <a:p>
            <a:pPr algn="ctr" eaLnBrk="1" hangingPunct="1"/>
            <a:r>
              <a:rPr lang="fr-FR" altLang="fr-FR" sz="3200" dirty="0"/>
              <a:t>Insulinothérapie fonctionnelle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21259" y="1614253"/>
            <a:ext cx="11667681" cy="44421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</a:rPr>
              <a:t>Pour un repas:</a:t>
            </a:r>
          </a:p>
          <a:p>
            <a:endParaRPr lang="fr-FR" sz="2400" dirty="0"/>
          </a:p>
          <a:p>
            <a:r>
              <a:rPr lang="fr-FR" sz="2400" dirty="0"/>
              <a:t>	-le patient calcul combien de glucides dans son repas: </a:t>
            </a:r>
            <a:r>
              <a:rPr lang="fr-FR" sz="2400" dirty="0">
                <a:solidFill>
                  <a:srgbClr val="FF0000"/>
                </a:solidFill>
              </a:rPr>
              <a:t>ex 80g </a:t>
            </a:r>
          </a:p>
          <a:p>
            <a:endParaRPr lang="fr-FR" sz="2400" dirty="0"/>
          </a:p>
          <a:p>
            <a:r>
              <a:rPr lang="fr-FR" sz="2400" dirty="0"/>
              <a:t>	-il utilise le ratio 1UI de rapide pour 10g de glucides = dose pour métaboliser le repas</a:t>
            </a:r>
          </a:p>
          <a:p>
            <a:r>
              <a:rPr lang="fr-FR" sz="2400" dirty="0"/>
              <a:t>			</a:t>
            </a:r>
            <a:r>
              <a:rPr lang="fr-FR" sz="2400" dirty="0">
                <a:solidFill>
                  <a:srgbClr val="FF0000"/>
                </a:solidFill>
              </a:rPr>
              <a:t>ex: 8UI</a:t>
            </a:r>
          </a:p>
          <a:p>
            <a:endParaRPr lang="fr-FR" sz="2400" dirty="0"/>
          </a:p>
          <a:p>
            <a:r>
              <a:rPr lang="fr-FR" sz="2400" dirty="0"/>
              <a:t>	-il fait sa glycémie avant le repas:</a:t>
            </a:r>
          </a:p>
          <a:p>
            <a:endParaRPr lang="fr-FR" sz="2400" dirty="0"/>
          </a:p>
          <a:p>
            <a:r>
              <a:rPr lang="fr-FR" sz="2400" dirty="0"/>
              <a:t>		</a:t>
            </a:r>
            <a:r>
              <a:rPr lang="fr-FR" sz="2133" dirty="0"/>
              <a:t>*il ajoute 1, 2 ou 3UI à cette dose s’il est élevé (&gt; 1,80g): </a:t>
            </a:r>
            <a:r>
              <a:rPr lang="fr-FR" sz="2133" dirty="0">
                <a:solidFill>
                  <a:srgbClr val="FF0000"/>
                </a:solidFill>
              </a:rPr>
              <a:t>ex: de 9 à 11 UI</a:t>
            </a:r>
          </a:p>
          <a:p>
            <a:endParaRPr lang="fr-FR" sz="2133" dirty="0"/>
          </a:p>
          <a:p>
            <a:r>
              <a:rPr lang="fr-FR" sz="2133" dirty="0"/>
              <a:t>		*il enlève 1 à 2 UI à cette dose s’il a moins de 1 g avant le repas: </a:t>
            </a:r>
            <a:r>
              <a:rPr lang="fr-FR" sz="2133" dirty="0">
                <a:solidFill>
                  <a:srgbClr val="FF0000"/>
                </a:solidFill>
              </a:rPr>
              <a:t>ex: de 6 à 7UI</a:t>
            </a:r>
          </a:p>
        </p:txBody>
      </p:sp>
    </p:spTree>
    <p:extLst>
      <p:ext uri="{BB962C8B-B14F-4D97-AF65-F5344CB8AC3E}">
        <p14:creationId xmlns:p14="http://schemas.microsoft.com/office/powerpoint/2010/main" val="21652319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ZoneTexte 1"/>
          <p:cNvSpPr txBox="1">
            <a:spLocks noChangeArrowheads="1"/>
          </p:cNvSpPr>
          <p:nvPr/>
        </p:nvSpPr>
        <p:spPr bwMode="auto">
          <a:xfrm>
            <a:off x="1114727" y="44969"/>
            <a:ext cx="10429458" cy="107721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altLang="fr-FR" sz="3200" dirty="0"/>
              <a:t>Insuline rapide chez le DT1: apprendre à gérer les repas</a:t>
            </a:r>
          </a:p>
          <a:p>
            <a:pPr algn="ctr" eaLnBrk="1" hangingPunct="1"/>
            <a:r>
              <a:rPr lang="fr-FR" altLang="fr-FR" sz="3200" dirty="0"/>
              <a:t>Insulinothérapie fonctionnelle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811372" y="1340243"/>
            <a:ext cx="11036547" cy="267765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</a:rPr>
              <a:t>ATTENTION</a:t>
            </a:r>
            <a:endParaRPr lang="fr-FR" sz="2400" dirty="0"/>
          </a:p>
          <a:p>
            <a:r>
              <a:rPr lang="fr-FR" sz="2400" dirty="0"/>
              <a:t>	1-pas de repas glucidique = pas de rapide (la lente équilibre seule la glycémie si </a:t>
            </a:r>
          </a:p>
          <a:p>
            <a:r>
              <a:rPr lang="fr-FR" sz="2400" dirty="0">
                <a:solidFill>
                  <a:srgbClr val="FF0000"/>
                </a:solidFill>
              </a:rPr>
              <a:t>	la dose est correcte)</a:t>
            </a:r>
          </a:p>
          <a:p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rgbClr val="FF0000"/>
                </a:solidFill>
              </a:rPr>
              <a:t>	</a:t>
            </a:r>
            <a:r>
              <a:rPr lang="fr-FR" sz="2400" dirty="0"/>
              <a:t>2-si goûter sucré ou collation sucrée: </a:t>
            </a:r>
            <a:r>
              <a:rPr lang="fr-FR" sz="2400" dirty="0">
                <a:solidFill>
                  <a:srgbClr val="FF0000"/>
                </a:solidFill>
              </a:rPr>
              <a:t>faire 4 à 6UI selon la teneur en glucides</a:t>
            </a:r>
          </a:p>
          <a:p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rgbClr val="FF0000"/>
                </a:solidFill>
              </a:rPr>
              <a:t>	3-ne pas refaire d’injection de rapide avant 4heures de la précédente</a:t>
            </a:r>
            <a:endParaRPr lang="fr-FR" sz="2133" dirty="0">
              <a:solidFill>
                <a:srgbClr val="FF0000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3FAC39B-3518-4941-BF52-4B33F6A1E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888" y="4043819"/>
            <a:ext cx="6338223" cy="2769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58153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ZoneTexte 1"/>
          <p:cNvSpPr txBox="1">
            <a:spLocks noChangeArrowheads="1"/>
          </p:cNvSpPr>
          <p:nvPr/>
        </p:nvSpPr>
        <p:spPr bwMode="auto">
          <a:xfrm>
            <a:off x="476292" y="237225"/>
            <a:ext cx="1171570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FF0000"/>
                </a:solidFill>
              </a:rPr>
              <a:t>Injection de Lantus® ou </a:t>
            </a:r>
            <a:r>
              <a:rPr lang="fr-FR" altLang="fr-FR" sz="2400" dirty="0" err="1">
                <a:solidFill>
                  <a:srgbClr val="FF0000"/>
                </a:solidFill>
              </a:rPr>
              <a:t>Tresiba</a:t>
            </a:r>
            <a:r>
              <a:rPr lang="fr-FR" altLang="fr-FR" sz="2400" dirty="0">
                <a:solidFill>
                  <a:srgbClr val="FF0000"/>
                </a:solidFill>
              </a:rPr>
              <a:t>® (</a:t>
            </a:r>
            <a:r>
              <a:rPr lang="fr-FR" altLang="fr-FR" sz="2400" dirty="0" err="1">
                <a:solidFill>
                  <a:srgbClr val="FF0000"/>
                </a:solidFill>
              </a:rPr>
              <a:t>Degludec</a:t>
            </a:r>
            <a:r>
              <a:rPr lang="fr-FR" altLang="fr-FR" sz="2400" dirty="0">
                <a:solidFill>
                  <a:srgbClr val="FF0000"/>
                </a:solidFill>
              </a:rPr>
              <a:t> , insuline lente) </a:t>
            </a:r>
            <a:r>
              <a:rPr lang="fr-FR" altLang="fr-FR" sz="2400" dirty="0"/>
              <a:t>16 </a:t>
            </a:r>
            <a:r>
              <a:rPr lang="fr-FR" altLang="fr-FR" sz="2400" dirty="0" err="1"/>
              <a:t>Ui</a:t>
            </a:r>
            <a:r>
              <a:rPr lang="fr-FR" altLang="fr-FR" sz="2400" dirty="0"/>
              <a:t> le soir au coucher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FF0000"/>
                </a:solidFill>
              </a:rPr>
              <a:t>Injection d’analogue rapide avant </a:t>
            </a:r>
            <a:r>
              <a:rPr lang="fr-FR" altLang="fr-FR" sz="2400" dirty="0"/>
              <a:t>chaque repas: selon insulinothérapie fonctionnelle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592264"/>
              </p:ext>
            </p:extLst>
          </p:nvPr>
        </p:nvGraphicFramePr>
        <p:xfrm>
          <a:off x="1295467" y="2095339"/>
          <a:ext cx="8921750" cy="2667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3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45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5965"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Matin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Midi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16h*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dîner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22h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3h</a:t>
                      </a:r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&lt; 0,7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-1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-1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-1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0,7-1,3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1UI/10g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1UI/10g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1UI/8g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1,3-2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+1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+1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+1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2-2,5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+2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+2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+2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2,5-3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+2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+2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+2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65">
                <a:tc>
                  <a:txBody>
                    <a:bodyPr/>
                    <a:lstStyle/>
                    <a:p>
                      <a:r>
                        <a:rPr lang="fr-FR" sz="1900" dirty="0"/>
                        <a:t>&gt; 3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+3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+3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+3</a:t>
                      </a:r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9" marR="121909" marT="45743" marB="4574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05161" y="5051115"/>
            <a:ext cx="119816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*: si goûter: dose fixe entre 4 et 6Ui selon la teneur en glucides du goûter</a:t>
            </a:r>
          </a:p>
          <a:p>
            <a:endParaRPr lang="fr-FR" sz="2400" dirty="0"/>
          </a:p>
          <a:p>
            <a:r>
              <a:rPr lang="fr-FR" sz="2400" dirty="0"/>
              <a:t>Si &lt; 0,7 avant un repas: on mange les glucides d’abord puis on fait en cours ou à la fin du repas </a:t>
            </a:r>
          </a:p>
          <a:p>
            <a:r>
              <a:rPr lang="fr-FR" sz="2400" dirty="0"/>
              <a:t>la dose d’insuline réduite de 1 à 2UI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9F6EEA-9509-49EE-9F49-A6ECC2ABABBF}"/>
              </a:ext>
            </a:extLst>
          </p:cNvPr>
          <p:cNvSpPr txBox="1"/>
          <p:nvPr/>
        </p:nvSpPr>
        <p:spPr>
          <a:xfrm>
            <a:off x="51759" y="216942"/>
            <a:ext cx="164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Pour le DT1</a:t>
            </a:r>
          </a:p>
        </p:txBody>
      </p:sp>
    </p:spTree>
    <p:extLst>
      <p:ext uri="{BB962C8B-B14F-4D97-AF65-F5344CB8AC3E}">
        <p14:creationId xmlns:p14="http://schemas.microsoft.com/office/powerpoint/2010/main" val="73411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066" name="Picture 2">
            <a:extLst>
              <a:ext uri="{FF2B5EF4-FFF2-40B4-BE49-F238E27FC236}">
                <a16:creationId xmlns:a16="http://schemas.microsoft.com/office/drawing/2014/main" id="{E3A532F7-99CB-40D5-A895-A49589C0E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1412776"/>
            <a:ext cx="3114675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4068" name="Picture 4">
            <a:extLst>
              <a:ext uri="{FF2B5EF4-FFF2-40B4-BE49-F238E27FC236}">
                <a16:creationId xmlns:a16="http://schemas.microsoft.com/office/drawing/2014/main" id="{827E1367-AEEF-490D-8FA2-C6BAF6F41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797" y="1412776"/>
            <a:ext cx="3114675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CBDFA2C-176D-45D4-9FA4-655F222AC214}"/>
              </a:ext>
            </a:extLst>
          </p:cNvPr>
          <p:cNvSpPr txBox="1"/>
          <p:nvPr/>
        </p:nvSpPr>
        <p:spPr>
          <a:xfrm>
            <a:off x="1391478" y="5349214"/>
            <a:ext cx="53553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Glycémie interstitielle</a:t>
            </a:r>
          </a:p>
          <a:p>
            <a:r>
              <a:rPr lang="fr-FR" sz="2400" dirty="0"/>
              <a:t>Glycémie capillaire</a:t>
            </a:r>
          </a:p>
          <a:p>
            <a:r>
              <a:rPr lang="fr-FR" sz="2400" dirty="0"/>
              <a:t>Cétonémie avec bandelettes beta </a:t>
            </a:r>
            <a:r>
              <a:rPr lang="fr-FR" sz="2400" dirty="0" err="1"/>
              <a:t>ketone</a:t>
            </a:r>
            <a:r>
              <a:rPr lang="fr-FR" sz="2400" dirty="0"/>
              <a:t>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121896" y="4664750"/>
            <a:ext cx="2623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1 capteur / 14 jours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6557739" y="2178177"/>
            <a:ext cx="2112235" cy="51093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8871115" y="2477672"/>
            <a:ext cx="26195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dirty="0"/>
              <a:t>Flèche de tendance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6576053" y="1825797"/>
            <a:ext cx="2112235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8880309" y="1401119"/>
            <a:ext cx="2547236" cy="6669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867" dirty="0"/>
              <a:t>Crayon pour noter repas</a:t>
            </a:r>
          </a:p>
          <a:p>
            <a:r>
              <a:rPr lang="fr-FR" sz="1867" dirty="0"/>
              <a:t>et doses de rapide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359253" y="260649"/>
            <a:ext cx="38403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Freestyle libre </a:t>
            </a:r>
          </a:p>
          <a:p>
            <a:pPr algn="ctr"/>
            <a:r>
              <a:rPr lang="fr-FR" sz="2400" b="1" dirty="0">
                <a:solidFill>
                  <a:srgbClr val="0070C0"/>
                </a:solidFill>
              </a:rPr>
              <a:t>V2 avec alarme hypo / hyper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5821999" y="4527452"/>
            <a:ext cx="7136" cy="7287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6000287" y="5009944"/>
            <a:ext cx="570515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dirty="0"/>
              <a:t>Fente pour glycémie capillaire ou cétonémie</a:t>
            </a:r>
          </a:p>
        </p:txBody>
      </p:sp>
    </p:spTree>
    <p:extLst>
      <p:ext uri="{BB962C8B-B14F-4D97-AF65-F5344CB8AC3E}">
        <p14:creationId xmlns:p14="http://schemas.microsoft.com/office/powerpoint/2010/main" val="2973294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fficher l’image source">
            <a:extLst>
              <a:ext uri="{FF2B5EF4-FFF2-40B4-BE49-F238E27FC236}">
                <a16:creationId xmlns:a16="http://schemas.microsoft.com/office/drawing/2014/main" id="{E11C84CD-919A-48B9-B234-A1694DBFC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08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A9F74F-4927-4615-A7F1-167BFB8CA89C}"/>
              </a:ext>
            </a:extLst>
          </p:cNvPr>
          <p:cNvSpPr txBox="1"/>
          <p:nvPr/>
        </p:nvSpPr>
        <p:spPr>
          <a:xfrm>
            <a:off x="7901796" y="1052423"/>
            <a:ext cx="38488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</a:rPr>
              <a:t>DT1 stylos ou pompe</a:t>
            </a:r>
          </a:p>
          <a:p>
            <a:endParaRPr lang="fr-FR" sz="2800" b="1" dirty="0">
              <a:solidFill>
                <a:srgbClr val="0070C0"/>
              </a:solidFill>
            </a:endParaRPr>
          </a:p>
          <a:p>
            <a:r>
              <a:rPr lang="fr-FR" sz="2800" b="1" dirty="0">
                <a:solidFill>
                  <a:srgbClr val="0070C0"/>
                </a:solidFill>
              </a:rPr>
              <a:t>DT2 avec une lente /jour</a:t>
            </a:r>
          </a:p>
        </p:txBody>
      </p:sp>
    </p:spTree>
    <p:extLst>
      <p:ext uri="{BB962C8B-B14F-4D97-AF65-F5344CB8AC3E}">
        <p14:creationId xmlns:p14="http://schemas.microsoft.com/office/powerpoint/2010/main" val="36149500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4827" y="313221"/>
            <a:ext cx="11928313" cy="739515"/>
          </a:xfrm>
        </p:spPr>
        <p:txBody>
          <a:bodyPr>
            <a:noAutofit/>
          </a:bodyPr>
          <a:lstStyle/>
          <a:p>
            <a:r>
              <a:rPr lang="fr-FR" sz="3200" dirty="0"/>
              <a:t>Que signifie la Mesure du glucose </a:t>
            </a:r>
            <a:br>
              <a:rPr lang="fr-FR" sz="3200" dirty="0"/>
            </a:br>
            <a:r>
              <a:rPr lang="fr-FR" sz="3200" dirty="0"/>
              <a:t>dans le liquide interstitiel ?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91252" y="1957508"/>
            <a:ext cx="2698440" cy="2061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133" b="1" dirty="0">
                <a:solidFill>
                  <a:srgbClr val="FF0000"/>
                </a:solidFill>
              </a:rPr>
              <a:t>Avec piqure par glycémie capillaire: </a:t>
            </a:r>
          </a:p>
          <a:p>
            <a:r>
              <a:rPr lang="fr-FR" sz="2133" dirty="0">
                <a:solidFill>
                  <a:schemeClr val="bg1">
                    <a:lumMod val="50000"/>
                  </a:schemeClr>
                </a:solidFill>
              </a:rPr>
              <a:t>Mesure du glucose dans le </a:t>
            </a:r>
            <a:r>
              <a:rPr lang="fr-FR" sz="2133" b="1" dirty="0">
                <a:solidFill>
                  <a:srgbClr val="FF0000"/>
                </a:solidFill>
              </a:rPr>
              <a:t>sang</a:t>
            </a:r>
            <a:r>
              <a:rPr lang="fr-FR" sz="2133" dirty="0">
                <a:solidFill>
                  <a:schemeClr val="bg1">
                    <a:lumMod val="50000"/>
                  </a:schemeClr>
                </a:solidFill>
              </a:rPr>
              <a:t>, réalisée avec un </a:t>
            </a:r>
            <a:r>
              <a:rPr lang="fr-FR" sz="2133" b="1" u="sng" dirty="0">
                <a:solidFill>
                  <a:schemeClr val="bg1">
                    <a:lumMod val="50000"/>
                  </a:schemeClr>
                </a:solidFill>
              </a:rPr>
              <a:t>lecteur de glycémie</a:t>
            </a:r>
            <a:endParaRPr lang="fr-FR" sz="2133" b="1" u="sng" dirty="0"/>
          </a:p>
        </p:txBody>
      </p:sp>
      <p:sp>
        <p:nvSpPr>
          <p:cNvPr id="21" name="Rectangle 20"/>
          <p:cNvSpPr/>
          <p:nvPr/>
        </p:nvSpPr>
        <p:spPr>
          <a:xfrm>
            <a:off x="96680" y="1938597"/>
            <a:ext cx="2815368" cy="2061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133" b="1" dirty="0">
                <a:solidFill>
                  <a:schemeClr val="tx2"/>
                </a:solidFill>
              </a:rPr>
              <a:t>Sans piqure par Scan:</a:t>
            </a:r>
            <a:r>
              <a:rPr lang="fr-FR" sz="2133" b="1" dirty="0">
                <a:solidFill>
                  <a:srgbClr val="FF0000"/>
                </a:solidFill>
              </a:rPr>
              <a:t> </a:t>
            </a:r>
          </a:p>
          <a:p>
            <a:r>
              <a:rPr lang="fr-FR" sz="2133" dirty="0">
                <a:solidFill>
                  <a:schemeClr val="bg1">
                    <a:lumMod val="50000"/>
                  </a:schemeClr>
                </a:solidFill>
              </a:rPr>
              <a:t>Mesure du glucose dans le </a:t>
            </a:r>
            <a:r>
              <a:rPr lang="fr-FR" sz="2133" b="1" dirty="0">
                <a:solidFill>
                  <a:schemeClr val="tx2"/>
                </a:solidFill>
              </a:rPr>
              <a:t>liquide interstitiel</a:t>
            </a:r>
            <a:r>
              <a:rPr lang="fr-FR" sz="2133" dirty="0">
                <a:solidFill>
                  <a:schemeClr val="bg1">
                    <a:lumMod val="50000"/>
                  </a:schemeClr>
                </a:solidFill>
              </a:rPr>
              <a:t>, réalisée avec un </a:t>
            </a:r>
            <a:r>
              <a:rPr lang="fr-FR" sz="2133" b="1" u="sng" dirty="0">
                <a:solidFill>
                  <a:schemeClr val="bg1">
                    <a:lumMod val="50000"/>
                  </a:schemeClr>
                </a:solidFill>
              </a:rPr>
              <a:t>capteur</a:t>
            </a:r>
            <a:r>
              <a:rPr lang="fr-FR" sz="2133" b="1" dirty="0">
                <a:solidFill>
                  <a:schemeClr val="bg1">
                    <a:lumMod val="50000"/>
                  </a:schemeClr>
                </a:solidFill>
              </a:rPr>
              <a:t> inséré sous la peau</a:t>
            </a:r>
            <a:endParaRPr lang="fr-FR" sz="2133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0" y="4468432"/>
            <a:ext cx="2912048" cy="8545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just"/>
            <a:r>
              <a:rPr lang="fr-FR" sz="1467" b="1" dirty="0">
                <a:solidFill>
                  <a:schemeClr val="accent1"/>
                </a:solidFill>
              </a:rPr>
              <a:t>Le </a:t>
            </a:r>
            <a:r>
              <a:rPr lang="fr-FR" sz="1467" b="1" u="sng" dirty="0">
                <a:solidFill>
                  <a:schemeClr val="accent1"/>
                </a:solidFill>
              </a:rPr>
              <a:t>microfilament souple</a:t>
            </a:r>
            <a:r>
              <a:rPr lang="fr-FR" sz="1467" b="1" dirty="0">
                <a:solidFill>
                  <a:schemeClr val="accent1"/>
                </a:solidFill>
              </a:rPr>
              <a:t> de 0,4mm d’épaisseur est inséré juste sous la peau sur une profondeur de 5mm</a:t>
            </a:r>
            <a:r>
              <a:rPr lang="fr-FR" sz="1467" dirty="0">
                <a:solidFill>
                  <a:schemeClr val="accent1"/>
                </a:solidFill>
              </a:rPr>
              <a:t>.</a:t>
            </a:r>
          </a:p>
        </p:txBody>
      </p:sp>
      <p:pic>
        <p:nvPicPr>
          <p:cNvPr id="1026" name="996658C2-8835-4206-97F9-5DE3789DCE5A" descr="726D1112-A4A8-4DAA-B109-599ACB8E97C2@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91" y="1375945"/>
            <a:ext cx="6039339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Connecteur en angle 24"/>
          <p:cNvCxnSpPr>
            <a:endCxn id="16" idx="0"/>
          </p:cNvCxnSpPr>
          <p:nvPr/>
        </p:nvCxnSpPr>
        <p:spPr>
          <a:xfrm rot="10800000" flipV="1">
            <a:off x="1456027" y="4145769"/>
            <a:ext cx="2846344" cy="32266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/>
          <p:cNvCxnSpPr/>
          <p:nvPr/>
        </p:nvCxnSpPr>
        <p:spPr>
          <a:xfrm flipH="1">
            <a:off x="8190523" y="3108789"/>
            <a:ext cx="153181" cy="5248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266425" y="2817377"/>
            <a:ext cx="894364" cy="291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33" dirty="0" err="1">
                <a:solidFill>
                  <a:schemeClr val="tx1"/>
                </a:solidFill>
              </a:rPr>
              <a:t>autopiqueur</a:t>
            </a:r>
            <a:endParaRPr lang="fr-FR" sz="933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56026" y="6314970"/>
            <a:ext cx="8857484" cy="425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*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Rebrin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K,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Sheppard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NF Jr,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Steil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GM. Use of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subcutaneous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interstitial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fluid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glucose to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estimate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blood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glucose: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Revisiting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delay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and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sensor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offset. 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J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Diabetes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Sci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Technol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. 2010;4(5): 1087-1098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1456026" y="5345419"/>
            <a:ext cx="10406004" cy="1024108"/>
            <a:chOff x="1023582" y="5283083"/>
            <a:chExt cx="8614316" cy="1024109"/>
          </a:xfrm>
        </p:grpSpPr>
        <p:sp>
          <p:nvSpPr>
            <p:cNvPr id="17" name="Rectangle 16"/>
            <p:cNvSpPr/>
            <p:nvPr/>
          </p:nvSpPr>
          <p:spPr>
            <a:xfrm>
              <a:off x="1023582" y="5352891"/>
              <a:ext cx="7697607" cy="95430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1867" dirty="0">
                  <a:solidFill>
                    <a:schemeClr val="bg1"/>
                  </a:solidFill>
                </a:rPr>
                <a:t>Le glucose diffuse physiologiquement du réseau capillaire vers le liquide interstitiel. Ce qui peut expliquer un léger décalage de 5-10 mn entre le taux du glucose mesuré dans le liquide interstitiel et la glycémie capillaire*.</a:t>
              </a: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6652" y="5283083"/>
              <a:ext cx="881246" cy="878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830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1" grpId="0"/>
      <p:bldP spid="16" grpId="0" animBg="1"/>
      <p:bldP spid="11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4644571" y="3666942"/>
            <a:ext cx="7151136" cy="1781175"/>
            <a:chOff x="3194648" y="4512450"/>
            <a:chExt cx="6470444" cy="1781175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6067" y="4512450"/>
              <a:ext cx="3629025" cy="1781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4648" y="5047385"/>
              <a:ext cx="2447925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Flèche droite 2"/>
            <p:cNvSpPr/>
            <p:nvPr/>
          </p:nvSpPr>
          <p:spPr>
            <a:xfrm>
              <a:off x="5771408" y="5403037"/>
              <a:ext cx="403761" cy="28524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8837" y="1"/>
            <a:ext cx="11324552" cy="739515"/>
          </a:xfrm>
        </p:spPr>
        <p:txBody>
          <a:bodyPr>
            <a:normAutofit/>
          </a:bodyPr>
          <a:lstStyle/>
          <a:p>
            <a:r>
              <a:rPr lang="fr-FR" dirty="0"/>
              <a:t>Poser FreeStyle Libre en 4 étapes*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04" y="770476"/>
            <a:ext cx="10388191" cy="3032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48" y="4155532"/>
            <a:ext cx="2252289" cy="1132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347883" y="5511061"/>
            <a:ext cx="9872219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133" dirty="0"/>
              <a:t>Après la mise en route, il faut en général 24h pour que le système « s’habitue » complètement à votre organisme. Aussi les résultats du système FreeStyle Libre peuvent être d’une moindre fiabilité au cours du premier jour de pose du capteur.</a:t>
            </a:r>
          </a:p>
        </p:txBody>
      </p:sp>
    </p:spTree>
    <p:extLst>
      <p:ext uri="{BB962C8B-B14F-4D97-AF65-F5344CB8AC3E}">
        <p14:creationId xmlns:p14="http://schemas.microsoft.com/office/powerpoint/2010/main" val="1862112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FB6C101-9C71-4DA7-BD27-80267B99F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038" y="192504"/>
            <a:ext cx="6006548" cy="66654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1456DFE-47A0-4FF6-8F70-7E68FA3021FF}"/>
              </a:ext>
            </a:extLst>
          </p:cNvPr>
          <p:cNvSpPr txBox="1"/>
          <p:nvPr/>
        </p:nvSpPr>
        <p:spPr>
          <a:xfrm>
            <a:off x="6737684" y="1347537"/>
            <a:ext cx="3082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freestyle sur le smart phone</a:t>
            </a:r>
          </a:p>
        </p:txBody>
      </p:sp>
      <p:sp>
        <p:nvSpPr>
          <p:cNvPr id="5" name="Accolade fermante 4">
            <a:extLst>
              <a:ext uri="{FF2B5EF4-FFF2-40B4-BE49-F238E27FC236}">
                <a16:creationId xmlns:a16="http://schemas.microsoft.com/office/drawing/2014/main" id="{5CEBA6C0-BCEE-4ACD-B052-ED6B00C4DBD0}"/>
              </a:ext>
            </a:extLst>
          </p:cNvPr>
          <p:cNvSpPr/>
          <p:nvPr/>
        </p:nvSpPr>
        <p:spPr>
          <a:xfrm>
            <a:off x="6561220" y="3866147"/>
            <a:ext cx="481263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53967E-4190-445E-BE9C-169636C5B084}"/>
              </a:ext>
            </a:extLst>
          </p:cNvPr>
          <p:cNvSpPr txBox="1"/>
          <p:nvPr/>
        </p:nvSpPr>
        <p:spPr>
          <a:xfrm>
            <a:off x="7043504" y="4030959"/>
            <a:ext cx="43400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70C0"/>
                </a:solidFill>
              </a:rPr>
              <a:t>Zone cible: 0,7 à 1,80 g/l</a:t>
            </a:r>
          </a:p>
        </p:txBody>
      </p:sp>
    </p:spTree>
    <p:extLst>
      <p:ext uri="{BB962C8B-B14F-4D97-AF65-F5344CB8AC3E}">
        <p14:creationId xmlns:p14="http://schemas.microsoft.com/office/powerpoint/2010/main" val="7088567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3D75C38-58A0-4C62-9C6C-367AC9211E35}"/>
              </a:ext>
            </a:extLst>
          </p:cNvPr>
          <p:cNvSpPr txBox="1"/>
          <p:nvPr/>
        </p:nvSpPr>
        <p:spPr>
          <a:xfrm>
            <a:off x="609600" y="914400"/>
            <a:ext cx="45614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70C0"/>
                </a:solidFill>
              </a:rPr>
              <a:t>Alarmes du freestyle libre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2ABE69-73CA-49AC-9149-7746E0DE656F}"/>
              </a:ext>
            </a:extLst>
          </p:cNvPr>
          <p:cNvSpPr txBox="1"/>
          <p:nvPr/>
        </p:nvSpPr>
        <p:spPr>
          <a:xfrm>
            <a:off x="609600" y="2044005"/>
            <a:ext cx="391671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Hypoglycémie: 0,8-0,9 g/l</a:t>
            </a:r>
          </a:p>
          <a:p>
            <a:endParaRPr lang="fr-FR" sz="2800" dirty="0">
              <a:solidFill>
                <a:srgbClr val="FF0000"/>
              </a:solidFill>
            </a:endParaRPr>
          </a:p>
          <a:p>
            <a:r>
              <a:rPr lang="fr-FR" sz="2800" dirty="0">
                <a:solidFill>
                  <a:srgbClr val="FF0000"/>
                </a:solidFill>
              </a:rPr>
              <a:t>Hyperglycémie : 2,50 g/l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AD8272-BC67-42AF-9468-130105EBAD89}"/>
              </a:ext>
            </a:extLst>
          </p:cNvPr>
          <p:cNvSpPr txBox="1"/>
          <p:nvPr/>
        </p:nvSpPr>
        <p:spPr>
          <a:xfrm>
            <a:off x="628081" y="4217710"/>
            <a:ext cx="6678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</a:rPr>
              <a:t>On peut éteindre les alarmes à tout moment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64D866B-A95C-48B9-83F8-2743F1678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5689" y="914400"/>
            <a:ext cx="3419406" cy="538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3811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035564" y="422422"/>
            <a:ext cx="4053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Ordonnance du DT1 sous stylo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43339" y="1316766"/>
            <a:ext cx="11713301" cy="4893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33" dirty="0"/>
              <a:t>-insuline lente : une injection / jour souvent au coucher</a:t>
            </a:r>
          </a:p>
          <a:p>
            <a:r>
              <a:rPr lang="fr-FR" altLang="fr-FR" sz="1867" dirty="0" err="1">
                <a:solidFill>
                  <a:srgbClr val="FF0000"/>
                </a:solidFill>
              </a:rPr>
              <a:t>Glargine</a:t>
            </a:r>
            <a:r>
              <a:rPr lang="fr-FR" altLang="fr-FR" sz="1867" dirty="0">
                <a:solidFill>
                  <a:srgbClr val="FF0000"/>
                </a:solidFill>
              </a:rPr>
              <a:t> (</a:t>
            </a:r>
            <a:r>
              <a:rPr lang="fr-FR" altLang="fr-FR" sz="1867" dirty="0" err="1">
                <a:solidFill>
                  <a:srgbClr val="FF0000"/>
                </a:solidFill>
              </a:rPr>
              <a:t>Lantus</a:t>
            </a:r>
            <a:r>
              <a:rPr lang="fr-FR" altLang="fr-FR" sz="1867" dirty="0">
                <a:solidFill>
                  <a:srgbClr val="FF0000"/>
                </a:solidFill>
              </a:rPr>
              <a:t>®): stylo </a:t>
            </a:r>
            <a:r>
              <a:rPr lang="fr-FR" altLang="fr-FR" sz="1867" dirty="0" err="1">
                <a:solidFill>
                  <a:srgbClr val="FF0000"/>
                </a:solidFill>
              </a:rPr>
              <a:t>Solostar</a:t>
            </a:r>
            <a:r>
              <a:rPr lang="fr-FR" altLang="fr-FR" sz="1867" dirty="0">
                <a:solidFill>
                  <a:srgbClr val="FF0000"/>
                </a:solidFill>
              </a:rPr>
              <a:t>; </a:t>
            </a:r>
            <a:r>
              <a:rPr lang="fr-FR" altLang="fr-FR" sz="1867" dirty="0" err="1">
                <a:solidFill>
                  <a:srgbClr val="FF0000"/>
                </a:solidFill>
              </a:rPr>
              <a:t>Detemir</a:t>
            </a:r>
            <a:r>
              <a:rPr lang="fr-FR" altLang="fr-FR" sz="1867" dirty="0">
                <a:solidFill>
                  <a:srgbClr val="FF0000"/>
                </a:solidFill>
              </a:rPr>
              <a:t> (</a:t>
            </a:r>
            <a:r>
              <a:rPr lang="fr-FR" altLang="fr-FR" sz="1867" dirty="0" err="1">
                <a:solidFill>
                  <a:srgbClr val="FF0000"/>
                </a:solidFill>
              </a:rPr>
              <a:t>Levemir</a:t>
            </a:r>
            <a:r>
              <a:rPr lang="fr-FR" altLang="fr-FR" sz="1867" dirty="0">
                <a:solidFill>
                  <a:srgbClr val="FF0000"/>
                </a:solidFill>
              </a:rPr>
              <a:t> ®): stylo </a:t>
            </a:r>
            <a:r>
              <a:rPr lang="fr-FR" altLang="fr-FR" sz="1867" dirty="0" err="1">
                <a:solidFill>
                  <a:srgbClr val="FF0000"/>
                </a:solidFill>
              </a:rPr>
              <a:t>Flextouch</a:t>
            </a:r>
            <a:r>
              <a:rPr lang="fr-FR" altLang="fr-FR" sz="1867" dirty="0">
                <a:solidFill>
                  <a:srgbClr val="FF0000"/>
                </a:solidFill>
              </a:rPr>
              <a:t>; </a:t>
            </a:r>
            <a:r>
              <a:rPr lang="fr-FR" altLang="fr-FR" sz="1867" dirty="0" err="1">
                <a:solidFill>
                  <a:srgbClr val="FF0000"/>
                </a:solidFill>
              </a:rPr>
              <a:t>Degludec</a:t>
            </a:r>
            <a:r>
              <a:rPr lang="fr-FR" altLang="fr-FR" sz="1867" dirty="0">
                <a:solidFill>
                  <a:srgbClr val="FF0000"/>
                </a:solidFill>
              </a:rPr>
              <a:t> (</a:t>
            </a:r>
            <a:r>
              <a:rPr lang="fr-FR" altLang="fr-FR" sz="1867" dirty="0" err="1">
                <a:solidFill>
                  <a:srgbClr val="FF0000"/>
                </a:solidFill>
              </a:rPr>
              <a:t>Tresiba</a:t>
            </a:r>
            <a:r>
              <a:rPr lang="fr-FR" altLang="fr-FR" sz="1867" dirty="0">
                <a:solidFill>
                  <a:srgbClr val="FF0000"/>
                </a:solidFill>
              </a:rPr>
              <a:t> ®): stylo </a:t>
            </a:r>
            <a:r>
              <a:rPr lang="fr-FR" altLang="fr-FR" sz="1867" dirty="0" err="1">
                <a:solidFill>
                  <a:srgbClr val="FF0000"/>
                </a:solidFill>
              </a:rPr>
              <a:t>Flextouch</a:t>
            </a:r>
            <a:r>
              <a:rPr lang="fr-FR" altLang="fr-FR" sz="1867" dirty="0">
                <a:solidFill>
                  <a:srgbClr val="FF0000"/>
                </a:solidFill>
              </a:rPr>
              <a:t>: </a:t>
            </a:r>
            <a:r>
              <a:rPr lang="fr-FR" altLang="fr-FR" sz="1867" b="1" dirty="0">
                <a:solidFill>
                  <a:srgbClr val="FF0000"/>
                </a:solidFill>
              </a:rPr>
              <a:t>X UI au coucher</a:t>
            </a:r>
          </a:p>
          <a:p>
            <a:endParaRPr lang="fr-FR" sz="2133" dirty="0"/>
          </a:p>
          <a:p>
            <a:r>
              <a:rPr lang="fr-FR" sz="2133" dirty="0"/>
              <a:t>-insulines rapides: une injection / repas + correctifs</a:t>
            </a:r>
          </a:p>
          <a:p>
            <a:r>
              <a:rPr lang="fr-FR" altLang="fr-FR" sz="1867" b="1" dirty="0" err="1">
                <a:solidFill>
                  <a:srgbClr val="FF0000"/>
                </a:solidFill>
              </a:rPr>
              <a:t>Novorapid</a:t>
            </a:r>
            <a:r>
              <a:rPr lang="fr-FR" altLang="fr-FR" sz="1867" b="1" dirty="0">
                <a:solidFill>
                  <a:srgbClr val="FF0000"/>
                </a:solidFill>
              </a:rPr>
              <a:t>  ®: stylo </a:t>
            </a:r>
            <a:r>
              <a:rPr lang="fr-FR" altLang="fr-FR" sz="1867" b="1" dirty="0" err="1">
                <a:solidFill>
                  <a:srgbClr val="FF0000"/>
                </a:solidFill>
              </a:rPr>
              <a:t>Flexpen</a:t>
            </a:r>
            <a:r>
              <a:rPr lang="fr-FR" altLang="fr-FR" sz="1867" b="1" dirty="0">
                <a:solidFill>
                  <a:srgbClr val="FF0000"/>
                </a:solidFill>
              </a:rPr>
              <a:t>; </a:t>
            </a:r>
            <a:r>
              <a:rPr lang="fr-FR" altLang="fr-FR" sz="1867" b="1" dirty="0" err="1">
                <a:solidFill>
                  <a:srgbClr val="FF0000"/>
                </a:solidFill>
              </a:rPr>
              <a:t>Apidra</a:t>
            </a:r>
            <a:r>
              <a:rPr lang="fr-FR" altLang="fr-FR" sz="1867" b="1" dirty="0">
                <a:solidFill>
                  <a:srgbClr val="FF0000"/>
                </a:solidFill>
              </a:rPr>
              <a:t>  ®, : stylo </a:t>
            </a:r>
            <a:r>
              <a:rPr lang="fr-FR" altLang="fr-FR" sz="1867" b="1" dirty="0" err="1">
                <a:solidFill>
                  <a:srgbClr val="FF0000"/>
                </a:solidFill>
              </a:rPr>
              <a:t>Solostar</a:t>
            </a:r>
            <a:r>
              <a:rPr lang="fr-FR" altLang="fr-FR" sz="1867" b="1" dirty="0">
                <a:solidFill>
                  <a:srgbClr val="FF0000"/>
                </a:solidFill>
              </a:rPr>
              <a:t>; </a:t>
            </a:r>
            <a:r>
              <a:rPr lang="fr-FR" altLang="fr-FR" sz="1867" b="1" dirty="0" err="1">
                <a:solidFill>
                  <a:srgbClr val="FF0000"/>
                </a:solidFill>
              </a:rPr>
              <a:t>Humalog</a:t>
            </a:r>
            <a:r>
              <a:rPr lang="fr-FR" altLang="fr-FR" sz="1867" b="1" dirty="0">
                <a:solidFill>
                  <a:srgbClr val="FF0000"/>
                </a:solidFill>
              </a:rPr>
              <a:t>  ®: stylo </a:t>
            </a:r>
            <a:r>
              <a:rPr lang="fr-FR" altLang="fr-FR" sz="1867" b="1" dirty="0" err="1">
                <a:solidFill>
                  <a:srgbClr val="FF0000"/>
                </a:solidFill>
              </a:rPr>
              <a:t>Kwickpen</a:t>
            </a:r>
            <a:r>
              <a:rPr lang="fr-FR" altLang="fr-FR" sz="1867" b="1" dirty="0">
                <a:solidFill>
                  <a:srgbClr val="FF0000"/>
                </a:solidFill>
              </a:rPr>
              <a:t>: environ 50 UI/jour</a:t>
            </a:r>
          </a:p>
          <a:p>
            <a:endParaRPr lang="fr-FR" sz="2133" dirty="0"/>
          </a:p>
          <a:p>
            <a:r>
              <a:rPr lang="fr-FR" sz="2133" dirty="0"/>
              <a:t>-aiguilles BD </a:t>
            </a:r>
            <a:r>
              <a:rPr lang="fr-FR" sz="2133" dirty="0" err="1"/>
              <a:t>microfine</a:t>
            </a:r>
            <a:r>
              <a:rPr lang="fr-FR" sz="2133" dirty="0"/>
              <a:t> ultra 5 ou 8mm: 6/j</a:t>
            </a:r>
          </a:p>
          <a:p>
            <a:endParaRPr lang="fr-FR" sz="2133" dirty="0"/>
          </a:p>
          <a:p>
            <a:r>
              <a:rPr lang="fr-FR" sz="2133" dirty="0"/>
              <a:t>-capteurs Freestyle libre 2: 1/14 jours </a:t>
            </a:r>
          </a:p>
          <a:p>
            <a:r>
              <a:rPr lang="fr-FR" sz="2133" dirty="0"/>
              <a:t>ou bandelettes de glycémie adaptées au lecteur: 6/j + lancettes: 6/jour</a:t>
            </a:r>
          </a:p>
          <a:p>
            <a:endParaRPr lang="fr-FR" sz="2133" dirty="0"/>
          </a:p>
          <a:p>
            <a:r>
              <a:rPr lang="fr-FR" sz="2133" dirty="0"/>
              <a:t>-</a:t>
            </a:r>
            <a:r>
              <a:rPr lang="fr-FR" sz="2133" dirty="0" err="1"/>
              <a:t>glucagen</a:t>
            </a:r>
            <a:r>
              <a:rPr lang="fr-FR" sz="2133" dirty="0"/>
              <a:t> 1 à renouveler (ou </a:t>
            </a:r>
            <a:r>
              <a:rPr lang="fr-FR" sz="2133" dirty="0" err="1"/>
              <a:t>Baqsimi</a:t>
            </a:r>
            <a:r>
              <a:rPr lang="fr-FR" sz="2133" dirty="0"/>
              <a:t>: glucagon nasal)</a:t>
            </a:r>
          </a:p>
          <a:p>
            <a:endParaRPr lang="fr-FR" sz="2133" dirty="0"/>
          </a:p>
          <a:p>
            <a:r>
              <a:rPr lang="fr-FR" sz="2133" dirty="0"/>
              <a:t>QSP 3 mois</a:t>
            </a:r>
          </a:p>
        </p:txBody>
      </p:sp>
    </p:spTree>
    <p:extLst>
      <p:ext uri="{BB962C8B-B14F-4D97-AF65-F5344CB8AC3E}">
        <p14:creationId xmlns:p14="http://schemas.microsoft.com/office/powerpoint/2010/main" val="30834972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2373" y="116632"/>
            <a:ext cx="7772400" cy="1143000"/>
          </a:xfrm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algn="ctr"/>
            <a:br>
              <a:rPr lang="fr-FR" sz="3600" dirty="0">
                <a:solidFill>
                  <a:srgbClr val="0070C0"/>
                </a:solidFill>
              </a:rPr>
            </a:br>
            <a:r>
              <a:rPr lang="fr-FR" sz="3600" b="1" dirty="0">
                <a:solidFill>
                  <a:srgbClr val="0070C0"/>
                </a:solidFill>
              </a:rPr>
              <a:t>L’hypoglycémie si diabète &lt; 0,7g/l</a:t>
            </a:r>
            <a:br>
              <a:rPr lang="fr-FR" sz="3600" b="1" dirty="0">
                <a:solidFill>
                  <a:srgbClr val="0070C0"/>
                </a:solidFill>
              </a:rPr>
            </a:br>
            <a:r>
              <a:rPr lang="fr-FR" sz="3600" b="1" dirty="0">
                <a:solidFill>
                  <a:srgbClr val="0070C0"/>
                </a:solidFill>
              </a:rPr>
              <a:t>Insuline DT1 ou DT2 ou sulfamide si DT2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98917" y="1747593"/>
            <a:ext cx="9918940" cy="4683224"/>
          </a:xfrm>
        </p:spPr>
        <p:txBody>
          <a:bodyPr>
            <a:normAutofit/>
          </a:bodyPr>
          <a:lstStyle/>
          <a:p>
            <a:r>
              <a:rPr lang="fr-FR" dirty="0"/>
              <a:t>Modérée : signes végétatifs (&lt; 0,8 g/l) puis </a:t>
            </a:r>
            <a:r>
              <a:rPr lang="fr-FR" dirty="0" err="1"/>
              <a:t>neuroglycopéniques</a:t>
            </a:r>
            <a:r>
              <a:rPr lang="fr-FR" dirty="0"/>
              <a:t> (&lt; 0,5 g/l): </a:t>
            </a:r>
            <a:r>
              <a:rPr lang="fr-FR" dirty="0">
                <a:solidFill>
                  <a:srgbClr val="FF0000"/>
                </a:solidFill>
              </a:rPr>
              <a:t>15g de glucides (3 morceaux de sucre).</a:t>
            </a:r>
          </a:p>
          <a:p>
            <a:endParaRPr lang="fr-FR" dirty="0"/>
          </a:p>
          <a:p>
            <a:r>
              <a:rPr lang="fr-FR" dirty="0"/>
              <a:t>Définition « Sévère » = « </a:t>
            </a:r>
            <a:r>
              <a:rPr lang="fr-FR" dirty="0" err="1"/>
              <a:t>resucrage</a:t>
            </a:r>
            <a:r>
              <a:rPr lang="fr-FR" dirty="0"/>
              <a:t> par tierce personne »</a:t>
            </a:r>
          </a:p>
          <a:p>
            <a:endParaRPr lang="fr-FR" dirty="0"/>
          </a:p>
          <a:p>
            <a:r>
              <a:rPr lang="fr-FR" dirty="0"/>
              <a:t>Coma : tous les signes neurologiques peuvent se voir (</a:t>
            </a:r>
            <a:r>
              <a:rPr lang="fr-FR" dirty="0" err="1"/>
              <a:t>sd</a:t>
            </a:r>
            <a:r>
              <a:rPr lang="fr-FR" dirty="0"/>
              <a:t> pyramidal, convulsions…)</a:t>
            </a:r>
          </a:p>
          <a:p>
            <a:pPr lvl="1"/>
            <a:r>
              <a:rPr lang="fr-FR" dirty="0"/>
              <a:t>Glucagon si DT1 en IM ou </a:t>
            </a:r>
            <a:r>
              <a:rPr lang="fr-FR" dirty="0" err="1"/>
              <a:t>Baqsimi</a:t>
            </a:r>
            <a:r>
              <a:rPr lang="fr-FR" dirty="0"/>
              <a:t> nasal si entourage (DT1)</a:t>
            </a:r>
          </a:p>
          <a:p>
            <a:pPr lvl="1"/>
            <a:r>
              <a:rPr lang="fr-FR" dirty="0"/>
              <a:t>G 30%,  50 ml en IVD si SAU (DT1 ou DT2)</a:t>
            </a:r>
          </a:p>
        </p:txBody>
      </p:sp>
    </p:spTree>
    <p:extLst>
      <p:ext uri="{BB962C8B-B14F-4D97-AF65-F5344CB8AC3E}">
        <p14:creationId xmlns:p14="http://schemas.microsoft.com/office/powerpoint/2010/main" val="22696595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Gluca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829" y="275899"/>
            <a:ext cx="5943104" cy="299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295468" y="1465910"/>
            <a:ext cx="2826415" cy="5847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b="1" dirty="0">
                <a:solidFill>
                  <a:srgbClr val="000000"/>
                </a:solidFill>
                <a:latin typeface="Times New Roman" pitchFamily="18" charset="0"/>
              </a:rPr>
              <a:t>Kit </a:t>
            </a:r>
            <a:r>
              <a:rPr lang="fr-FR" altLang="fr-FR" b="1" dirty="0" err="1">
                <a:solidFill>
                  <a:srgbClr val="000000"/>
                </a:solidFill>
                <a:latin typeface="Times New Roman" pitchFamily="18" charset="0"/>
              </a:rPr>
              <a:t>Glucagen</a:t>
            </a:r>
            <a:r>
              <a:rPr lang="fr-FR" altLang="fr-FR" b="1" dirty="0">
                <a:solidFill>
                  <a:srgbClr val="000000"/>
                </a:solidFill>
                <a:latin typeface="Times New Roman" pitchFamily="18" charset="0"/>
              </a:rPr>
              <a:t>®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003" y="3318707"/>
            <a:ext cx="3592976" cy="3346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054" y="3525011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911424" y="4664703"/>
            <a:ext cx="2885726" cy="107721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b="1" dirty="0" err="1">
                <a:solidFill>
                  <a:srgbClr val="000000"/>
                </a:solidFill>
                <a:latin typeface="Times New Roman" pitchFamily="18" charset="0"/>
              </a:rPr>
              <a:t>Baqsimi</a:t>
            </a:r>
            <a:r>
              <a:rPr lang="fr-FR" altLang="fr-FR" b="1" dirty="0">
                <a:solidFill>
                  <a:srgbClr val="000000"/>
                </a:solidFill>
                <a:latin typeface="Times New Roman" pitchFamily="18" charset="0"/>
              </a:rPr>
              <a:t>®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b="1" dirty="0">
                <a:solidFill>
                  <a:srgbClr val="000000"/>
                </a:solidFill>
                <a:latin typeface="Times New Roman" pitchFamily="18" charset="0"/>
              </a:rPr>
              <a:t>Glucagon nasal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1B50BB-3358-4273-A838-B5BE0CC42046}"/>
              </a:ext>
            </a:extLst>
          </p:cNvPr>
          <p:cNvSpPr txBox="1"/>
          <p:nvPr/>
        </p:nvSpPr>
        <p:spPr>
          <a:xfrm>
            <a:off x="224286" y="296050"/>
            <a:ext cx="2606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Que pour le DT1</a:t>
            </a:r>
          </a:p>
        </p:txBody>
      </p:sp>
    </p:spTree>
    <p:extLst>
      <p:ext uri="{BB962C8B-B14F-4D97-AF65-F5344CB8AC3E}">
        <p14:creationId xmlns:p14="http://schemas.microsoft.com/office/powerpoint/2010/main" val="332771592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20380" y="-1186480"/>
            <a:ext cx="6373155" cy="9230959"/>
          </a:xfrm>
        </p:spPr>
      </p:pic>
      <p:cxnSp>
        <p:nvCxnSpPr>
          <p:cNvPr id="17" name="Connecteur droit avec flèche 16"/>
          <p:cNvCxnSpPr/>
          <p:nvPr/>
        </p:nvCxnSpPr>
        <p:spPr>
          <a:xfrm flipH="1" flipV="1">
            <a:off x="9311692" y="1714338"/>
            <a:ext cx="1488831" cy="4923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215680" y="2489213"/>
            <a:ext cx="6192688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fr-FR" sz="800" dirty="0"/>
              <a:t>0h     1         2         3          4         5          6         7         8          9          10       11      12       13        14       15        16        17      18       19       20        21      22   23h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546129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ZoneTexte 1"/>
          <p:cNvSpPr txBox="1">
            <a:spLocks noChangeArrowheads="1"/>
          </p:cNvSpPr>
          <p:nvPr/>
        </p:nvSpPr>
        <p:spPr bwMode="auto">
          <a:xfrm>
            <a:off x="3983569" y="404814"/>
            <a:ext cx="3897221" cy="5847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3200"/>
              <a:t>Insuline chez le DT1</a:t>
            </a:r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262467" y="1316766"/>
            <a:ext cx="11875367" cy="341632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FF0000"/>
                </a:solidFill>
                <a:latin typeface="Arial" charset="0"/>
              </a:rPr>
              <a:t>On n’arrête jamais la lente d’un patient type 1 même s’il reste à jeun plusieurs jours: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FF0000"/>
                </a:solidFill>
                <a:latin typeface="Arial" charset="0"/>
              </a:rPr>
              <a:t>Sa dose est calibrée pour équilibrer la glycémie à 1,6-1,8g/l même sans repas ni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FF0000"/>
                </a:solidFill>
                <a:latin typeface="Arial" charset="0"/>
              </a:rPr>
              <a:t>rapide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FF0000"/>
              </a:solidFill>
              <a:latin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fr-FR" sz="2400" dirty="0">
                <a:solidFill>
                  <a:srgbClr val="FF0000"/>
                </a:solidFill>
                <a:latin typeface="Arial" charset="0"/>
              </a:rPr>
              <a:t>On ne peut pas équilibrer un diabète de type 1 avec un protocole </a:t>
            </a:r>
            <a:r>
              <a:rPr lang="fr-FR" altLang="fr-FR" sz="2400" dirty="0" err="1">
                <a:solidFill>
                  <a:srgbClr val="FF0000"/>
                </a:solidFill>
                <a:latin typeface="Arial" charset="0"/>
              </a:rPr>
              <a:t>Actrapid</a:t>
            </a:r>
            <a:r>
              <a:rPr lang="fr-FR" altLang="fr-FR" sz="2400" dirty="0">
                <a:solidFill>
                  <a:srgbClr val="FF0000"/>
                </a:solidFill>
              </a:rPr>
              <a:t>®</a:t>
            </a:r>
            <a:endParaRPr lang="fr-FR" altLang="fr-FR" sz="2400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FF0000"/>
              </a:solidFill>
              <a:latin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fr-FR" sz="2400" dirty="0">
                <a:solidFill>
                  <a:srgbClr val="FF0000"/>
                </a:solidFill>
                <a:latin typeface="Arial" charset="0"/>
              </a:rPr>
              <a:t>Après insuline IV pas de transfert des urgences ou de la </a:t>
            </a:r>
            <a:r>
              <a:rPr lang="fr-FR" altLang="fr-FR" sz="2400" dirty="0" err="1">
                <a:solidFill>
                  <a:srgbClr val="FF0000"/>
                </a:solidFill>
                <a:latin typeface="Arial" charset="0"/>
              </a:rPr>
              <a:t>rea</a:t>
            </a:r>
            <a:r>
              <a:rPr lang="fr-FR" altLang="fr-FR" sz="2400" dirty="0">
                <a:solidFill>
                  <a:srgbClr val="FF0000"/>
                </a:solidFill>
                <a:latin typeface="Arial" charset="0"/>
              </a:rPr>
              <a:t> vers la </a:t>
            </a:r>
            <a:r>
              <a:rPr lang="fr-FR" altLang="fr-FR" sz="2400" dirty="0" err="1">
                <a:solidFill>
                  <a:srgbClr val="FF0000"/>
                </a:solidFill>
                <a:latin typeface="Arial" charset="0"/>
              </a:rPr>
              <a:t>diabéto</a:t>
            </a:r>
            <a:r>
              <a:rPr lang="fr-FR" altLang="fr-FR" sz="2400" dirty="0">
                <a:solidFill>
                  <a:srgbClr val="FF0000"/>
                </a:solidFill>
                <a:latin typeface="Arial" charset="0"/>
              </a:rPr>
              <a:t> sans une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FF0000"/>
                </a:solidFill>
                <a:latin typeface="Arial" charset="0"/>
              </a:rPr>
              <a:t>dose de lente (noter l’heure de cette dose)</a:t>
            </a:r>
          </a:p>
        </p:txBody>
      </p:sp>
    </p:spTree>
    <p:extLst>
      <p:ext uri="{BB962C8B-B14F-4D97-AF65-F5344CB8AC3E}">
        <p14:creationId xmlns:p14="http://schemas.microsoft.com/office/powerpoint/2010/main" val="12003019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ZoneTexte 1"/>
          <p:cNvSpPr txBox="1">
            <a:spLocks noChangeArrowheads="1"/>
          </p:cNvSpPr>
          <p:nvPr/>
        </p:nvSpPr>
        <p:spPr bwMode="auto">
          <a:xfrm>
            <a:off x="1968501" y="620713"/>
            <a:ext cx="775629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>
                <a:solidFill>
                  <a:srgbClr val="0070C0"/>
                </a:solidFill>
              </a:rPr>
              <a:t>Attention!!!!!!  À la cinétique des insulines rapides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/>
              <a:t>Les analogues de rapide Novorapid, Humalog et Apidra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/>
              <a:t>	-début d’action: 5 minutes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/>
              <a:t>	-fin d’action: 3 à 4 heures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/>
              <a:t>Actrapid (insuline humaine)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/>
              <a:t>	-début d’action:: 15 à 30 minutes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/>
              <a:t>	-fin d’action: 6 heures</a:t>
            </a:r>
          </a:p>
        </p:txBody>
      </p:sp>
    </p:spTree>
    <p:extLst>
      <p:ext uri="{BB962C8B-B14F-4D97-AF65-F5344CB8AC3E}">
        <p14:creationId xmlns:p14="http://schemas.microsoft.com/office/powerpoint/2010/main" val="30959135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ZoneTexte 1"/>
          <p:cNvSpPr txBox="1">
            <a:spLocks noChangeArrowheads="1"/>
          </p:cNvSpPr>
          <p:nvPr/>
        </p:nvSpPr>
        <p:spPr bwMode="auto">
          <a:xfrm>
            <a:off x="624418" y="581026"/>
            <a:ext cx="10407016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0070C0"/>
                </a:solidFill>
              </a:rPr>
              <a:t>Attention au protocole dit protocole </a:t>
            </a:r>
            <a:r>
              <a:rPr lang="fr-FR" altLang="fr-FR" sz="2400" dirty="0" err="1">
                <a:solidFill>
                  <a:srgbClr val="0070C0"/>
                </a:solidFill>
              </a:rPr>
              <a:t>Actrapid</a:t>
            </a:r>
            <a:r>
              <a:rPr lang="fr-FR" altLang="fr-FR" sz="2400" dirty="0">
                <a:solidFill>
                  <a:srgbClr val="0070C0"/>
                </a:solidFill>
              </a:rPr>
              <a:t> !!!!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/>
              <a:t>Chez un diabétique déséquilibré,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/>
              <a:t>	= chaque repas est précédé d’une injection d’insuline rapide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/>
              <a:t>	il est dangereux de séparer les rapides des repas +++++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/>
              <a:t>Protocole </a:t>
            </a:r>
            <a:r>
              <a:rPr lang="fr-FR" altLang="fr-FR" sz="2400" dirty="0" err="1"/>
              <a:t>actrapid</a:t>
            </a:r>
            <a:r>
              <a:rPr lang="fr-FR" altLang="fr-FR" sz="2400" dirty="0"/>
              <a:t> = glycémies / 6 heures et insuline selon glycémie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/>
              <a:t>Impossible à faire avec </a:t>
            </a:r>
            <a:r>
              <a:rPr lang="fr-FR" altLang="fr-FR" sz="2400" dirty="0" err="1"/>
              <a:t>Novorapid</a:t>
            </a:r>
            <a:r>
              <a:rPr lang="fr-FR" altLang="fr-FR" sz="2400" dirty="0"/>
              <a:t> (glycémie / 3 à 4 heures)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0070C0"/>
                </a:solidFill>
              </a:rPr>
              <a:t>Il est impossible d’équilibrer un DT1 sans insuline lente qui sert de support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0070C0"/>
                </a:solidFill>
              </a:rPr>
              <a:t>aux rapides</a:t>
            </a:r>
          </a:p>
        </p:txBody>
      </p:sp>
    </p:spTree>
    <p:extLst>
      <p:ext uri="{BB962C8B-B14F-4D97-AF65-F5344CB8AC3E}">
        <p14:creationId xmlns:p14="http://schemas.microsoft.com/office/powerpoint/2010/main" val="22672583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27" y="431356"/>
            <a:ext cx="355942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085348" y="4389108"/>
            <a:ext cx="1927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Pompe 640 G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73845" y="4204441"/>
            <a:ext cx="27440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/>
              <a:t>Capteur glycémique </a:t>
            </a:r>
          </a:p>
          <a:p>
            <a:pPr algn="ctr"/>
            <a:r>
              <a:rPr lang="fr-FR" sz="2400" dirty="0"/>
              <a:t>DEXCOM G6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289054" y="5102993"/>
            <a:ext cx="21637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/>
              <a:t>Communication</a:t>
            </a:r>
          </a:p>
          <a:p>
            <a:pPr algn="ctr"/>
            <a:r>
              <a:rPr lang="fr-FR" sz="2400" dirty="0"/>
              <a:t>Stop hypo 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2639616" y="4773149"/>
            <a:ext cx="144573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4340021" y="1421925"/>
            <a:ext cx="76101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Pompe insuline SC= perfusion SC d’insuline rapide</a:t>
            </a:r>
          </a:p>
          <a:p>
            <a:endParaRPr lang="fr-FR" sz="2400" b="1" dirty="0">
              <a:solidFill>
                <a:srgbClr val="0070C0"/>
              </a:solidFill>
            </a:endParaRPr>
          </a:p>
          <a:p>
            <a:r>
              <a:rPr lang="fr-FR" sz="2400" b="1" dirty="0">
                <a:solidFill>
                  <a:srgbClr val="0070C0"/>
                </a:solidFill>
              </a:rPr>
              <a:t>	-1 ou plusieurs débits de base = recrée une lente</a:t>
            </a:r>
          </a:p>
          <a:p>
            <a:endParaRPr lang="fr-FR" sz="2400" b="1" dirty="0">
              <a:solidFill>
                <a:srgbClr val="0070C0"/>
              </a:solidFill>
            </a:endParaRPr>
          </a:p>
          <a:p>
            <a:r>
              <a:rPr lang="fr-FR" sz="2400" b="1" dirty="0">
                <a:solidFill>
                  <a:srgbClr val="0070C0"/>
                </a:solidFill>
              </a:rPr>
              <a:t>	-bolus avant les repas = comme les rapides au stylo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86326" y="185136"/>
            <a:ext cx="4327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Patient DT1 sous pompe insuline </a:t>
            </a:r>
          </a:p>
        </p:txBody>
      </p:sp>
    </p:spTree>
    <p:extLst>
      <p:ext uri="{BB962C8B-B14F-4D97-AF65-F5344CB8AC3E}">
        <p14:creationId xmlns:p14="http://schemas.microsoft.com/office/powerpoint/2010/main" val="29907216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356660"/>
            <a:ext cx="4634460" cy="2588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181" y="740701"/>
            <a:ext cx="3556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3" y="2756925"/>
            <a:ext cx="2667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389425" y="5001026"/>
            <a:ext cx="39903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/>
              <a:t>Pompe tandem T </a:t>
            </a:r>
            <a:r>
              <a:rPr lang="fr-FR" sz="2400" dirty="0" err="1"/>
              <a:t>slim</a:t>
            </a:r>
            <a:r>
              <a:rPr lang="fr-FR" sz="2400" dirty="0"/>
              <a:t> </a:t>
            </a:r>
          </a:p>
          <a:p>
            <a:pPr algn="ctr"/>
            <a:r>
              <a:rPr lang="fr-FR" sz="2400" dirty="0"/>
              <a:t>Communique avec </a:t>
            </a:r>
            <a:r>
              <a:rPr lang="fr-FR" sz="2400" dirty="0" err="1"/>
              <a:t>Dexcom</a:t>
            </a:r>
            <a:r>
              <a:rPr lang="fr-FR" sz="2400" dirty="0"/>
              <a:t> G6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192011" y="3621020"/>
            <a:ext cx="571226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</a:rPr>
              <a:t>Fonction basal IQ</a:t>
            </a:r>
          </a:p>
          <a:p>
            <a:r>
              <a:rPr lang="fr-FR" sz="2400" dirty="0">
                <a:solidFill>
                  <a:srgbClr val="0070C0"/>
                </a:solidFill>
              </a:rPr>
              <a:t>	-ajustement automatique du débit</a:t>
            </a:r>
          </a:p>
          <a:p>
            <a:r>
              <a:rPr lang="fr-FR" sz="2400" dirty="0">
                <a:solidFill>
                  <a:srgbClr val="0070C0"/>
                </a:solidFill>
              </a:rPr>
              <a:t>	pour être entre 0,7 et 1,80 g/l</a:t>
            </a:r>
          </a:p>
          <a:p>
            <a:endParaRPr lang="fr-FR" sz="2400" dirty="0">
              <a:solidFill>
                <a:srgbClr val="0070C0"/>
              </a:solidFill>
            </a:endParaRPr>
          </a:p>
          <a:p>
            <a:r>
              <a:rPr lang="fr-FR" sz="2400" dirty="0">
                <a:solidFill>
                  <a:srgbClr val="0070C0"/>
                </a:solidFill>
              </a:rPr>
              <a:t>Boucle fermée</a:t>
            </a:r>
          </a:p>
          <a:p>
            <a:r>
              <a:rPr lang="fr-FR" sz="2400" dirty="0">
                <a:solidFill>
                  <a:srgbClr val="0070C0"/>
                </a:solidFill>
              </a:rPr>
              <a:t>	-ajustement semi-automatique pour </a:t>
            </a:r>
          </a:p>
          <a:p>
            <a:r>
              <a:rPr lang="fr-FR" sz="2400" dirty="0">
                <a:solidFill>
                  <a:srgbClr val="0070C0"/>
                </a:solidFill>
              </a:rPr>
              <a:t>	rester le plus possible entre </a:t>
            </a:r>
          </a:p>
          <a:p>
            <a:r>
              <a:rPr lang="fr-FR" sz="2400" dirty="0">
                <a:solidFill>
                  <a:srgbClr val="0070C0"/>
                </a:solidFill>
              </a:rPr>
              <a:t>	0,7 et 1,80 g/l	</a:t>
            </a:r>
          </a:p>
        </p:txBody>
      </p:sp>
    </p:spTree>
    <p:extLst>
      <p:ext uri="{BB962C8B-B14F-4D97-AF65-F5344CB8AC3E}">
        <p14:creationId xmlns:p14="http://schemas.microsoft.com/office/powerpoint/2010/main" val="223707998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75787" y="164638"/>
            <a:ext cx="3572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Pompe à insuline chez DT1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95987" y="706112"/>
            <a:ext cx="91221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Le réservoir ne contient que de l’insuline rapide: </a:t>
            </a:r>
          </a:p>
          <a:p>
            <a:r>
              <a:rPr lang="fr-FR" sz="2400" dirty="0"/>
              <a:t>	donc si dysfonction: risque +++ de cétose voire d’</a:t>
            </a:r>
            <a:r>
              <a:rPr lang="fr-FR" sz="2400" dirty="0" err="1"/>
              <a:t>acido-cétose</a:t>
            </a:r>
            <a:endParaRPr lang="fr-FR" sz="2400" dirty="0"/>
          </a:p>
          <a:p>
            <a:endParaRPr lang="fr-FR" sz="2400" dirty="0"/>
          </a:p>
          <a:p>
            <a:r>
              <a:rPr lang="fr-FR" sz="2400" dirty="0">
                <a:solidFill>
                  <a:srgbClr val="FF0000"/>
                </a:solidFill>
              </a:rPr>
              <a:t>Donc si polyurie + glycémie &gt; 2,50 g/l voire si nausées ou vomissements</a:t>
            </a:r>
          </a:p>
          <a:p>
            <a:endParaRPr lang="fr-FR" sz="2400" dirty="0"/>
          </a:p>
          <a:p>
            <a:r>
              <a:rPr lang="fr-FR" sz="2400" dirty="0"/>
              <a:t>	1-vérifier l’acétone</a:t>
            </a:r>
          </a:p>
        </p:txBody>
      </p:sp>
    </p:spTree>
    <p:extLst>
      <p:ext uri="{BB962C8B-B14F-4D97-AF65-F5344CB8AC3E}">
        <p14:creationId xmlns:p14="http://schemas.microsoft.com/office/powerpoint/2010/main" val="26157793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E72F6C2-DA0B-41C9-9301-236188AF8B93}"/>
              </a:ext>
            </a:extLst>
          </p:cNvPr>
          <p:cNvSpPr txBox="1"/>
          <p:nvPr/>
        </p:nvSpPr>
        <p:spPr>
          <a:xfrm>
            <a:off x="4860469" y="983411"/>
            <a:ext cx="3825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</a:rPr>
              <a:t>Bandelettes beta </a:t>
            </a:r>
            <a:r>
              <a:rPr lang="fr-FR" sz="2800" b="1" dirty="0" err="1">
                <a:solidFill>
                  <a:srgbClr val="0070C0"/>
                </a:solidFill>
              </a:rPr>
              <a:t>ketone</a:t>
            </a:r>
            <a:endParaRPr lang="fr-FR" sz="2800" b="1" dirty="0">
              <a:solidFill>
                <a:srgbClr val="0070C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AE5288-094D-46FE-8093-7BBFC147F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220" y="2263542"/>
            <a:ext cx="4007778" cy="40077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9C0E81-E04A-4E54-A9E5-C5C88D076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89" y="727058"/>
            <a:ext cx="3114675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4A485D38-99A4-4DE9-B127-6200A6D686E1}"/>
              </a:ext>
            </a:extLst>
          </p:cNvPr>
          <p:cNvCxnSpPr/>
          <p:nvPr/>
        </p:nvCxnSpPr>
        <p:spPr>
          <a:xfrm flipH="1" flipV="1">
            <a:off x="2026891" y="3841734"/>
            <a:ext cx="7136" cy="7287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AF7953C9-AC7E-4CC9-8EE9-CB063FD6E497}"/>
              </a:ext>
            </a:extLst>
          </p:cNvPr>
          <p:cNvSpPr txBox="1"/>
          <p:nvPr/>
        </p:nvSpPr>
        <p:spPr>
          <a:xfrm>
            <a:off x="2205179" y="4324226"/>
            <a:ext cx="570515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dirty="0"/>
              <a:t>Fente pour glycémie capillaire ou cétonémie</a:t>
            </a:r>
          </a:p>
        </p:txBody>
      </p:sp>
    </p:spTree>
    <p:extLst>
      <p:ext uri="{BB962C8B-B14F-4D97-AF65-F5344CB8AC3E}">
        <p14:creationId xmlns:p14="http://schemas.microsoft.com/office/powerpoint/2010/main" val="7408557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75787" y="164638"/>
            <a:ext cx="3572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Pompe à insuline chez DT1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95987" y="706112"/>
            <a:ext cx="1131643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Le réservoir ne contient que de l’insuline rapide: </a:t>
            </a:r>
          </a:p>
          <a:p>
            <a:r>
              <a:rPr lang="fr-FR" sz="2400" dirty="0"/>
              <a:t>	donc si dysfonction: risque +++ de cétose voire d’</a:t>
            </a:r>
            <a:r>
              <a:rPr lang="fr-FR" sz="2400" dirty="0" err="1"/>
              <a:t>acido-cétose</a:t>
            </a:r>
            <a:endParaRPr lang="fr-FR" sz="2400" dirty="0"/>
          </a:p>
          <a:p>
            <a:endParaRPr lang="fr-FR" sz="2400" dirty="0"/>
          </a:p>
          <a:p>
            <a:r>
              <a:rPr lang="fr-FR" sz="2400" dirty="0">
                <a:solidFill>
                  <a:srgbClr val="FF0000"/>
                </a:solidFill>
              </a:rPr>
              <a:t>Donc si polyurie + glycémie &gt; 2,50 g/l voire si nausées ou vomissements</a:t>
            </a:r>
          </a:p>
          <a:p>
            <a:endParaRPr lang="fr-FR" sz="2400" dirty="0"/>
          </a:p>
          <a:p>
            <a:r>
              <a:rPr lang="fr-FR" sz="2400" dirty="0"/>
              <a:t>	1-vérifier l’acétone et faire la rapide au stylo +++ (avoir sur soi toujours le stylo de </a:t>
            </a:r>
          </a:p>
          <a:p>
            <a:r>
              <a:rPr lang="fr-FR" sz="2400" dirty="0"/>
              <a:t>	rapide)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68FB89-0A40-488F-8FB6-2A041562A565}"/>
              </a:ext>
            </a:extLst>
          </p:cNvPr>
          <p:cNvSpPr txBox="1"/>
          <p:nvPr/>
        </p:nvSpPr>
        <p:spPr>
          <a:xfrm>
            <a:off x="2861909" y="3045214"/>
            <a:ext cx="5726952" cy="206210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endParaRPr lang="fr-FR" sz="16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-si &lt; 0,5 </a:t>
            </a:r>
            <a:r>
              <a:rPr lang="fr-FR" sz="1600" b="1" dirty="0" err="1">
                <a:solidFill>
                  <a:schemeClr val="accent6">
                    <a:lumMod val="50000"/>
                  </a:schemeClr>
                </a:solidFill>
              </a:rPr>
              <a:t>mmol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/l: pas d’acétonémie</a:t>
            </a:r>
          </a:p>
          <a:p>
            <a:pPr eaLnBrk="1" hangingPunct="1">
              <a:defRPr/>
            </a:pPr>
            <a:endParaRPr lang="fr-FR" sz="16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-entre 0,5 et 1,5 </a:t>
            </a:r>
            <a:r>
              <a:rPr lang="fr-FR" sz="1600" b="1" dirty="0" err="1">
                <a:solidFill>
                  <a:schemeClr val="accent6">
                    <a:lumMod val="50000"/>
                  </a:schemeClr>
                </a:solidFill>
              </a:rPr>
              <a:t>mmol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/l: 5 UI de rapide </a:t>
            </a:r>
          </a:p>
          <a:p>
            <a:pPr eaLnBrk="1" hangingPunct="1">
              <a:defRPr/>
            </a:pPr>
            <a:endParaRPr lang="fr-FR" sz="16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-entre 1,5 et 3 </a:t>
            </a:r>
            <a:r>
              <a:rPr lang="fr-FR" sz="1600" b="1" dirty="0" err="1">
                <a:solidFill>
                  <a:schemeClr val="accent6">
                    <a:lumMod val="50000"/>
                  </a:schemeClr>
                </a:solidFill>
              </a:rPr>
              <a:t>mmol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/l: 10 UI de rapide</a:t>
            </a:r>
          </a:p>
          <a:p>
            <a:pPr eaLnBrk="1" hangingPunct="1">
              <a:defRPr/>
            </a:pPr>
            <a:endParaRPr lang="fr-FR" sz="16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-si &gt; 3 </a:t>
            </a:r>
            <a:r>
              <a:rPr lang="fr-FR" sz="1600" b="1" dirty="0" err="1">
                <a:solidFill>
                  <a:schemeClr val="accent6">
                    <a:lumMod val="50000"/>
                  </a:schemeClr>
                </a:solidFill>
              </a:rPr>
              <a:t>mmol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</a:rPr>
              <a:t>/l: risque d’acido-cétose: 15 UI de rapide et urgences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062907" y="5384315"/>
            <a:ext cx="64349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2-vérifier la pompe, la tubulure: reposer la pompe</a:t>
            </a:r>
          </a:p>
          <a:p>
            <a:endParaRPr lang="fr-FR" sz="2400" dirty="0"/>
          </a:p>
          <a:p>
            <a:r>
              <a:rPr lang="fr-FR" sz="2400" dirty="0"/>
              <a:t>3-infection ? (</a:t>
            </a:r>
            <a:r>
              <a:rPr lang="fr-FR" sz="2400" dirty="0" err="1"/>
              <a:t>Covid</a:t>
            </a:r>
            <a:r>
              <a:rPr lang="fr-FR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8500775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488017" y="765175"/>
          <a:ext cx="8767230" cy="210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5840"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12h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19h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23h</a:t>
                      </a:r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840">
                <a:tc>
                  <a:txBody>
                    <a:bodyPr/>
                    <a:lstStyle/>
                    <a:p>
                      <a:r>
                        <a:rPr lang="fr-FR" sz="1900" dirty="0"/>
                        <a:t>glycémie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1,4g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1,2g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2,5g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1,6g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320">
                <a:tc>
                  <a:txBody>
                    <a:bodyPr/>
                    <a:lstStyle/>
                    <a:p>
                      <a:r>
                        <a:rPr lang="fr-FR" sz="1900" dirty="0"/>
                        <a:t>Insuline rapide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4UI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2UI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320">
                <a:tc>
                  <a:txBody>
                    <a:bodyPr/>
                    <a:lstStyle/>
                    <a:p>
                      <a:r>
                        <a:rPr lang="fr-FR" sz="1900" dirty="0"/>
                        <a:t>Insuline</a:t>
                      </a:r>
                    </a:p>
                    <a:p>
                      <a:r>
                        <a:rPr lang="fr-FR" sz="1900" dirty="0"/>
                        <a:t>lente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16UI</a:t>
                      </a:r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488017" y="3429000"/>
          <a:ext cx="8767230" cy="210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5949"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12h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19h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23h</a:t>
                      </a:r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49">
                <a:tc>
                  <a:txBody>
                    <a:bodyPr/>
                    <a:lstStyle/>
                    <a:p>
                      <a:r>
                        <a:rPr lang="fr-FR" sz="1900" dirty="0"/>
                        <a:t>glycémie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1,4g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1,2g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1,6g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29">
                <a:tc>
                  <a:txBody>
                    <a:bodyPr/>
                    <a:lstStyle/>
                    <a:p>
                      <a:r>
                        <a:rPr lang="fr-FR" sz="1900" dirty="0"/>
                        <a:t>Insuline rapide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29">
                <a:tc>
                  <a:txBody>
                    <a:bodyPr/>
                    <a:lstStyle/>
                    <a:p>
                      <a:r>
                        <a:rPr lang="fr-FR" sz="1900" dirty="0"/>
                        <a:t>Insuline</a:t>
                      </a:r>
                    </a:p>
                    <a:p>
                      <a:r>
                        <a:rPr lang="fr-FR" sz="1900" dirty="0"/>
                        <a:t>lente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16UI</a:t>
                      </a:r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Ellipse 5"/>
          <p:cNvSpPr/>
          <p:nvPr/>
        </p:nvSpPr>
        <p:spPr>
          <a:xfrm>
            <a:off x="5712884" y="549275"/>
            <a:ext cx="1056216" cy="1727200"/>
          </a:xfrm>
          <a:prstGeom prst="ellipse">
            <a:avLst/>
          </a:prstGeom>
          <a:noFill/>
          <a:ln w="38100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sz="2400"/>
          </a:p>
        </p:txBody>
      </p:sp>
      <p:sp>
        <p:nvSpPr>
          <p:cNvPr id="8" name="Forme libre 7"/>
          <p:cNvSpPr/>
          <p:nvPr/>
        </p:nvSpPr>
        <p:spPr>
          <a:xfrm>
            <a:off x="4749802" y="2038349"/>
            <a:ext cx="1513417" cy="704851"/>
          </a:xfrm>
          <a:custGeom>
            <a:avLst/>
            <a:gdLst>
              <a:gd name="connsiteX0" fmla="*/ 1135117 w 1135117"/>
              <a:gd name="connsiteY0" fmla="*/ 409903 h 704249"/>
              <a:gd name="connsiteX1" fmla="*/ 893379 w 1135117"/>
              <a:gd name="connsiteY1" fmla="*/ 704193 h 704249"/>
              <a:gd name="connsiteX2" fmla="*/ 273269 w 1135117"/>
              <a:gd name="connsiteY2" fmla="*/ 430924 h 704249"/>
              <a:gd name="connsiteX3" fmla="*/ 0 w 1135117"/>
              <a:gd name="connsiteY3" fmla="*/ 0 h 70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5117" h="704249">
                <a:moveTo>
                  <a:pt x="1135117" y="409903"/>
                </a:moveTo>
                <a:cubicBezTo>
                  <a:pt x="1086068" y="555296"/>
                  <a:pt x="1037020" y="700690"/>
                  <a:pt x="893379" y="704193"/>
                </a:cubicBezTo>
                <a:cubicBezTo>
                  <a:pt x="749738" y="707697"/>
                  <a:pt x="422165" y="548289"/>
                  <a:pt x="273269" y="430924"/>
                </a:cubicBezTo>
                <a:cubicBezTo>
                  <a:pt x="124373" y="313559"/>
                  <a:pt x="62186" y="156779"/>
                  <a:pt x="0" y="0"/>
                </a:cubicBezTo>
              </a:path>
            </a:pathLst>
          </a:custGeom>
          <a:noFill/>
          <a:ln w="3810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sz="2400"/>
          </a:p>
        </p:txBody>
      </p:sp>
      <p:sp>
        <p:nvSpPr>
          <p:cNvPr id="2" name="ZoneTexte 1"/>
          <p:cNvSpPr txBox="1"/>
          <p:nvPr/>
        </p:nvSpPr>
        <p:spPr>
          <a:xfrm>
            <a:off x="335360" y="183630"/>
            <a:ext cx="3442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</a:rPr>
              <a:t>Objectifs DT1: 0,7-1,80 g/l</a:t>
            </a:r>
          </a:p>
        </p:txBody>
      </p:sp>
    </p:spTree>
    <p:extLst>
      <p:ext uri="{BB962C8B-B14F-4D97-AF65-F5344CB8AC3E}">
        <p14:creationId xmlns:p14="http://schemas.microsoft.com/office/powerpoint/2010/main" val="247175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488017" y="765175"/>
          <a:ext cx="8767230" cy="210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5840"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12h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19h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23h</a:t>
                      </a:r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840">
                <a:tc>
                  <a:txBody>
                    <a:bodyPr/>
                    <a:lstStyle/>
                    <a:p>
                      <a:r>
                        <a:rPr lang="fr-FR" sz="1900" dirty="0"/>
                        <a:t>glycémie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1,4g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1,9g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1,8g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320">
                <a:tc>
                  <a:txBody>
                    <a:bodyPr/>
                    <a:lstStyle/>
                    <a:p>
                      <a:r>
                        <a:rPr lang="fr-FR" sz="1900" dirty="0"/>
                        <a:t>Insuline rapide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4UI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320">
                <a:tc>
                  <a:txBody>
                    <a:bodyPr/>
                    <a:lstStyle/>
                    <a:p>
                      <a:r>
                        <a:rPr lang="fr-FR" sz="1900" dirty="0"/>
                        <a:t>Insuline</a:t>
                      </a:r>
                    </a:p>
                    <a:p>
                      <a:r>
                        <a:rPr lang="fr-FR" sz="1900" dirty="0"/>
                        <a:t>lente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16UI</a:t>
                      </a:r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488017" y="3429000"/>
          <a:ext cx="8767230" cy="210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5949"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12h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19h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23h</a:t>
                      </a:r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49">
                <a:tc>
                  <a:txBody>
                    <a:bodyPr/>
                    <a:lstStyle/>
                    <a:p>
                      <a:r>
                        <a:rPr lang="fr-FR" sz="1900" dirty="0"/>
                        <a:t>glycémie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1,4g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1,2g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1,8g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29">
                <a:tc>
                  <a:txBody>
                    <a:bodyPr/>
                    <a:lstStyle/>
                    <a:p>
                      <a:r>
                        <a:rPr lang="fr-FR" sz="1900" dirty="0"/>
                        <a:t>Insuline rapide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7UI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4UI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29">
                <a:tc>
                  <a:txBody>
                    <a:bodyPr/>
                    <a:lstStyle/>
                    <a:p>
                      <a:r>
                        <a:rPr lang="fr-FR" sz="1900" dirty="0"/>
                        <a:t>Insuline</a:t>
                      </a:r>
                    </a:p>
                    <a:p>
                      <a:r>
                        <a:rPr lang="fr-FR" sz="1900" dirty="0"/>
                        <a:t>lente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16UI</a:t>
                      </a:r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Ellipse 5"/>
          <p:cNvSpPr/>
          <p:nvPr/>
        </p:nvSpPr>
        <p:spPr>
          <a:xfrm>
            <a:off x="4367808" y="518819"/>
            <a:ext cx="1056216" cy="1727200"/>
          </a:xfrm>
          <a:prstGeom prst="ellipse">
            <a:avLst/>
          </a:prstGeom>
          <a:noFill/>
          <a:ln w="38100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sz="2400"/>
          </a:p>
        </p:txBody>
      </p:sp>
      <p:sp>
        <p:nvSpPr>
          <p:cNvPr id="8" name="Forme libre 7"/>
          <p:cNvSpPr/>
          <p:nvPr/>
        </p:nvSpPr>
        <p:spPr>
          <a:xfrm>
            <a:off x="3212012" y="1924049"/>
            <a:ext cx="1513417" cy="704851"/>
          </a:xfrm>
          <a:custGeom>
            <a:avLst/>
            <a:gdLst>
              <a:gd name="connsiteX0" fmla="*/ 1135117 w 1135117"/>
              <a:gd name="connsiteY0" fmla="*/ 409903 h 704249"/>
              <a:gd name="connsiteX1" fmla="*/ 893379 w 1135117"/>
              <a:gd name="connsiteY1" fmla="*/ 704193 h 704249"/>
              <a:gd name="connsiteX2" fmla="*/ 273269 w 1135117"/>
              <a:gd name="connsiteY2" fmla="*/ 430924 h 704249"/>
              <a:gd name="connsiteX3" fmla="*/ 0 w 1135117"/>
              <a:gd name="connsiteY3" fmla="*/ 0 h 70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5117" h="704249">
                <a:moveTo>
                  <a:pt x="1135117" y="409903"/>
                </a:moveTo>
                <a:cubicBezTo>
                  <a:pt x="1086068" y="555296"/>
                  <a:pt x="1037020" y="700690"/>
                  <a:pt x="893379" y="704193"/>
                </a:cubicBezTo>
                <a:cubicBezTo>
                  <a:pt x="749738" y="707697"/>
                  <a:pt x="422165" y="548289"/>
                  <a:pt x="273269" y="430924"/>
                </a:cubicBezTo>
                <a:cubicBezTo>
                  <a:pt x="124373" y="313559"/>
                  <a:pt x="62186" y="156779"/>
                  <a:pt x="0" y="0"/>
                </a:cubicBezTo>
              </a:path>
            </a:pathLst>
          </a:custGeom>
          <a:noFill/>
          <a:ln w="3810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sz="2400"/>
          </a:p>
        </p:txBody>
      </p:sp>
      <p:sp>
        <p:nvSpPr>
          <p:cNvPr id="7" name="ZoneTexte 6"/>
          <p:cNvSpPr txBox="1"/>
          <p:nvPr/>
        </p:nvSpPr>
        <p:spPr>
          <a:xfrm>
            <a:off x="335360" y="183630"/>
            <a:ext cx="3442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</a:rPr>
              <a:t>Objectifs DT1: 0,7-1,80 g/l</a:t>
            </a:r>
          </a:p>
        </p:txBody>
      </p:sp>
    </p:spTree>
    <p:extLst>
      <p:ext uri="{BB962C8B-B14F-4D97-AF65-F5344CB8AC3E}">
        <p14:creationId xmlns:p14="http://schemas.microsoft.com/office/powerpoint/2010/main" val="231232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488017" y="765175"/>
          <a:ext cx="8767230" cy="210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5840"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12h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19h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23h</a:t>
                      </a:r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840">
                <a:tc>
                  <a:txBody>
                    <a:bodyPr/>
                    <a:lstStyle/>
                    <a:p>
                      <a:r>
                        <a:rPr lang="fr-FR" sz="1900" dirty="0"/>
                        <a:t>glycémie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2,4g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1,9g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1,8g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320">
                <a:tc>
                  <a:txBody>
                    <a:bodyPr/>
                    <a:lstStyle/>
                    <a:p>
                      <a:r>
                        <a:rPr lang="fr-FR" sz="1900" dirty="0"/>
                        <a:t>Insuline rapide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4UI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320">
                <a:tc>
                  <a:txBody>
                    <a:bodyPr/>
                    <a:lstStyle/>
                    <a:p>
                      <a:r>
                        <a:rPr lang="fr-FR" sz="1900" dirty="0"/>
                        <a:t>Insuline</a:t>
                      </a:r>
                    </a:p>
                    <a:p>
                      <a:r>
                        <a:rPr lang="fr-FR" sz="1900" dirty="0"/>
                        <a:t>lente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16UI</a:t>
                      </a:r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488017" y="3429000"/>
          <a:ext cx="8767230" cy="210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5949"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12h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19h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23h</a:t>
                      </a:r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49">
                <a:tc>
                  <a:txBody>
                    <a:bodyPr/>
                    <a:lstStyle/>
                    <a:p>
                      <a:r>
                        <a:rPr lang="fr-FR" sz="1900" dirty="0"/>
                        <a:t>glycémie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1,4g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1,2g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1,8g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29">
                <a:tc>
                  <a:txBody>
                    <a:bodyPr/>
                    <a:lstStyle/>
                    <a:p>
                      <a:r>
                        <a:rPr lang="fr-FR" sz="1900" dirty="0"/>
                        <a:t>Insuline rapide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5UI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4UI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29">
                <a:tc>
                  <a:txBody>
                    <a:bodyPr/>
                    <a:lstStyle/>
                    <a:p>
                      <a:r>
                        <a:rPr lang="fr-FR" sz="1900" dirty="0"/>
                        <a:t>Insuline</a:t>
                      </a:r>
                    </a:p>
                    <a:p>
                      <a:r>
                        <a:rPr lang="fr-FR" sz="1900" dirty="0"/>
                        <a:t>lente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17UI</a:t>
                      </a:r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Ellipse 5"/>
          <p:cNvSpPr/>
          <p:nvPr/>
        </p:nvSpPr>
        <p:spPr>
          <a:xfrm>
            <a:off x="8688288" y="1893573"/>
            <a:ext cx="1056216" cy="1268711"/>
          </a:xfrm>
          <a:prstGeom prst="ellipse">
            <a:avLst/>
          </a:prstGeom>
          <a:noFill/>
          <a:ln w="38100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sz="2400"/>
          </a:p>
        </p:txBody>
      </p:sp>
      <p:sp>
        <p:nvSpPr>
          <p:cNvPr id="8" name="Forme libre 7"/>
          <p:cNvSpPr/>
          <p:nvPr/>
        </p:nvSpPr>
        <p:spPr>
          <a:xfrm rot="448359">
            <a:off x="3407701" y="2175501"/>
            <a:ext cx="4996224" cy="704851"/>
          </a:xfrm>
          <a:custGeom>
            <a:avLst/>
            <a:gdLst>
              <a:gd name="connsiteX0" fmla="*/ 1135117 w 1135117"/>
              <a:gd name="connsiteY0" fmla="*/ 409903 h 704249"/>
              <a:gd name="connsiteX1" fmla="*/ 893379 w 1135117"/>
              <a:gd name="connsiteY1" fmla="*/ 704193 h 704249"/>
              <a:gd name="connsiteX2" fmla="*/ 273269 w 1135117"/>
              <a:gd name="connsiteY2" fmla="*/ 430924 h 704249"/>
              <a:gd name="connsiteX3" fmla="*/ 0 w 1135117"/>
              <a:gd name="connsiteY3" fmla="*/ 0 h 70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5117" h="704249">
                <a:moveTo>
                  <a:pt x="1135117" y="409903"/>
                </a:moveTo>
                <a:cubicBezTo>
                  <a:pt x="1086068" y="555296"/>
                  <a:pt x="1037020" y="700690"/>
                  <a:pt x="893379" y="704193"/>
                </a:cubicBezTo>
                <a:cubicBezTo>
                  <a:pt x="749738" y="707697"/>
                  <a:pt x="422165" y="548289"/>
                  <a:pt x="273269" y="430924"/>
                </a:cubicBezTo>
                <a:cubicBezTo>
                  <a:pt x="124373" y="313559"/>
                  <a:pt x="62186" y="156779"/>
                  <a:pt x="0" y="0"/>
                </a:cubicBezTo>
              </a:path>
            </a:pathLst>
          </a:custGeom>
          <a:noFill/>
          <a:ln w="3810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sz="2400"/>
          </a:p>
        </p:txBody>
      </p:sp>
      <p:sp>
        <p:nvSpPr>
          <p:cNvPr id="7" name="ZoneTexte 6"/>
          <p:cNvSpPr txBox="1"/>
          <p:nvPr/>
        </p:nvSpPr>
        <p:spPr>
          <a:xfrm>
            <a:off x="335360" y="183630"/>
            <a:ext cx="3442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</a:rPr>
              <a:t>Objectifs DT1: 0,7-1,80 g/l</a:t>
            </a:r>
          </a:p>
        </p:txBody>
      </p:sp>
    </p:spTree>
    <p:extLst>
      <p:ext uri="{BB962C8B-B14F-4D97-AF65-F5344CB8AC3E}">
        <p14:creationId xmlns:p14="http://schemas.microsoft.com/office/powerpoint/2010/main" val="233613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488017" y="765175"/>
          <a:ext cx="8767230" cy="210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5840"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12h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19h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23h</a:t>
                      </a:r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840">
                <a:tc>
                  <a:txBody>
                    <a:bodyPr/>
                    <a:lstStyle/>
                    <a:p>
                      <a:r>
                        <a:rPr lang="fr-FR" sz="1900" dirty="0"/>
                        <a:t>glycémie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2,4g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1,9g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1,8g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320">
                <a:tc>
                  <a:txBody>
                    <a:bodyPr/>
                    <a:lstStyle/>
                    <a:p>
                      <a:r>
                        <a:rPr lang="fr-FR" sz="1900" dirty="0"/>
                        <a:t>Insuline rapide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4UI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320">
                <a:tc>
                  <a:txBody>
                    <a:bodyPr/>
                    <a:lstStyle/>
                    <a:p>
                      <a:r>
                        <a:rPr lang="fr-FR" sz="1900" dirty="0"/>
                        <a:t>Insuline</a:t>
                      </a:r>
                    </a:p>
                    <a:p>
                      <a:r>
                        <a:rPr lang="fr-FR" sz="1900" dirty="0"/>
                        <a:t>lente</a:t>
                      </a:r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680" marB="4568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16UI</a:t>
                      </a:r>
                    </a:p>
                  </a:txBody>
                  <a:tcPr marL="121903" marR="121903" marT="45680" marB="456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487488" y="3909054"/>
          <a:ext cx="8767230" cy="210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12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5949"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8h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12h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16h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19h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23h</a:t>
                      </a:r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49">
                <a:tc>
                  <a:txBody>
                    <a:bodyPr/>
                    <a:lstStyle/>
                    <a:p>
                      <a:r>
                        <a:rPr lang="fr-FR" sz="1900" dirty="0"/>
                        <a:t>glycémie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1,4g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1,2g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1,8g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1,5g</a:t>
                      </a:r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29">
                <a:tc>
                  <a:txBody>
                    <a:bodyPr/>
                    <a:lstStyle/>
                    <a:p>
                      <a:r>
                        <a:rPr lang="fr-FR" sz="1900" dirty="0"/>
                        <a:t>Insuline rapide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5UI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4UI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6UI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29">
                <a:tc>
                  <a:txBody>
                    <a:bodyPr/>
                    <a:lstStyle/>
                    <a:p>
                      <a:r>
                        <a:rPr lang="fr-FR" sz="1900" dirty="0"/>
                        <a:t>Insuline</a:t>
                      </a:r>
                    </a:p>
                    <a:p>
                      <a:r>
                        <a:rPr lang="fr-FR" sz="1900" dirty="0"/>
                        <a:t>lente</a:t>
                      </a:r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21903" marR="121903" marT="45735" marB="45735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14UI</a:t>
                      </a:r>
                    </a:p>
                  </a:txBody>
                  <a:tcPr marL="121903" marR="121903" marT="45735" marB="4573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335360" y="183630"/>
            <a:ext cx="3442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</a:rPr>
              <a:t>Objectifs DT1: 0,7-1,80 g/l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487488" y="2979983"/>
            <a:ext cx="4859728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67" dirty="0">
                <a:solidFill>
                  <a:srgbClr val="FF0000"/>
                </a:solidFill>
              </a:rPr>
              <a:t>Hypoglycémie à 3h du matin avec </a:t>
            </a:r>
            <a:r>
              <a:rPr lang="fr-FR" sz="1867" dirty="0" err="1">
                <a:solidFill>
                  <a:srgbClr val="FF0000"/>
                </a:solidFill>
              </a:rPr>
              <a:t>resucrage</a:t>
            </a:r>
            <a:r>
              <a:rPr lang="fr-FR" sz="1867" dirty="0">
                <a:solidFill>
                  <a:srgbClr val="FF0000"/>
                </a:solidFill>
              </a:rPr>
              <a:t> oral</a:t>
            </a:r>
          </a:p>
        </p:txBody>
      </p:sp>
      <p:sp>
        <p:nvSpPr>
          <p:cNvPr id="3" name="Ellipse 2"/>
          <p:cNvSpPr/>
          <p:nvPr/>
        </p:nvSpPr>
        <p:spPr>
          <a:xfrm>
            <a:off x="1487488" y="2756926"/>
            <a:ext cx="5280587" cy="8640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329381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itre 1"/>
          <p:cNvSpPr>
            <a:spLocks noGrp="1" noChangeArrowheads="1"/>
          </p:cNvSpPr>
          <p:nvPr>
            <p:ph type="title"/>
          </p:nvPr>
        </p:nvSpPr>
        <p:spPr>
          <a:xfrm>
            <a:off x="818092" y="88231"/>
            <a:ext cx="10555816" cy="1143000"/>
          </a:xfrm>
        </p:spPr>
        <p:txBody>
          <a:bodyPr>
            <a:noAutofit/>
          </a:bodyPr>
          <a:lstStyle/>
          <a:p>
            <a:pPr algn="ctr"/>
            <a:r>
              <a:rPr lang="fr-FR" altLang="fr-FR" sz="3733" dirty="0">
                <a:solidFill>
                  <a:srgbClr val="0070C0"/>
                </a:solidFill>
              </a:rPr>
              <a:t>Objectifs du DT2</a:t>
            </a:r>
          </a:p>
        </p:txBody>
      </p:sp>
      <p:grpSp>
        <p:nvGrpSpPr>
          <p:cNvPr id="188419" name="Groupe 2"/>
          <p:cNvGrpSpPr>
            <a:grpSpLocks/>
          </p:cNvGrpSpPr>
          <p:nvPr/>
        </p:nvGrpSpPr>
        <p:grpSpPr bwMode="auto">
          <a:xfrm>
            <a:off x="1537522" y="1297906"/>
            <a:ext cx="9121347" cy="3798888"/>
            <a:chOff x="250825" y="2924175"/>
            <a:chExt cx="8569325" cy="3798888"/>
          </a:xfrm>
        </p:grpSpPr>
        <p:pic>
          <p:nvPicPr>
            <p:cNvPr id="200709" name="Imag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825" y="2924175"/>
              <a:ext cx="8569325" cy="3798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6372225" y="3933825"/>
              <a:ext cx="2232025" cy="237490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FR" sz="2400">
                <a:solidFill>
                  <a:srgbClr val="FFFFFF"/>
                </a:solidFill>
              </a:endParaRPr>
            </a:p>
          </p:txBody>
        </p:sp>
      </p:grpSp>
      <p:sp>
        <p:nvSpPr>
          <p:cNvPr id="200708" name="ZoneTexte 5"/>
          <p:cNvSpPr txBox="1">
            <a:spLocks noChangeArrowheads="1"/>
          </p:cNvSpPr>
          <p:nvPr/>
        </p:nvSpPr>
        <p:spPr bwMode="auto">
          <a:xfrm>
            <a:off x="409165" y="6308104"/>
            <a:ext cx="8178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000000"/>
                </a:solidFill>
                <a:latin typeface="Arial" charset="0"/>
              </a:rPr>
              <a:t>HAS</a:t>
            </a:r>
          </a:p>
        </p:txBody>
      </p:sp>
      <p:sp>
        <p:nvSpPr>
          <p:cNvPr id="8" name="ZoneTexte 1">
            <a:extLst>
              <a:ext uri="{FF2B5EF4-FFF2-40B4-BE49-F238E27FC236}">
                <a16:creationId xmlns:a16="http://schemas.microsoft.com/office/drawing/2014/main" id="{8BC7A087-DE91-4668-B043-C5262BE27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613" y="5692106"/>
            <a:ext cx="5006975" cy="6461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0070C0"/>
                </a:solidFill>
                <a:latin typeface="Arial" panose="020B0604020202020204" pitchFamily="34" charset="0"/>
              </a:rPr>
              <a:t>Objectif chez un DT1 HbA1c entre 7 et 7,5%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0070C0"/>
                </a:solidFill>
                <a:latin typeface="Arial" panose="020B0604020202020204" pitchFamily="34" charset="0"/>
              </a:rPr>
              <a:t>soit une glycémie moyenne de 1,54-1,70 g/l</a:t>
            </a:r>
          </a:p>
        </p:txBody>
      </p:sp>
    </p:spTree>
    <p:extLst>
      <p:ext uri="{BB962C8B-B14F-4D97-AF65-F5344CB8AC3E}">
        <p14:creationId xmlns:p14="http://schemas.microsoft.com/office/powerpoint/2010/main" val="161198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E482E58-1107-431E-95D3-1A9C1338097E}"/>
              </a:ext>
            </a:extLst>
          </p:cNvPr>
          <p:cNvSpPr txBox="1"/>
          <p:nvPr/>
        </p:nvSpPr>
        <p:spPr>
          <a:xfrm>
            <a:off x="362309" y="414067"/>
            <a:ext cx="74772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Application Freestyle libre</a:t>
            </a:r>
          </a:p>
          <a:p>
            <a:endParaRPr lang="fr-FR" b="1" dirty="0">
              <a:solidFill>
                <a:srgbClr val="0070C0"/>
              </a:solidFill>
            </a:endParaRPr>
          </a:p>
          <a:p>
            <a:r>
              <a:rPr lang="fr-FR" b="1" dirty="0">
                <a:solidFill>
                  <a:srgbClr val="0070C0"/>
                </a:solidFill>
              </a:rPr>
              <a:t>Dans résumé on a toutes les données analysées sur 7j, 14j, 1 mois ou 3 mois </a:t>
            </a:r>
          </a:p>
        </p:txBody>
      </p:sp>
    </p:spTree>
    <p:extLst>
      <p:ext uri="{BB962C8B-B14F-4D97-AF65-F5344CB8AC3E}">
        <p14:creationId xmlns:p14="http://schemas.microsoft.com/office/powerpoint/2010/main" val="306265342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0" y="-26736"/>
            <a:ext cx="7605188" cy="654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5582" y="5157193"/>
            <a:ext cx="5256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/>
              <a:t>nuage bleu foncé (25</a:t>
            </a:r>
            <a:r>
              <a:rPr lang="fr-FR" sz="2400" baseline="30000" dirty="0"/>
              <a:t>e</a:t>
            </a:r>
            <a:r>
              <a:rPr lang="fr-FR" sz="2400" dirty="0"/>
              <a:t> et 75</a:t>
            </a:r>
            <a:r>
              <a:rPr lang="fr-FR" sz="2400" baseline="30000" dirty="0"/>
              <a:t>e</a:t>
            </a:r>
            <a:r>
              <a:rPr lang="fr-FR" sz="2400" dirty="0"/>
              <a:t> percentiles)</a:t>
            </a:r>
          </a:p>
        </p:txBody>
      </p:sp>
      <p:sp>
        <p:nvSpPr>
          <p:cNvPr id="3" name="Rectangle 2"/>
          <p:cNvSpPr/>
          <p:nvPr/>
        </p:nvSpPr>
        <p:spPr>
          <a:xfrm>
            <a:off x="6951137" y="5649636"/>
            <a:ext cx="4829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/>
              <a:t>nuage bleu ciel (5</a:t>
            </a:r>
            <a:r>
              <a:rPr lang="fr-FR" sz="2400" baseline="30000" dirty="0"/>
              <a:t>e</a:t>
            </a:r>
            <a:r>
              <a:rPr lang="fr-FR" sz="2400" dirty="0"/>
              <a:t> et 95</a:t>
            </a:r>
            <a:r>
              <a:rPr lang="fr-FR" sz="2400" baseline="30000" dirty="0"/>
              <a:t>e</a:t>
            </a:r>
            <a:r>
              <a:rPr lang="fr-FR" sz="2400" dirty="0"/>
              <a:t> percentiles)</a:t>
            </a:r>
          </a:p>
        </p:txBody>
      </p:sp>
      <p:sp>
        <p:nvSpPr>
          <p:cNvPr id="4" name="Rectangle 3"/>
          <p:cNvSpPr/>
          <p:nvPr/>
        </p:nvSpPr>
        <p:spPr>
          <a:xfrm>
            <a:off x="6951137" y="4664750"/>
            <a:ext cx="30109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/>
              <a:t>autour de la médiane :</a:t>
            </a:r>
          </a:p>
        </p:txBody>
      </p:sp>
    </p:spTree>
    <p:extLst>
      <p:ext uri="{BB962C8B-B14F-4D97-AF65-F5344CB8AC3E}">
        <p14:creationId xmlns:p14="http://schemas.microsoft.com/office/powerpoint/2010/main" val="97317504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869"/>
            <a:ext cx="12312344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2A163D-292F-412A-B82C-E79B369C3A8E}"/>
              </a:ext>
            </a:extLst>
          </p:cNvPr>
          <p:cNvSpPr txBox="1"/>
          <p:nvPr/>
        </p:nvSpPr>
        <p:spPr>
          <a:xfrm>
            <a:off x="449178" y="6196541"/>
            <a:ext cx="77483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1-Glycémies dans la cible &gt; 60-70%    2: variabilité &lt; 36%    3: hypoglycémie &lt; 2%</a:t>
            </a:r>
          </a:p>
        </p:txBody>
      </p:sp>
    </p:spTree>
    <p:extLst>
      <p:ext uri="{BB962C8B-B14F-4D97-AF65-F5344CB8AC3E}">
        <p14:creationId xmlns:p14="http://schemas.microsoft.com/office/powerpoint/2010/main" val="366903402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247" y="514686"/>
            <a:ext cx="6741747" cy="582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302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616" y="1034075"/>
            <a:ext cx="2064229" cy="311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e 7"/>
          <p:cNvSpPr/>
          <p:nvPr/>
        </p:nvSpPr>
        <p:spPr>
          <a:xfrm>
            <a:off x="9833375" y="-3090862"/>
            <a:ext cx="63103" cy="188913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fr-FR" sz="2400"/>
          </a:p>
        </p:txBody>
      </p:sp>
      <p:sp>
        <p:nvSpPr>
          <p:cNvPr id="2" name="ZoneTexte 1"/>
          <p:cNvSpPr txBox="1"/>
          <p:nvPr/>
        </p:nvSpPr>
        <p:spPr>
          <a:xfrm>
            <a:off x="119337" y="1844825"/>
            <a:ext cx="1650911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fr-FR" sz="2400" dirty="0"/>
              <a:t>Le temps passé dans la cible 0,7 à 1,8g/l est trop faible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1631504" y="2591107"/>
            <a:ext cx="216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384033" y="1124744"/>
            <a:ext cx="2127961" cy="26642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sz="2400"/>
          </a:p>
        </p:txBody>
      </p:sp>
      <p:sp>
        <p:nvSpPr>
          <p:cNvPr id="3" name="ZoneTexte 2"/>
          <p:cNvSpPr txBox="1"/>
          <p:nvPr/>
        </p:nvSpPr>
        <p:spPr>
          <a:xfrm>
            <a:off x="6960096" y="4773150"/>
            <a:ext cx="48478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Si temps passé dans la cible &gt; 60-70%</a:t>
            </a:r>
          </a:p>
          <a:p>
            <a:r>
              <a:rPr lang="fr-FR" sz="2400" dirty="0"/>
              <a:t>HbA1c à la cible</a:t>
            </a:r>
          </a:p>
        </p:txBody>
      </p:sp>
    </p:spTree>
    <p:extLst>
      <p:ext uri="{BB962C8B-B14F-4D97-AF65-F5344CB8AC3E}">
        <p14:creationId xmlns:p14="http://schemas.microsoft.com/office/powerpoint/2010/main" val="1324831061"/>
      </p:ext>
    </p:extLst>
  </p:cSld>
  <p:clrMapOvr>
    <a:masterClrMapping/>
  </p:clrMapOvr>
  <p:transition spd="slow">
    <p:wip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2">
            <a:extLst>
              <a:ext uri="{FF2B5EF4-FFF2-40B4-BE49-F238E27FC236}">
                <a16:creationId xmlns:a16="http://schemas.microsoft.com/office/drawing/2014/main" id="{FE4568C7-A30E-4F40-A678-2CD65B983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12" y="574360"/>
            <a:ext cx="11074399" cy="4829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D4E4B42-9782-4A1F-A5E7-8177CF36D771}"/>
              </a:ext>
            </a:extLst>
          </p:cNvPr>
          <p:cNvSpPr txBox="1"/>
          <p:nvPr/>
        </p:nvSpPr>
        <p:spPr>
          <a:xfrm>
            <a:off x="3592326" y="4180113"/>
            <a:ext cx="36740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dirty="0"/>
              <a:t>70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78B696-8063-48E7-ABA8-CAF35F2BDACD}"/>
              </a:ext>
            </a:extLst>
          </p:cNvPr>
          <p:cNvSpPr txBox="1"/>
          <p:nvPr/>
        </p:nvSpPr>
        <p:spPr>
          <a:xfrm>
            <a:off x="3556701" y="3872336"/>
            <a:ext cx="45878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dirty="0"/>
              <a:t>180</a:t>
            </a:r>
          </a:p>
        </p:txBody>
      </p:sp>
    </p:spTree>
    <p:extLst>
      <p:ext uri="{BB962C8B-B14F-4D97-AF65-F5344CB8AC3E}">
        <p14:creationId xmlns:p14="http://schemas.microsoft.com/office/powerpoint/2010/main" val="36597369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2" y="183858"/>
            <a:ext cx="9217024" cy="245076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567347" y="2632988"/>
            <a:ext cx="626469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fr-FR" sz="2400" dirty="0"/>
              <a:t>Oscillations entre 0,7 et 1,8g/l = parfait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41" y="3093114"/>
            <a:ext cx="11553825" cy="2800351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5325711" y="6027004"/>
            <a:ext cx="684076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fr-FR" sz="2400" dirty="0"/>
              <a:t>Montée post prandiale &gt; 1,8g/l = pas assez d’insuline rapide au diner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 flipV="1">
            <a:off x="9146279" y="4803081"/>
            <a:ext cx="720080" cy="128818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DD7C1245-90E9-46DC-9401-27B0025A87A4}"/>
              </a:ext>
            </a:extLst>
          </p:cNvPr>
          <p:cNvSpPr txBox="1"/>
          <p:nvPr/>
        </p:nvSpPr>
        <p:spPr>
          <a:xfrm>
            <a:off x="4026568" y="4283242"/>
            <a:ext cx="699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repas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1E92A60-CDBC-4B89-8B94-E48954D403D6}"/>
              </a:ext>
            </a:extLst>
          </p:cNvPr>
          <p:cNvSpPr txBox="1"/>
          <p:nvPr/>
        </p:nvSpPr>
        <p:spPr>
          <a:xfrm>
            <a:off x="6096000" y="4251521"/>
            <a:ext cx="699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repas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9353E24-BE81-4A98-B877-4AAF14ACDD99}"/>
              </a:ext>
            </a:extLst>
          </p:cNvPr>
          <p:cNvSpPr txBox="1"/>
          <p:nvPr/>
        </p:nvSpPr>
        <p:spPr>
          <a:xfrm>
            <a:off x="8396380" y="4242165"/>
            <a:ext cx="699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repas</a:t>
            </a:r>
          </a:p>
        </p:txBody>
      </p:sp>
    </p:spTree>
    <p:extLst>
      <p:ext uri="{BB962C8B-B14F-4D97-AF65-F5344CB8AC3E}">
        <p14:creationId xmlns:p14="http://schemas.microsoft.com/office/powerpoint/2010/main" val="62648833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54921" y="-1139245"/>
            <a:ext cx="5652967" cy="8187829"/>
          </a:xfrm>
        </p:spPr>
      </p:pic>
      <p:cxnSp>
        <p:nvCxnSpPr>
          <p:cNvPr id="17" name="Connecteur droit avec flèche 16"/>
          <p:cNvCxnSpPr/>
          <p:nvPr/>
        </p:nvCxnSpPr>
        <p:spPr>
          <a:xfrm flipH="1" flipV="1">
            <a:off x="7806050" y="1196753"/>
            <a:ext cx="1488831" cy="4923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9566029" y="1504456"/>
            <a:ext cx="1582616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fr-FR" sz="2400" dirty="0"/>
              <a:t>hypo &lt; 0,7</a:t>
            </a:r>
          </a:p>
        </p:txBody>
      </p:sp>
      <p:cxnSp>
        <p:nvCxnSpPr>
          <p:cNvPr id="20" name="Connecteur droit avec flèche 19"/>
          <p:cNvCxnSpPr/>
          <p:nvPr/>
        </p:nvCxnSpPr>
        <p:spPr>
          <a:xfrm flipH="1" flipV="1">
            <a:off x="8430245" y="4259258"/>
            <a:ext cx="1099097" cy="1603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9579922" y="4208584"/>
            <a:ext cx="2520463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fr-FR" sz="2400" dirty="0"/>
              <a:t>Les repas ou collations</a:t>
            </a:r>
          </a:p>
        </p:txBody>
      </p:sp>
      <p:cxnSp>
        <p:nvCxnSpPr>
          <p:cNvPr id="23" name="Connecteur droit avec flèche 22"/>
          <p:cNvCxnSpPr/>
          <p:nvPr/>
        </p:nvCxnSpPr>
        <p:spPr>
          <a:xfrm flipH="1" flipV="1">
            <a:off x="8412659" y="4639916"/>
            <a:ext cx="1116683" cy="3219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9579921" y="4777154"/>
            <a:ext cx="232117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fr-FR" sz="2400" dirty="0"/>
              <a:t>Les doses de rapide</a:t>
            </a:r>
          </a:p>
        </p:txBody>
      </p:sp>
      <p:cxnSp>
        <p:nvCxnSpPr>
          <p:cNvPr id="26" name="Connecteur droit avec flèche 25"/>
          <p:cNvCxnSpPr/>
          <p:nvPr/>
        </p:nvCxnSpPr>
        <p:spPr>
          <a:xfrm flipH="1" flipV="1">
            <a:off x="8983658" y="5054123"/>
            <a:ext cx="691661" cy="6799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9675319" y="5619478"/>
            <a:ext cx="221566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fr-FR" sz="2400" dirty="0"/>
              <a:t>Les doses de lente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783633" y="6184454"/>
            <a:ext cx="6741729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fr-FR" sz="2000" b="1" dirty="0"/>
              <a:t>La glycémie chute dans la nuit = trop d’insuline lente le soir</a:t>
            </a:r>
          </a:p>
        </p:txBody>
      </p:sp>
      <p:sp>
        <p:nvSpPr>
          <p:cNvPr id="5" name="Rectangle 4"/>
          <p:cNvSpPr/>
          <p:nvPr/>
        </p:nvSpPr>
        <p:spPr>
          <a:xfrm>
            <a:off x="1382489" y="260648"/>
            <a:ext cx="9610057" cy="2354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sz="2400"/>
          </a:p>
        </p:txBody>
      </p:sp>
      <p:sp>
        <p:nvSpPr>
          <p:cNvPr id="12" name="ZoneTexte 11"/>
          <p:cNvSpPr txBox="1"/>
          <p:nvPr/>
        </p:nvSpPr>
        <p:spPr>
          <a:xfrm>
            <a:off x="191344" y="3789042"/>
            <a:ext cx="100811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fr-FR" sz="2400" dirty="0"/>
              <a:t>Hypo &lt; 0,7g/l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1415480" y="3705856"/>
            <a:ext cx="2736304" cy="35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9579922" y="2709530"/>
            <a:ext cx="2215661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fr-FR" sz="2400" dirty="0"/>
              <a:t>Les glycémies post prandiales sont autour de 1,8g/ = ok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3215680" y="2489213"/>
            <a:ext cx="6192688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fr-FR" sz="800" dirty="0"/>
              <a:t>0h     1         2         3          4         5          6         7         8          9          10       11      12       13        14       15        16        17      18       19       20        21      22   23h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86445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48" y="518159"/>
            <a:ext cx="9367502" cy="536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DD8BDB-6AF5-4213-847C-6302334D7CB6}"/>
              </a:ext>
            </a:extLst>
          </p:cNvPr>
          <p:cNvSpPr txBox="1"/>
          <p:nvPr/>
        </p:nvSpPr>
        <p:spPr>
          <a:xfrm>
            <a:off x="5282005" y="4238513"/>
            <a:ext cx="2939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Pas assez de rapide aux repas</a:t>
            </a:r>
          </a:p>
          <a:p>
            <a:r>
              <a:rPr lang="fr-FR" dirty="0"/>
              <a:t>Trop de lente (</a:t>
            </a:r>
            <a:r>
              <a:rPr lang="fr-FR" dirty="0" err="1"/>
              <a:t>hypos</a:t>
            </a:r>
            <a:r>
              <a:rPr lang="fr-FR" dirty="0"/>
              <a:t> la nuit)</a:t>
            </a:r>
          </a:p>
        </p:txBody>
      </p:sp>
    </p:spTree>
    <p:extLst>
      <p:ext uri="{BB962C8B-B14F-4D97-AF65-F5344CB8AC3E}">
        <p14:creationId xmlns:p14="http://schemas.microsoft.com/office/powerpoint/2010/main" val="153014182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514351" y="33867"/>
            <a:ext cx="11163300" cy="6794500"/>
            <a:chOff x="385763" y="25400"/>
            <a:chExt cx="8372475" cy="5095875"/>
          </a:xfrm>
        </p:grpSpPr>
        <p:pic>
          <p:nvPicPr>
            <p:cNvPr id="174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763" y="25400"/>
              <a:ext cx="8372475" cy="5095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1331640" y="3291830"/>
              <a:ext cx="216024" cy="16561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2B9FF34A-0E1B-4B3F-98C9-D9FDF7B5D2D3}"/>
              </a:ext>
            </a:extLst>
          </p:cNvPr>
          <p:cNvSpPr/>
          <p:nvPr/>
        </p:nvSpPr>
        <p:spPr>
          <a:xfrm>
            <a:off x="728420" y="3429000"/>
            <a:ext cx="11163300" cy="33951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CD4A43-7B32-426C-BB1F-04E70BF0AEF9}"/>
              </a:ext>
            </a:extLst>
          </p:cNvPr>
          <p:cNvSpPr txBox="1"/>
          <p:nvPr/>
        </p:nvSpPr>
        <p:spPr>
          <a:xfrm>
            <a:off x="7873139" y="929898"/>
            <a:ext cx="3753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Trop de lente la nuit</a:t>
            </a:r>
          </a:p>
          <a:p>
            <a:r>
              <a:rPr lang="fr-FR" dirty="0"/>
              <a:t>Trop de rapide à midi</a:t>
            </a:r>
          </a:p>
          <a:p>
            <a:r>
              <a:rPr lang="fr-FR" dirty="0"/>
              <a:t>Faire plus de rapide au petit déjeuner </a:t>
            </a:r>
          </a:p>
        </p:txBody>
      </p:sp>
    </p:spTree>
    <p:extLst>
      <p:ext uri="{BB962C8B-B14F-4D97-AF65-F5344CB8AC3E}">
        <p14:creationId xmlns:p14="http://schemas.microsoft.com/office/powerpoint/2010/main" val="34479965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4255</Words>
  <Application>Microsoft Office PowerPoint</Application>
  <PresentationFormat>Grand écran</PresentationFormat>
  <Paragraphs>899</Paragraphs>
  <Slides>96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96</vt:i4>
      </vt:variant>
    </vt:vector>
  </HeadingPairs>
  <TitlesOfParts>
    <vt:vector size="103" baseType="lpstr">
      <vt:lpstr>Arial</vt:lpstr>
      <vt:lpstr>Calibri</vt:lpstr>
      <vt:lpstr>Calibri Light</vt:lpstr>
      <vt:lpstr>Times</vt:lpstr>
      <vt:lpstr>Times New Roman</vt:lpstr>
      <vt:lpstr>Wingdings</vt:lpstr>
      <vt:lpstr>Thème Office</vt:lpstr>
      <vt:lpstr>Les diabètes (II)</vt:lpstr>
      <vt:lpstr>Présentation PowerPoint</vt:lpstr>
      <vt:lpstr>Présentation PowerPoint</vt:lpstr>
      <vt:lpstr>Présentation PowerPoint</vt:lpstr>
      <vt:lpstr>DT2 aux urgences</vt:lpstr>
      <vt:lpstr>DT2 aux urgences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Structurer les repas</vt:lpstr>
      <vt:lpstr>Repas équilibré</vt:lpstr>
      <vt:lpstr>Un repas équilibré?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 signifie la Mesure du glucose  dans le liquide interstitiel ?</vt:lpstr>
      <vt:lpstr>Poser FreeStyle Libre en 4 étapes* </vt:lpstr>
      <vt:lpstr>Présentation PowerPoint</vt:lpstr>
      <vt:lpstr>Présentation PowerPoint</vt:lpstr>
      <vt:lpstr>Présentation PowerPoint</vt:lpstr>
      <vt:lpstr> L’hypoglycémie si diabète &lt; 0,7g/l Insuline DT1 ou DT2 ou sulfamide si DT2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Objectifs du DT2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diabètes (II)</dc:title>
  <dc:creator>ANDREELLI Fabrizio</dc:creator>
  <cp:lastModifiedBy>Fabrizio Andreelli</cp:lastModifiedBy>
  <cp:revision>13</cp:revision>
  <dcterms:created xsi:type="dcterms:W3CDTF">2024-01-04T13:19:16Z</dcterms:created>
  <dcterms:modified xsi:type="dcterms:W3CDTF">2024-01-09T22:49:44Z</dcterms:modified>
</cp:coreProperties>
</file>